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Lst>
  <p:notesMasterIdLst>
    <p:notesMasterId r:id="rId38"/>
  </p:notesMasterIdLst>
  <p:sldIdLst>
    <p:sldId id="257" r:id="rId3"/>
    <p:sldId id="258" r:id="rId4"/>
    <p:sldId id="256"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90" r:id="rId29"/>
    <p:sldId id="291" r:id="rId30"/>
    <p:sldId id="282" r:id="rId31"/>
    <p:sldId id="283" r:id="rId32"/>
    <p:sldId id="284" r:id="rId33"/>
    <p:sldId id="285" r:id="rId34"/>
    <p:sldId id="286" r:id="rId35"/>
    <p:sldId id="288" r:id="rId36"/>
    <p:sldId id="28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0973" autoAdjust="0"/>
  </p:normalViewPr>
  <p:slideViewPr>
    <p:cSldViewPr>
      <p:cViewPr varScale="1">
        <p:scale>
          <a:sx n="70" d="100"/>
          <a:sy n="70" d="100"/>
        </p:scale>
        <p:origin x="-148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258AAB-F89A-4D80-B692-AC402CBBA815}" type="datetimeFigureOut">
              <a:rPr lang="en-US" smtClean="0"/>
              <a:pPr/>
              <a:t>4/28/2011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78B46F-4DBF-4C8A-80A2-191252EDA445}"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78B46F-4DBF-4C8A-80A2-191252EDA445}"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78B46F-4DBF-4C8A-80A2-191252EDA445}"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OCC holds many patents. The one most known in our industry is reducing crosstalk on a PC board which is applicable for Cat 5E &amp; Cat 6 connectivity.</a:t>
            </a:r>
          </a:p>
          <a:p>
            <a:r>
              <a:rPr lang="en-US" dirty="0" smtClean="0"/>
              <a:t>This invention revolutionized the high-speed connector industry which forms the basis for crosstalk reduction and is still required today. </a:t>
            </a:r>
          </a:p>
          <a:p>
            <a:r>
              <a:rPr lang="en-US" dirty="0" smtClean="0"/>
              <a:t>OCC holds over 19 active</a:t>
            </a:r>
            <a:r>
              <a:rPr lang="en-US" baseline="0" dirty="0" smtClean="0"/>
              <a:t> patents, 32 active foreign patents, cross- licensed to another 50+, and has over 28 licensee’s</a:t>
            </a:r>
          </a:p>
          <a:p>
            <a:endParaRPr lang="en-US" dirty="0" smtClean="0"/>
          </a:p>
          <a:p>
            <a:r>
              <a:rPr lang="en-US" dirty="0" smtClean="0"/>
              <a:t>Plugs have a lot of crosstalk (noise)</a:t>
            </a:r>
            <a:r>
              <a:rPr lang="en-US" baseline="0" dirty="0" smtClean="0"/>
              <a:t> and our patent cancels that noise with an opposite noise – like noise cancelling headphones.</a:t>
            </a:r>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1000BASE-T systems were able to transmit and receive on the same pair.  Utilizing bi-directional transmission created new variables. </a:t>
            </a:r>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a:noFill/>
        </p:spPr>
        <p:txBody>
          <a:bodyPr/>
          <a:lstStyle/>
          <a:p>
            <a:fld id="{E8D985E2-104F-4249-8AA5-BC1D57ACEC81}" type="slidenum">
              <a:rPr lang="en-US" smtClean="0">
                <a:ea typeface="ＭＳ Ｐゴシック" pitchFamily="34" charset="-128"/>
              </a:rPr>
              <a:pPr/>
              <a:t>13</a:t>
            </a:fld>
            <a:endParaRPr lang="en-US" dirty="0" smtClean="0">
              <a:ea typeface="ＭＳ Ｐゴシック" pitchFamily="34" charset="-128"/>
            </a:endParaRPr>
          </a:p>
        </p:txBody>
      </p:sp>
      <p:sp>
        <p:nvSpPr>
          <p:cNvPr id="202755" name="Rectangle 2"/>
          <p:cNvSpPr>
            <a:spLocks noGrp="1" noRot="1" noChangeAspect="1" noChangeArrowheads="1" noTextEdit="1"/>
          </p:cNvSpPr>
          <p:nvPr>
            <p:ph type="sldImg"/>
          </p:nvPr>
        </p:nvSpPr>
        <p:spPr>
          <a:xfrm>
            <a:off x="1144588" y="687388"/>
            <a:ext cx="4570412" cy="3427412"/>
          </a:xfrm>
          <a:ln/>
        </p:spPr>
      </p:sp>
      <p:sp>
        <p:nvSpPr>
          <p:cNvPr id="202756" name="Rectangle 3"/>
          <p:cNvSpPr>
            <a:spLocks noGrp="1" noChangeArrowheads="1"/>
          </p:cNvSpPr>
          <p:nvPr>
            <p:ph type="body" idx="1"/>
          </p:nvPr>
        </p:nvSpPr>
        <p:spPr>
          <a:xfrm>
            <a:off x="915989" y="4344025"/>
            <a:ext cx="5026025" cy="4112926"/>
          </a:xfrm>
          <a:noFill/>
          <a:ln/>
        </p:spPr>
        <p:txBody>
          <a:bodyPr/>
          <a:lstStyle/>
          <a:p>
            <a:pPr eaLnBrk="1" hangingPunct="1"/>
            <a:r>
              <a:rPr lang="en-US" dirty="0" smtClean="0"/>
              <a:t>With bi-directional</a:t>
            </a:r>
            <a:r>
              <a:rPr lang="en-US" baseline="0" dirty="0" smtClean="0"/>
              <a:t> transmission, not only do you have to worry about one transmitter bleeding signal on to the adjacent receiver.  You also have to take in to account that there are 2 other transmitters that can bleed signal to that receiver. Now you have three sources of noise.  The sum of that noise is referred to as Power Sum or Power Sum Near End Cross Talk (PSNEXT)</a:t>
            </a:r>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PSNEXT</a:t>
            </a:r>
            <a:r>
              <a:rPr lang="en-US" baseline="0" dirty="0" smtClean="0"/>
              <a:t> was issued back to IEEE as TSB95 and was one of the first obstacles to furthering Category 5 cabling. </a:t>
            </a:r>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a:noFill/>
        </p:spPr>
        <p:txBody>
          <a:bodyPr/>
          <a:lstStyle/>
          <a:p>
            <a:fld id="{E8D985E2-104F-4249-8AA5-BC1D57ACEC81}" type="slidenum">
              <a:rPr lang="en-US" smtClean="0">
                <a:ea typeface="ＭＳ Ｐゴシック" pitchFamily="34" charset="-128"/>
              </a:rPr>
              <a:pPr/>
              <a:t>15</a:t>
            </a:fld>
            <a:endParaRPr lang="en-US" dirty="0" smtClean="0">
              <a:ea typeface="ＭＳ Ｐゴシック" pitchFamily="34" charset="-128"/>
            </a:endParaRPr>
          </a:p>
        </p:txBody>
      </p:sp>
      <p:sp>
        <p:nvSpPr>
          <p:cNvPr id="202755" name="Rectangle 2"/>
          <p:cNvSpPr>
            <a:spLocks noGrp="1" noRot="1" noChangeAspect="1" noChangeArrowheads="1" noTextEdit="1"/>
          </p:cNvSpPr>
          <p:nvPr>
            <p:ph type="sldImg"/>
          </p:nvPr>
        </p:nvSpPr>
        <p:spPr>
          <a:xfrm>
            <a:off x="1144588" y="687388"/>
            <a:ext cx="4570412" cy="3427412"/>
          </a:xfrm>
          <a:ln/>
        </p:spPr>
      </p:sp>
      <p:sp>
        <p:nvSpPr>
          <p:cNvPr id="202756" name="Rectangle 3"/>
          <p:cNvSpPr>
            <a:spLocks noGrp="1" noChangeArrowheads="1"/>
          </p:cNvSpPr>
          <p:nvPr>
            <p:ph type="body" idx="1"/>
          </p:nvPr>
        </p:nvSpPr>
        <p:spPr>
          <a:xfrm>
            <a:off x="915989" y="4344025"/>
            <a:ext cx="5026025" cy="4112926"/>
          </a:xfrm>
          <a:noFill/>
          <a:ln/>
        </p:spPr>
        <p:txBody>
          <a:bodyPr/>
          <a:lstStyle/>
          <a:p>
            <a:pPr eaLnBrk="1" hangingPunct="1"/>
            <a:r>
              <a:rPr lang="en-US" dirty="0" smtClean="0"/>
              <a:t>Now with bi-directional</a:t>
            </a:r>
            <a:r>
              <a:rPr lang="en-US" baseline="0" dirty="0" smtClean="0"/>
              <a:t> transmission, you also had 3 more receivers. You now needed to measure the cross talk at the receiver level which is called Far End Cross Talk or FEXT.  Far End Cross Talk is that bleed over to the adjacent pair that is going to get picked up at the receiving end.  When you do channel testing, when you measure at the receiving end you have one key variable, power.  If you take the measure at the receiving end, Power can be a higher or lower power based on the length of the run.  For instance, a 25 meter run will require lower power because of  lower attenuation but a 100 meter run will require more power because there is more attenuation.  Because of that, the measurement takes into account the attenuation of the receive pair and subtracts it out.  This was called Equal Level Far End Cross Talk or ELFEXT.  Since the introduction of 568-C.2, this has now been changed to Attenuation Crosstalk Ratio, Far-end, or ACRF</a:t>
            </a:r>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a:noFill/>
        </p:spPr>
        <p:txBody>
          <a:bodyPr/>
          <a:lstStyle/>
          <a:p>
            <a:fld id="{E8D985E2-104F-4249-8AA5-BC1D57ACEC81}" type="slidenum">
              <a:rPr lang="en-US" smtClean="0">
                <a:ea typeface="ＭＳ Ｐゴシック" pitchFamily="34" charset="-128"/>
              </a:rPr>
              <a:pPr/>
              <a:t>17</a:t>
            </a:fld>
            <a:endParaRPr lang="en-US" dirty="0" smtClean="0">
              <a:ea typeface="ＭＳ Ｐゴシック" pitchFamily="34" charset="-128"/>
            </a:endParaRPr>
          </a:p>
        </p:txBody>
      </p:sp>
      <p:sp>
        <p:nvSpPr>
          <p:cNvPr id="202755" name="Rectangle 2"/>
          <p:cNvSpPr>
            <a:spLocks noGrp="1" noRot="1" noChangeAspect="1" noChangeArrowheads="1" noTextEdit="1"/>
          </p:cNvSpPr>
          <p:nvPr>
            <p:ph type="sldImg"/>
          </p:nvPr>
        </p:nvSpPr>
        <p:spPr>
          <a:xfrm>
            <a:off x="1144588" y="687388"/>
            <a:ext cx="4570412" cy="3427412"/>
          </a:xfrm>
          <a:ln/>
        </p:spPr>
      </p:sp>
      <p:sp>
        <p:nvSpPr>
          <p:cNvPr id="202756" name="Rectangle 3"/>
          <p:cNvSpPr>
            <a:spLocks noGrp="1" noChangeArrowheads="1"/>
          </p:cNvSpPr>
          <p:nvPr>
            <p:ph type="body" idx="1"/>
          </p:nvPr>
        </p:nvSpPr>
        <p:spPr>
          <a:xfrm>
            <a:off x="915989" y="4344025"/>
            <a:ext cx="5026025" cy="4112926"/>
          </a:xfrm>
          <a:noFill/>
          <a:ln/>
        </p:spPr>
        <p:txBody>
          <a:bodyPr/>
          <a:lstStyle/>
          <a:p>
            <a:pPr eaLnBrk="1" hangingPunct="1"/>
            <a:r>
              <a:rPr lang="en-US" dirty="0" smtClean="0"/>
              <a:t>Now just</a:t>
            </a:r>
            <a:r>
              <a:rPr lang="en-US" baseline="0" dirty="0" smtClean="0"/>
              <a:t> like you can measure Power Sum Near End Cross Talk, with bi-directional transmissions, you needed to measure the Power Sum Far End Cross Talk or the sum of the noise of 3 transmitters at the receiver end.</a:t>
            </a:r>
            <a:endParaRPr lang="en-US" dirty="0" smtClean="0"/>
          </a:p>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a:noFill/>
        </p:spPr>
        <p:txBody>
          <a:bodyPr/>
          <a:lstStyle/>
          <a:p>
            <a:fld id="{E8D985E2-104F-4249-8AA5-BC1D57ACEC81}" type="slidenum">
              <a:rPr lang="en-US" smtClean="0">
                <a:ea typeface="ＭＳ Ｐゴシック" pitchFamily="34" charset="-128"/>
              </a:rPr>
              <a:pPr/>
              <a:t>19</a:t>
            </a:fld>
            <a:endParaRPr lang="en-US" dirty="0" smtClean="0">
              <a:ea typeface="ＭＳ Ｐゴシック" pitchFamily="34" charset="-128"/>
            </a:endParaRPr>
          </a:p>
        </p:txBody>
      </p:sp>
      <p:sp>
        <p:nvSpPr>
          <p:cNvPr id="202755" name="Rectangle 2"/>
          <p:cNvSpPr>
            <a:spLocks noGrp="1" noRot="1" noChangeAspect="1" noChangeArrowheads="1" noTextEdit="1"/>
          </p:cNvSpPr>
          <p:nvPr>
            <p:ph type="sldImg"/>
          </p:nvPr>
        </p:nvSpPr>
        <p:spPr>
          <a:xfrm>
            <a:off x="1144588" y="687388"/>
            <a:ext cx="4570412" cy="3427412"/>
          </a:xfrm>
          <a:ln/>
        </p:spPr>
      </p:sp>
      <p:sp>
        <p:nvSpPr>
          <p:cNvPr id="202756" name="Rectangle 3"/>
          <p:cNvSpPr>
            <a:spLocks noGrp="1" noChangeArrowheads="1"/>
          </p:cNvSpPr>
          <p:nvPr>
            <p:ph type="body" idx="1"/>
          </p:nvPr>
        </p:nvSpPr>
        <p:spPr>
          <a:xfrm>
            <a:off x="915989" y="4344025"/>
            <a:ext cx="5026025" cy="4112926"/>
          </a:xfrm>
          <a:noFill/>
          <a:ln/>
        </p:spPr>
        <p:txBody>
          <a:bodyPr/>
          <a:lstStyle/>
          <a:p>
            <a:pPr eaLnBrk="1" hangingPunct="1"/>
            <a:r>
              <a:rPr lang="en-US" dirty="0" smtClean="0"/>
              <a:t>Previously you only</a:t>
            </a:r>
            <a:r>
              <a:rPr lang="en-US" baseline="0" dirty="0" smtClean="0"/>
              <a:t> had one transmitter and one receiver within a 2-pair format.  Now you have a transmitter and receiver at both ends of each pair.  So when you transmit a signal and you get an echo back of that signal.  Return Loss is the measurement of how much of that signal is being bounced back to the transmitter. </a:t>
            </a: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78B46F-4DBF-4C8A-80A2-191252EDA445}"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TSB95</a:t>
            </a:r>
            <a:r>
              <a:rPr lang="en-US" baseline="0" dirty="0" smtClean="0"/>
              <a:t> was just a further definition of Cat 5 – 100MHz systems now running 1000 Mbps.  </a:t>
            </a:r>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TIA standard utilized the same product, same systems, same intent, and same protocols as the TSB95 but just raised the bar on the electrical and called it Category 5e. For instance on Category 5 systems the NEXT allowed measurement was 40dB but on Category 5e it was 43dB.  </a:t>
            </a:r>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Category 6 system was not made for any particular protocol.  Many people believed that Category 6 would be the</a:t>
            </a:r>
            <a:r>
              <a:rPr lang="en-US" baseline="0" dirty="0" smtClean="0"/>
              <a:t> next Category 4, absent from the chart above because it was a cabling system that didn’t last very long, no one really wanted it and it had no particular protocol.  It never caught on and Category 5 came along and took it over. At the initial TIA development of the Category 6 systems, Sterling Vaden (VP of R&amp;D &amp; Engineering) proposed that there was no interoperability with the Cat 6 standard – no way to control the test plugs or to accurately measure the components for component compliance.  Therefore, Cat 6 systems would be totally proprietary among manufacturers. A jack is dependant on the other connectors from that manufacturer because of how the system would have been designed.  He pointed out that standards were meant to ensure interoperability among manufacturers.  The reason they were not interoperable is because there was no reliable test fixture to interface connectors at that frequency. </a:t>
            </a:r>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Throughout the industry every manufacturer should be</a:t>
            </a:r>
            <a:r>
              <a:rPr lang="en-US" baseline="0" dirty="0" smtClean="0"/>
              <a:t> referred back to the Pyramid Adapter because they are designing their systems to test plugs controlled by the OCC Pyramid Adapter.  When OCC designs their systems, we design to the center of the range of test plugs so that we work with the entire range of plugs.</a:t>
            </a:r>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connectors are tuned right down the middle and the groundwork information has been reviewed on all of this because you need to understand 2 parameters</a:t>
            </a:r>
            <a:r>
              <a:rPr lang="en-US" baseline="0" dirty="0" smtClean="0"/>
              <a:t> – FEXT (Far End Cross Talk) and RL (Return Loss).   These 2 parameters are key to the way we design OCC connectivity components.  </a:t>
            </a:r>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call this designing to the Patch Cord Test Adapter standard (reaches above the Category 5e, 6, and 6A standard and is mentioned within the standard itself).  In order to test patch cords, Fluke uses our adapters with their testers for patch cord manufacturers. </a:t>
            </a:r>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Because of the higher frequencies</a:t>
            </a:r>
            <a:r>
              <a:rPr lang="en-US" baseline="0" dirty="0" smtClean="0"/>
              <a:t> of Category 6A (up to 500 MHz), it became apparent that the limitations of the Pyramid Adapter had been reached.  OCC took on the challenge and invented a new fixture that could meet the demands.  It was a huge success, and when the time came to create the ‘568-C.2 document, the industry voted to qualify all categories of the connecting hardware and cables using these new fixtures and associated test methods.</a:t>
            </a:r>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OCC has</a:t>
            </a:r>
            <a:r>
              <a:rPr lang="en-US" baseline="0" dirty="0" smtClean="0"/>
              <a:t> a patent on the plug used for our Category 6 patch cord. The plug patent is going to be found in both our patch cords and the test plugs used to qualify components to the standard. </a:t>
            </a:r>
          </a:p>
          <a:p>
            <a:endParaRPr lang="en-US" baseline="0" dirty="0" smtClean="0"/>
          </a:p>
        </p:txBody>
      </p:sp>
      <p:sp>
        <p:nvSpPr>
          <p:cNvPr id="4" name="Slide Number Placeholder 3"/>
          <p:cNvSpPr>
            <a:spLocks noGrp="1"/>
          </p:cNvSpPr>
          <p:nvPr>
            <p:ph type="sldNum" sz="quarter" idx="10"/>
          </p:nvPr>
        </p:nvSpPr>
        <p:spPr/>
        <p:txBody>
          <a:bodyPr/>
          <a:lstStyle/>
          <a:p>
            <a:fld id="{F778B46F-4DBF-4C8A-80A2-191252EDA445}"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connect</a:t>
            </a:r>
            <a:r>
              <a:rPr lang="en-US" baseline="0" dirty="0" smtClean="0"/>
              <a:t> two switches or two NIC cards, cross over patch cords were utilized because you had to flip the pairs in order for them to communicate.</a:t>
            </a:r>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a:t>
            </a:r>
            <a:r>
              <a:rPr lang="en-US" baseline="0" dirty="0" smtClean="0"/>
              <a:t> remember, this technology for testing 6A is the same technology we use to test 5e and 6.  If we put this much effort into testing just our 5e products, imagine the effort that went into the designing the product itself!**</a:t>
            </a:r>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Standard requires a connector</a:t>
            </a:r>
            <a:r>
              <a:rPr lang="en-US" baseline="0" dirty="0" smtClean="0"/>
              <a:t> to withstand</a:t>
            </a:r>
            <a:r>
              <a:rPr lang="en-US" dirty="0" smtClean="0"/>
              <a:t> 750 insertions</a:t>
            </a:r>
            <a:r>
              <a:rPr lang="en-US" baseline="0" dirty="0" smtClean="0"/>
              <a:t> and withdrawals to be standards compliant; because our connector was intended to be used in test labs as a Patch Cord Test Adapter, OCC’s connectors have been tested to over 10,000 insertions without any degradation. </a:t>
            </a:r>
          </a:p>
          <a:p>
            <a:endParaRPr lang="en-US" baseline="0" dirty="0" smtClean="0"/>
          </a:p>
          <a:p>
            <a:r>
              <a:rPr lang="en-US" baseline="0" dirty="0" smtClean="0"/>
              <a:t>A typical jack’s contact force, which ensures good mating of the connector and plug,  after so many insertions will begin to wear down.  Because OCC’s connectors were designed to withstand so many more insertions, the contacts were designed to allow for better contact force.</a:t>
            </a:r>
          </a:p>
          <a:p>
            <a:endParaRPr lang="en-US" dirty="0" smtClean="0"/>
          </a:p>
          <a:p>
            <a:r>
              <a:rPr lang="en-US" dirty="0" smtClean="0"/>
              <a:t>Power safety</a:t>
            </a:r>
            <a:r>
              <a:rPr lang="en-US" baseline="0" dirty="0" smtClean="0"/>
              <a:t> pins, related to Power over Ethernet, are designed into every OCC jack creating a safe place for the natural arc of electricity that occurs when plugs are inserted and removed from the jack. </a:t>
            </a:r>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000" dirty="0" smtClean="0"/>
              <a:t>All of our connectors are designed dead center of the standards range (test plug range) and because of that are considered</a:t>
            </a:r>
            <a:r>
              <a:rPr lang="en-US" sz="1000" baseline="0" dirty="0" smtClean="0"/>
              <a:t> compliant to the Patch Cord Test Adapter standard</a:t>
            </a:r>
            <a:r>
              <a:rPr lang="en-US" sz="1000" dirty="0" smtClean="0"/>
              <a:t>.  Because of this, our connectors are interoperable</a:t>
            </a:r>
            <a:r>
              <a:rPr lang="en-US" sz="1000" baseline="0" dirty="0" smtClean="0"/>
              <a:t> meaning that they will not degrade and are highly likely to improve the system performance.</a:t>
            </a:r>
            <a:r>
              <a:rPr lang="en-US" sz="1000" dirty="0" smtClean="0"/>
              <a:t>	</a:t>
            </a:r>
          </a:p>
          <a:p>
            <a:pPr marL="0" marR="0" lvl="2" indent="0" algn="l" defTabSz="914400" rtl="0" eaLnBrk="1" fontAlgn="auto" latinLnBrk="0" hangingPunct="1">
              <a:lnSpc>
                <a:spcPct val="100000"/>
              </a:lnSpc>
              <a:spcBef>
                <a:spcPts val="0"/>
              </a:spcBef>
              <a:spcAft>
                <a:spcPts val="0"/>
              </a:spcAft>
              <a:buClrTx/>
              <a:buSzTx/>
              <a:buFontTx/>
              <a:buNone/>
              <a:tabLst/>
              <a:defRPr/>
            </a:pPr>
            <a:endParaRPr lang="en-US" sz="1000"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en-US" sz="1000" dirty="0" smtClean="0"/>
              <a:t>From a financial</a:t>
            </a:r>
            <a:r>
              <a:rPr lang="en-US" sz="1000" baseline="0" dirty="0" smtClean="0"/>
              <a:t> standpoint, if you are looking to stock or provide the best product you can that will increase the performance of any system, you should stock the OCC product.  There is no better product to have on hand for day to day business that will ensure performance than OCC’s.</a:t>
            </a:r>
          </a:p>
          <a:p>
            <a:pPr marL="0" marR="0" lvl="2"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en-US" sz="1000" dirty="0" smtClean="0"/>
              <a:t>The</a:t>
            </a:r>
            <a:r>
              <a:rPr lang="en-US" sz="1000" baseline="0" dirty="0" smtClean="0"/>
              <a:t> Design and Manufacture model allows OCC to control the processes and development used to manufacture our products.  And because we manufacture to a standard, our products are always consistent. In addition, because we have those processes in place, you get the benefit of a USA made product – which can help with ARRA and Buy America initiatives that have been put in place domestically.</a:t>
            </a:r>
          </a:p>
          <a:p>
            <a:pPr marL="0" marR="0" lvl="2" indent="0" algn="l" defTabSz="914400" rtl="0" eaLnBrk="1" fontAlgn="auto" latinLnBrk="0" hangingPunct="1">
              <a:lnSpc>
                <a:spcPct val="100000"/>
              </a:lnSpc>
              <a:spcBef>
                <a:spcPts val="0"/>
              </a:spcBef>
              <a:spcAft>
                <a:spcPts val="0"/>
              </a:spcAft>
              <a:buClrTx/>
              <a:buSzTx/>
              <a:buFontTx/>
              <a:buNone/>
              <a:tabLst/>
              <a:defRPr/>
            </a:pPr>
            <a:endParaRPr lang="en-US" sz="2000" dirty="0" smtClean="0"/>
          </a:p>
          <a:p>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All these benefits to the customer speak to the Test and Measurement Quality of OCC’s product.</a:t>
            </a:r>
          </a:p>
          <a:p>
            <a:endParaRPr lang="en-US" baseline="0" dirty="0" smtClean="0"/>
          </a:p>
          <a:p>
            <a:r>
              <a:rPr lang="en-US" baseline="0" dirty="0" smtClean="0"/>
              <a:t>Test &amp; Measurement Grade is </a:t>
            </a:r>
          </a:p>
        </p:txBody>
      </p:sp>
      <p:sp>
        <p:nvSpPr>
          <p:cNvPr id="4" name="Slide Number Placeholder 3"/>
          <p:cNvSpPr>
            <a:spLocks noGrp="1"/>
          </p:cNvSpPr>
          <p:nvPr>
            <p:ph type="sldNum" sz="quarter" idx="10"/>
          </p:nvPr>
        </p:nvSpPr>
        <p:spPr/>
        <p:txBody>
          <a:bodyPr/>
          <a:lstStyle/>
          <a:p>
            <a:fld id="{F778B46F-4DBF-4C8A-80A2-191252EDA445}" type="slidenum">
              <a:rPr lang="en-US" smtClean="0"/>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78B46F-4DBF-4C8A-80A2-191252EDA445}" type="slidenum">
              <a:rPr lang="en-US" smtClean="0"/>
              <a:pPr/>
              <a:t>35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buFont typeface="Arial" pitchFamily="34" charset="0"/>
              <a:buChar char="•"/>
            </a:pPr>
            <a:r>
              <a:rPr lang="en-US" dirty="0" smtClean="0"/>
              <a:t>  Pair to Pair NEXT loss is a measure of signal coupling from one pair to another.</a:t>
            </a:r>
          </a:p>
          <a:p>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a:noFill/>
        </p:spPr>
        <p:txBody>
          <a:bodyPr/>
          <a:lstStyle/>
          <a:p>
            <a:fld id="{E8D985E2-104F-4249-8AA5-BC1D57ACEC81}" type="slidenum">
              <a:rPr lang="en-US" smtClean="0">
                <a:ea typeface="ＭＳ Ｐゴシック" pitchFamily="34" charset="-128"/>
              </a:rPr>
              <a:pPr/>
              <a:t>5</a:t>
            </a:fld>
            <a:endParaRPr lang="en-US" dirty="0" smtClean="0">
              <a:ea typeface="ＭＳ Ｐゴシック" pitchFamily="34" charset="-128"/>
            </a:endParaRPr>
          </a:p>
        </p:txBody>
      </p:sp>
      <p:sp>
        <p:nvSpPr>
          <p:cNvPr id="202755" name="Rectangle 2"/>
          <p:cNvSpPr>
            <a:spLocks noGrp="1" noRot="1" noChangeAspect="1" noChangeArrowheads="1" noTextEdit="1"/>
          </p:cNvSpPr>
          <p:nvPr>
            <p:ph type="sldImg"/>
          </p:nvPr>
        </p:nvSpPr>
        <p:spPr>
          <a:xfrm>
            <a:off x="1144588" y="687388"/>
            <a:ext cx="4570412" cy="3427412"/>
          </a:xfrm>
          <a:ln/>
        </p:spPr>
      </p:sp>
      <p:sp>
        <p:nvSpPr>
          <p:cNvPr id="202756" name="Rectangle 3"/>
          <p:cNvSpPr>
            <a:spLocks noGrp="1" noChangeArrowheads="1"/>
          </p:cNvSpPr>
          <p:nvPr>
            <p:ph type="body" idx="1"/>
          </p:nvPr>
        </p:nvSpPr>
        <p:spPr>
          <a:xfrm>
            <a:off x="915989" y="4344025"/>
            <a:ext cx="5026025" cy="4112926"/>
          </a:xfrm>
          <a:noFill/>
          <a:ln/>
        </p:spPr>
        <p:txBody>
          <a:bodyPr/>
          <a:lstStyle/>
          <a:p>
            <a:pPr eaLnBrk="1" hangingPunct="1"/>
            <a:r>
              <a:rPr lang="en-US" dirty="0" smtClean="0"/>
              <a:t>Pair to Pair NEXT loss is a measure of signal coupling from one pair</a:t>
            </a:r>
          </a:p>
          <a:p>
            <a:pPr eaLnBrk="1" hangingPunct="1"/>
            <a:r>
              <a:rPr lang="en-US" dirty="0" smtClean="0"/>
              <a:t>to another.</a:t>
            </a:r>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a:spLocks noGrp="1" noChangeArrowheads="1"/>
          </p:cNvSpPr>
          <p:nvPr>
            <p:ph type="sldNum" sz="quarter" idx="5"/>
          </p:nvPr>
        </p:nvSpPr>
        <p:spPr>
          <a:noFill/>
        </p:spPr>
        <p:txBody>
          <a:bodyPr/>
          <a:lstStyle/>
          <a:p>
            <a:fld id="{6F75A11B-D51C-42BC-8CE7-75A74237F557}" type="slidenum">
              <a:rPr lang="en-US" smtClean="0">
                <a:ea typeface="ＭＳ Ｐゴシック" pitchFamily="34" charset="-128"/>
              </a:rPr>
              <a:pPr/>
              <a:t>7</a:t>
            </a:fld>
            <a:endParaRPr lang="en-US" dirty="0" smtClean="0">
              <a:ea typeface="ＭＳ Ｐゴシック" pitchFamily="34" charset="-128"/>
            </a:endParaRPr>
          </a:p>
        </p:txBody>
      </p:sp>
      <p:sp>
        <p:nvSpPr>
          <p:cNvPr id="201731" name="Rectangle 2"/>
          <p:cNvSpPr>
            <a:spLocks noGrp="1" noRot="1" noChangeAspect="1" noChangeArrowheads="1" noTextEdit="1"/>
          </p:cNvSpPr>
          <p:nvPr>
            <p:ph type="sldImg"/>
          </p:nvPr>
        </p:nvSpPr>
        <p:spPr>
          <a:xfrm>
            <a:off x="1144588" y="687388"/>
            <a:ext cx="4570412" cy="3427412"/>
          </a:xfrm>
          <a:ln/>
        </p:spPr>
      </p:sp>
      <p:sp>
        <p:nvSpPr>
          <p:cNvPr id="201732" name="Rectangle 3"/>
          <p:cNvSpPr>
            <a:spLocks noGrp="1" noChangeArrowheads="1"/>
          </p:cNvSpPr>
          <p:nvPr>
            <p:ph type="body" idx="1"/>
          </p:nvPr>
        </p:nvSpPr>
        <p:spPr>
          <a:xfrm>
            <a:off x="915989" y="4344025"/>
            <a:ext cx="5026025" cy="4112926"/>
          </a:xfrm>
          <a:noFill/>
          <a:ln/>
        </p:spPr>
        <p:txBody>
          <a:bodyPr/>
          <a:lstStyle/>
          <a:p>
            <a:pPr eaLnBrk="1" hangingPunct="1"/>
            <a:r>
              <a:rPr lang="en-US" dirty="0" smtClean="0"/>
              <a:t>Attenuation is the propagation of waves and signals in the cabling.  Attenuation</a:t>
            </a:r>
            <a:r>
              <a:rPr lang="en-US" baseline="0" dirty="0" smtClean="0"/>
              <a:t> is measured by a power ratio – you want to have enough signal to get from one end to the other, but not so much signal that it increases the noise measured as NEXT.</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78B46F-4DBF-4C8A-80A2-191252EDA445}"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a:spLocks noGrp="1" noChangeArrowheads="1"/>
          </p:cNvSpPr>
          <p:nvPr>
            <p:ph type="sldNum" sz="quarter" idx="5"/>
          </p:nvPr>
        </p:nvSpPr>
        <p:spPr>
          <a:noFill/>
        </p:spPr>
        <p:txBody>
          <a:bodyPr/>
          <a:lstStyle/>
          <a:p>
            <a:fld id="{6F75A11B-D51C-42BC-8CE7-75A74237F557}" type="slidenum">
              <a:rPr lang="en-US" smtClean="0">
                <a:ea typeface="ＭＳ Ｐゴシック" pitchFamily="34" charset="-128"/>
              </a:rPr>
              <a:pPr/>
              <a:t>9</a:t>
            </a:fld>
            <a:endParaRPr lang="en-US" dirty="0" smtClean="0">
              <a:ea typeface="ＭＳ Ｐゴシック" pitchFamily="34" charset="-128"/>
            </a:endParaRPr>
          </a:p>
        </p:txBody>
      </p:sp>
      <p:sp>
        <p:nvSpPr>
          <p:cNvPr id="201731" name="Rectangle 2"/>
          <p:cNvSpPr>
            <a:spLocks noGrp="1" noRot="1" noChangeAspect="1" noChangeArrowheads="1" noTextEdit="1"/>
          </p:cNvSpPr>
          <p:nvPr>
            <p:ph type="sldImg"/>
          </p:nvPr>
        </p:nvSpPr>
        <p:spPr>
          <a:xfrm>
            <a:off x="1144588" y="687388"/>
            <a:ext cx="4570412" cy="3427412"/>
          </a:xfrm>
          <a:ln/>
        </p:spPr>
      </p:sp>
      <p:sp>
        <p:nvSpPr>
          <p:cNvPr id="201732" name="Rectangle 3"/>
          <p:cNvSpPr>
            <a:spLocks noGrp="1" noChangeArrowheads="1"/>
          </p:cNvSpPr>
          <p:nvPr>
            <p:ph type="body" idx="1"/>
          </p:nvPr>
        </p:nvSpPr>
        <p:spPr>
          <a:xfrm>
            <a:off x="915989" y="4344025"/>
            <a:ext cx="5026025" cy="4112926"/>
          </a:xfrm>
          <a:noFill/>
          <a:ln/>
        </p:spPr>
        <p:txBody>
          <a:bodyPr/>
          <a:lstStyle/>
          <a:p>
            <a:pPr eaLnBrk="1" hangingPunct="1"/>
            <a:r>
              <a:rPr lang="en-US" dirty="0" smtClean="0"/>
              <a:t>ACR is</a:t>
            </a:r>
            <a:r>
              <a:rPr lang="en-US" baseline="0" dirty="0" smtClean="0"/>
              <a:t> another way to state signal to noise ratio – you want to have enough signal to get from one end to the other but not too much signal that it increases the noise measured through NEXT – Near End Cross Talk.  You always want to make sure that your signal is greater than your noise or your attenuation and cross talk are minimized.  This measurement is called Headroom – how much more signal you have than cross talk.</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9F6B9A7-7E53-40BE-B839-79CE6E4E8463}" type="datetimeFigureOut">
              <a:rPr lang="en-US" smtClean="0"/>
              <a:pPr/>
              <a:t>4/28/2011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665F3BB-2398-4B7E-B594-4604899C8AE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0067EFB-38EA-4733-92D6-657F1B719C0B}" type="datetime1">
              <a:rPr lang="en-US"/>
              <a:pPr/>
              <a:t>4/28/2011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FE6756EA-4D52-4201-A0A9-F2D9552AAE69}"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B7892B5-2486-4375-8E05-5093028B1DCC}" type="datetime1">
              <a:rPr lang="en-US"/>
              <a:pPr/>
              <a:t>4/28/2011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33B95313-E6D5-43F5-9483-3FDEC1876BF7}"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F8105520-6DA2-4A9E-AE15-EA5A3131F230}" type="datetime1">
              <a:rPr lang="en-US"/>
              <a:pPr/>
              <a:t>4/28/2011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7F8463CA-9225-4343-8EE5-EEE7A9FEC51C}"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ED23684-7C1A-45EA-828B-AB204B4CAE30}" type="datetime1">
              <a:rPr lang="en-US"/>
              <a:pPr/>
              <a:t>4/28/2011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F39321A8-9A39-4192-8393-7C1B14DD8C6A}"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756A2B0C-5BB0-4E3F-8019-161B4F09B459}" type="datetime1">
              <a:rPr lang="en-US"/>
              <a:pPr/>
              <a:t>4/28/2011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DF193940-B9E8-47D3-9814-7696382D66FE}"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7D782B22-832F-413E-B9B1-20B5F75D8A8A}" type="datetime1">
              <a:rPr lang="en-US"/>
              <a:pPr/>
              <a:t>4/28/2011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A0F27AFE-BFB2-43EF-8055-1A6C4BEC4CD9}" type="slidenum">
              <a:rPr lang="en-US"/>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D691A652-B27A-4C09-AD77-810398B261AF}" type="datetime1">
              <a:rPr lang="en-US"/>
              <a:pPr/>
              <a:t>4/28/2011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48504C3E-8697-4AE8-9DEA-68C0C233485E}" type="slidenum">
              <a:rPr lang="en-US"/>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DF9FDC4-3A2A-419D-AB50-BF6185F1D748}" type="datetime1">
              <a:rPr lang="en-US"/>
              <a:pPr/>
              <a:t>4/28/2011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6C843E41-9DB5-4544-BC0D-0CCE196CC7C1}" type="slidenum">
              <a:rPr lang="en-US"/>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2458A37-5D64-4928-A70A-E7387E74BB0C}" type="datetime1">
              <a:rPr lang="en-US"/>
              <a:pPr/>
              <a:t>4/28/2011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DE89EF5E-E364-42D0-A727-51F8FC36A97F}"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7D1B689-AB38-4DF6-BBA0-A1FB6348867D}" type="datetime1">
              <a:rPr lang="en-US"/>
              <a:pPr/>
              <a:t>4/28/2011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34AEFD20-AFEB-4E15-80DE-A9DCB7665575}" type="slidenum">
              <a:rPr lang="en-US"/>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DC9EC03-59C0-4503-8B69-8AF855F69E6D}" type="datetime1">
              <a:rPr lang="en-US"/>
              <a:pPr/>
              <a:t>4/28/2011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4A69BBDB-9A65-4A23-8929-69A5380630D4}"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5" name="Picture 3" descr="OCC_IconPPTSecondary.jpg"/>
          <p:cNvPicPr>
            <a:picLocks noChangeAspect="1"/>
          </p:cNvPicPr>
          <p:nvPr/>
        </p:nvPicPr>
        <p:blipFill>
          <a:blip r:embed="rId2" cstate="email"/>
          <a:srcRect/>
          <a:stretch>
            <a:fillRect/>
          </a:stretch>
        </p:blipFill>
        <p:spPr bwMode="auto">
          <a:xfrm>
            <a:off x="0" y="-7938"/>
            <a:ext cx="9144000" cy="6865938"/>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3" name="Picture 3" descr="OCC_IconPPTSecondary2.jpg"/>
          <p:cNvPicPr>
            <a:picLocks noChangeAspect="1"/>
          </p:cNvPicPr>
          <p:nvPr/>
        </p:nvPicPr>
        <p:blipFill>
          <a:blip r:embed="rId2" cstate="email"/>
          <a:srcRect/>
          <a:stretch>
            <a:fillRect/>
          </a:stretch>
        </p:blipFill>
        <p:spPr bwMode="auto">
          <a:xfrm>
            <a:off x="0" y="-3175"/>
            <a:ext cx="9144000" cy="6864350"/>
          </a:xfrm>
          <a:prstGeom prst="rect">
            <a:avLst/>
          </a:prstGeom>
          <a:noFill/>
          <a:ln w="9525">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2" descr="OCC_IconPPTSecondary2.jpg"/>
          <p:cNvPicPr>
            <a:picLocks noChangeAspect="1"/>
          </p:cNvPicPr>
          <p:nvPr/>
        </p:nvPicPr>
        <p:blipFill>
          <a:blip r:embed="rId12" cstate="email"/>
          <a:srcRect/>
          <a:stretch>
            <a:fillRect/>
          </a:stretch>
        </p:blipFill>
        <p:spPr bwMode="auto">
          <a:xfrm>
            <a:off x="0" y="-3175"/>
            <a:ext cx="9144000" cy="68643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457200" rtl="0" eaLnBrk="1" fontAlgn="base" hangingPunct="1">
        <a:spcBef>
          <a:spcPct val="0"/>
        </a:spcBef>
        <a:spcAft>
          <a:spcPct val="0"/>
        </a:spcAft>
        <a:defRPr sz="3600" kern="1200">
          <a:solidFill>
            <a:schemeClr val="tx1"/>
          </a:solidFill>
          <a:latin typeface="Arial Bold"/>
          <a:ea typeface="ＭＳ Ｐゴシック" pitchFamily="68" charset="-128"/>
          <a:cs typeface="Arial Bold"/>
        </a:defRPr>
      </a:lvl1pPr>
      <a:lvl2pPr algn="l" defTabSz="457200" rtl="0" eaLnBrk="1" fontAlgn="base" hangingPunct="1">
        <a:spcBef>
          <a:spcPct val="0"/>
        </a:spcBef>
        <a:spcAft>
          <a:spcPct val="0"/>
        </a:spcAft>
        <a:defRPr sz="3600">
          <a:solidFill>
            <a:schemeClr val="tx1"/>
          </a:solidFill>
          <a:latin typeface="Arial Bold" pitchFamily="68" charset="0"/>
          <a:ea typeface="ＭＳ Ｐゴシック" pitchFamily="68" charset="-128"/>
          <a:cs typeface="ＭＳ Ｐゴシック" pitchFamily="68" charset="-128"/>
        </a:defRPr>
      </a:lvl2pPr>
      <a:lvl3pPr algn="l" defTabSz="457200" rtl="0" eaLnBrk="1" fontAlgn="base" hangingPunct="1">
        <a:spcBef>
          <a:spcPct val="0"/>
        </a:spcBef>
        <a:spcAft>
          <a:spcPct val="0"/>
        </a:spcAft>
        <a:defRPr sz="3600">
          <a:solidFill>
            <a:schemeClr val="tx1"/>
          </a:solidFill>
          <a:latin typeface="Arial Bold" pitchFamily="68" charset="0"/>
          <a:ea typeface="ＭＳ Ｐゴシック" pitchFamily="68" charset="-128"/>
          <a:cs typeface="ＭＳ Ｐゴシック" pitchFamily="68" charset="-128"/>
        </a:defRPr>
      </a:lvl3pPr>
      <a:lvl4pPr algn="l" defTabSz="457200" rtl="0" eaLnBrk="1" fontAlgn="base" hangingPunct="1">
        <a:spcBef>
          <a:spcPct val="0"/>
        </a:spcBef>
        <a:spcAft>
          <a:spcPct val="0"/>
        </a:spcAft>
        <a:defRPr sz="3600">
          <a:solidFill>
            <a:schemeClr val="tx1"/>
          </a:solidFill>
          <a:latin typeface="Arial Bold" pitchFamily="68" charset="0"/>
          <a:ea typeface="ＭＳ Ｐゴシック" pitchFamily="68" charset="-128"/>
          <a:cs typeface="ＭＳ Ｐゴシック" pitchFamily="68" charset="-128"/>
        </a:defRPr>
      </a:lvl4pPr>
      <a:lvl5pPr algn="l" defTabSz="457200" rtl="0" eaLnBrk="1" fontAlgn="base" hangingPunct="1">
        <a:spcBef>
          <a:spcPct val="0"/>
        </a:spcBef>
        <a:spcAft>
          <a:spcPct val="0"/>
        </a:spcAft>
        <a:defRPr sz="3600">
          <a:solidFill>
            <a:schemeClr val="tx1"/>
          </a:solidFill>
          <a:latin typeface="Arial Bold" pitchFamily="68" charset="0"/>
          <a:ea typeface="ＭＳ Ｐゴシック" pitchFamily="68" charset="-128"/>
          <a:cs typeface="ＭＳ Ｐゴシック" pitchFamily="68" charset="-128"/>
        </a:defRPr>
      </a:lvl5pPr>
      <a:lvl6pPr marL="457200" algn="ctr" defTabSz="457200" rtl="0" eaLnBrk="1" fontAlgn="base" hangingPunct="1">
        <a:spcBef>
          <a:spcPct val="0"/>
        </a:spcBef>
        <a:spcAft>
          <a:spcPct val="0"/>
        </a:spcAft>
        <a:defRPr sz="4400">
          <a:solidFill>
            <a:schemeClr val="tx1"/>
          </a:solidFill>
          <a:latin typeface="Calibri" pitchFamily="68" charset="0"/>
          <a:ea typeface="ＭＳ Ｐゴシック" pitchFamily="68" charset="-128"/>
          <a:cs typeface="ＭＳ Ｐゴシック" pitchFamily="68" charset="-128"/>
        </a:defRPr>
      </a:lvl6pPr>
      <a:lvl7pPr marL="914400" algn="ctr" defTabSz="457200" rtl="0" eaLnBrk="1" fontAlgn="base" hangingPunct="1">
        <a:spcBef>
          <a:spcPct val="0"/>
        </a:spcBef>
        <a:spcAft>
          <a:spcPct val="0"/>
        </a:spcAft>
        <a:defRPr sz="4400">
          <a:solidFill>
            <a:schemeClr val="tx1"/>
          </a:solidFill>
          <a:latin typeface="Calibri" pitchFamily="68" charset="0"/>
          <a:ea typeface="ＭＳ Ｐゴシック" pitchFamily="68" charset="-128"/>
          <a:cs typeface="ＭＳ Ｐゴシック" pitchFamily="68" charset="-128"/>
        </a:defRPr>
      </a:lvl7pPr>
      <a:lvl8pPr marL="1371600" algn="ctr" defTabSz="457200" rtl="0" eaLnBrk="1" fontAlgn="base" hangingPunct="1">
        <a:spcBef>
          <a:spcPct val="0"/>
        </a:spcBef>
        <a:spcAft>
          <a:spcPct val="0"/>
        </a:spcAft>
        <a:defRPr sz="4400">
          <a:solidFill>
            <a:schemeClr val="tx1"/>
          </a:solidFill>
          <a:latin typeface="Calibri" pitchFamily="68" charset="0"/>
          <a:ea typeface="ＭＳ Ｐゴシック" pitchFamily="68" charset="-128"/>
          <a:cs typeface="ＭＳ Ｐゴシック" pitchFamily="68" charset="-128"/>
        </a:defRPr>
      </a:lvl8pPr>
      <a:lvl9pPr marL="1828800" algn="ctr" defTabSz="457200" rtl="0" eaLnBrk="1" fontAlgn="base" hangingPunct="1">
        <a:spcBef>
          <a:spcPct val="0"/>
        </a:spcBef>
        <a:spcAft>
          <a:spcPct val="0"/>
        </a:spcAft>
        <a:defRPr sz="4400">
          <a:solidFill>
            <a:schemeClr val="tx1"/>
          </a:solidFill>
          <a:latin typeface="Calibri" pitchFamily="68" charset="0"/>
          <a:ea typeface="ＭＳ Ｐゴシック" pitchFamily="68" charset="-128"/>
          <a:cs typeface="ＭＳ Ｐゴシック" pitchFamily="68" charset="-128"/>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ＭＳ Ｐゴシック" pitchFamily="68" charset="-128"/>
          <a:cs typeface="ＭＳ Ｐゴシック" pitchFamily="68" charset="-128"/>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ＭＳ Ｐゴシック" pitchFamily="68"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ヒラギノ角ゴ Pro W3" pitchFamily="-111" charset="-128"/>
          <a:cs typeface="ヒラギノ角ゴ Pro W3" pitchFamily="-111" charset="-128"/>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ヒラギノ角ゴ Pro W3" pitchFamily="-111"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ヒラギノ角ゴ Pro W3" pitchFamily="-11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26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EB20EA9E-A806-47A8-8C05-D715B2D49D90}" type="datetime1">
              <a:rPr lang="en-US"/>
              <a:pPr/>
              <a:t>4/28/2011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latin typeface="Arial" pitchFamily="-112" charset="0"/>
                <a:ea typeface="ＭＳ Ｐゴシック" pitchFamily="68" charset="-128"/>
                <a:cs typeface="ＭＳ Ｐゴシック" pitchFamily="68" charset="-128"/>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E6446D1E-BEB0-404E-9EF9-5EAEA700A221}"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defTabSz="457200" rtl="0" eaLnBrk="1" fontAlgn="base" hangingPunct="1">
        <a:spcBef>
          <a:spcPct val="0"/>
        </a:spcBef>
        <a:spcAft>
          <a:spcPct val="0"/>
        </a:spcAft>
        <a:defRPr sz="4400" kern="1200">
          <a:solidFill>
            <a:schemeClr val="tx1"/>
          </a:solidFill>
          <a:latin typeface="+mj-lt"/>
          <a:ea typeface="ヒラギノ角ゴ Pro W3" charset="-128"/>
          <a:cs typeface="+mj-cs"/>
        </a:defRPr>
      </a:lvl1pPr>
      <a:lvl2pPr algn="ctr" defTabSz="457200" rtl="0" eaLnBrk="1" fontAlgn="base" hangingPunct="1">
        <a:spcBef>
          <a:spcPct val="0"/>
        </a:spcBef>
        <a:spcAft>
          <a:spcPct val="0"/>
        </a:spcAft>
        <a:defRPr sz="4400">
          <a:solidFill>
            <a:schemeClr val="tx1"/>
          </a:solidFill>
          <a:latin typeface="Calibri" pitchFamily="34" charset="0"/>
          <a:ea typeface="ヒラギノ角ゴ Pro W3" charset="-128"/>
        </a:defRPr>
      </a:lvl2pPr>
      <a:lvl3pPr algn="ctr" defTabSz="457200" rtl="0" eaLnBrk="1" fontAlgn="base" hangingPunct="1">
        <a:spcBef>
          <a:spcPct val="0"/>
        </a:spcBef>
        <a:spcAft>
          <a:spcPct val="0"/>
        </a:spcAft>
        <a:defRPr sz="4400">
          <a:solidFill>
            <a:schemeClr val="tx1"/>
          </a:solidFill>
          <a:latin typeface="Calibri" pitchFamily="34" charset="0"/>
          <a:ea typeface="ヒラギノ角ゴ Pro W3" charset="-128"/>
        </a:defRPr>
      </a:lvl3pPr>
      <a:lvl4pPr algn="ctr" defTabSz="457200" rtl="0" eaLnBrk="1" fontAlgn="base" hangingPunct="1">
        <a:spcBef>
          <a:spcPct val="0"/>
        </a:spcBef>
        <a:spcAft>
          <a:spcPct val="0"/>
        </a:spcAft>
        <a:defRPr sz="4400">
          <a:solidFill>
            <a:schemeClr val="tx1"/>
          </a:solidFill>
          <a:latin typeface="Calibri" pitchFamily="34" charset="0"/>
          <a:ea typeface="ヒラギノ角ゴ Pro W3" charset="-128"/>
        </a:defRPr>
      </a:lvl4pPr>
      <a:lvl5pPr algn="ctr" defTabSz="457200" rtl="0" eaLnBrk="1" fontAlgn="base" hangingPunct="1">
        <a:spcBef>
          <a:spcPct val="0"/>
        </a:spcBef>
        <a:spcAft>
          <a:spcPct val="0"/>
        </a:spcAft>
        <a:defRPr sz="4400">
          <a:solidFill>
            <a:schemeClr val="tx1"/>
          </a:solidFill>
          <a:latin typeface="Calibri" pitchFamily="34" charset="0"/>
          <a:ea typeface="ヒラギノ角ゴ Pro W3"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ヒラギノ角ゴ Pro W3"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ヒラギノ角ゴ Pro W3"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ヒラギノ角ゴ Pro W3"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ヒラギノ角ゴ Pro W3" charset="-128"/>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ヒラギノ角ゴ Pro W3" charset="-128"/>
          <a:cs typeface="+mn-cs"/>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ヒラギノ角ゴ Pro W3"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ヒラギノ角ゴ Pro W3"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ヒラギノ角ゴ Pro W3"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6"/>
          <p:cNvSpPr>
            <a:spLocks noGrp="1"/>
          </p:cNvSpPr>
          <p:nvPr>
            <p:ph type="ctrTitle" idx="4294967295"/>
          </p:nvPr>
        </p:nvSpPr>
        <p:spPr bwMode="auto">
          <a:xfrm>
            <a:off x="685800" y="2130425"/>
            <a:ext cx="7772400" cy="1470025"/>
          </a:xfrm>
          <a:prstGeom prst="rect">
            <a:avLst/>
          </a:prstGeom>
          <a:noFill/>
          <a:ln>
            <a:miter lim="800000"/>
            <a:headEnd/>
            <a:tailEnd/>
          </a:ln>
        </p:spPr>
        <p:txBody>
          <a:bodyPr/>
          <a:lstStyle/>
          <a:p>
            <a:endParaRPr lang="en-US" dirty="0" smtClean="0">
              <a:latin typeface="Calibri" pitchFamily="34" charset="0"/>
              <a:ea typeface="ＭＳ Ｐゴシック" pitchFamily="34" charset="-128"/>
              <a:cs typeface="Arial Bold" pitchFamily="68" charset="0"/>
            </a:endParaRPr>
          </a:p>
        </p:txBody>
      </p:sp>
      <p:sp>
        <p:nvSpPr>
          <p:cNvPr id="8" name="Subtitle 7"/>
          <p:cNvSpPr>
            <a:spLocks noGrp="1"/>
          </p:cNvSpPr>
          <p:nvPr>
            <p:ph type="subTitle" idx="4294967295"/>
          </p:nvPr>
        </p:nvSpPr>
        <p:spPr>
          <a:xfrm>
            <a:off x="1371600" y="3886200"/>
            <a:ext cx="6400800" cy="1752600"/>
          </a:xfrm>
          <a:prstGeom prst="rect">
            <a:avLst/>
          </a:prstGeom>
        </p:spPr>
        <p:txBody>
          <a:bodyPr/>
          <a:lstStyle/>
          <a:p>
            <a:pPr marL="0" indent="0" algn="ctr">
              <a:buFont typeface="Arial" pitchFamily="-111" charset="0"/>
              <a:buNone/>
              <a:defRPr/>
            </a:pPr>
            <a:endParaRPr lang="en-US" dirty="0">
              <a:solidFill>
                <a:schemeClr val="tx1">
                  <a:tint val="75000"/>
                </a:schemeClr>
              </a:solidFill>
              <a:latin typeface="Calibri" pitchFamily="34" charset="0"/>
            </a:endParaRPr>
          </a:p>
        </p:txBody>
      </p:sp>
      <p:sp>
        <p:nvSpPr>
          <p:cNvPr id="11268" name="Rectangle 10"/>
          <p:cNvSpPr>
            <a:spLocks noChangeArrowheads="1"/>
          </p:cNvSpPr>
          <p:nvPr/>
        </p:nvSpPr>
        <p:spPr bwMode="auto">
          <a:xfrm>
            <a:off x="474663" y="4648200"/>
            <a:ext cx="6535737" cy="549275"/>
          </a:xfrm>
          <a:prstGeom prst="rect">
            <a:avLst/>
          </a:prstGeom>
          <a:noFill/>
          <a:ln w="9525">
            <a:noFill/>
            <a:miter lim="800000"/>
            <a:headEnd/>
            <a:tailEnd/>
          </a:ln>
        </p:spPr>
        <p:txBody>
          <a:bodyPr>
            <a:spAutoFit/>
          </a:bodyPr>
          <a:lstStyle/>
          <a:p>
            <a:pPr defTabSz="457200"/>
            <a:r>
              <a:rPr lang="en-US" sz="3000" dirty="0">
                <a:latin typeface="Calibri" pitchFamily="34" charset="0"/>
                <a:cs typeface="Arial Bold" pitchFamily="68" charset="0"/>
              </a:rPr>
              <a:t>Presentation Title Goes Here</a:t>
            </a:r>
          </a:p>
        </p:txBody>
      </p:sp>
      <p:pic>
        <p:nvPicPr>
          <p:cNvPr id="11269" name="Picture 11" descr="OCC_IconHeaderPg2.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
        <p:nvSpPr>
          <p:cNvPr id="11270" name="Rectangle 12"/>
          <p:cNvSpPr>
            <a:spLocks noChangeArrowheads="1"/>
          </p:cNvSpPr>
          <p:nvPr/>
        </p:nvSpPr>
        <p:spPr bwMode="auto">
          <a:xfrm>
            <a:off x="474663" y="4648200"/>
            <a:ext cx="6230937" cy="707886"/>
          </a:xfrm>
          <a:prstGeom prst="rect">
            <a:avLst/>
          </a:prstGeom>
          <a:noFill/>
          <a:ln w="9525">
            <a:noFill/>
            <a:miter lim="800000"/>
            <a:headEnd/>
            <a:tailEnd/>
          </a:ln>
        </p:spPr>
        <p:txBody>
          <a:bodyPr>
            <a:spAutoFit/>
          </a:bodyPr>
          <a:lstStyle/>
          <a:p>
            <a:pPr defTabSz="457200"/>
            <a:r>
              <a:rPr lang="en-US" sz="2000" dirty="0" smtClean="0">
                <a:latin typeface="Calibri" pitchFamily="34" charset="0"/>
                <a:cs typeface="Arial Bold" pitchFamily="68" charset="0"/>
              </a:rPr>
              <a:t>OCC Design Manufacture Process – </a:t>
            </a:r>
          </a:p>
          <a:p>
            <a:pPr defTabSz="457200"/>
            <a:r>
              <a:rPr lang="en-US" sz="2000" dirty="0" smtClean="0">
                <a:latin typeface="Calibri" pitchFamily="34" charset="0"/>
                <a:cs typeface="Arial Bold" pitchFamily="68" charset="0"/>
              </a:rPr>
              <a:t>Designing Quality into Every Copper Product</a:t>
            </a:r>
            <a:endParaRPr lang="en-US" sz="2000" dirty="0">
              <a:latin typeface="Calibri" pitchFamily="34" charset="0"/>
              <a:cs typeface="Arial Bold" pitchFamily="6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3" name="TextBox 2"/>
          <p:cNvSpPr txBox="1"/>
          <p:nvPr/>
        </p:nvSpPr>
        <p:spPr>
          <a:xfrm>
            <a:off x="457200" y="838200"/>
            <a:ext cx="8153400" cy="1384995"/>
          </a:xfrm>
          <a:prstGeom prst="rect">
            <a:avLst/>
          </a:prstGeom>
          <a:noFill/>
        </p:spPr>
        <p:txBody>
          <a:bodyPr wrap="square" rtlCol="0">
            <a:spAutoFit/>
          </a:bodyPr>
          <a:lstStyle/>
          <a:p>
            <a:pPr marL="347663" indent="-231775">
              <a:buFont typeface="Arial" pitchFamily="34" charset="0"/>
              <a:buChar char="•"/>
            </a:pPr>
            <a:r>
              <a:rPr lang="en-US" sz="2400" dirty="0" smtClean="0"/>
              <a:t>Category 5</a:t>
            </a:r>
          </a:p>
          <a:p>
            <a:pPr marL="804863" lvl="1" indent="-231775">
              <a:buFont typeface="Arial" pitchFamily="34" charset="0"/>
              <a:buChar char="•"/>
            </a:pPr>
            <a:r>
              <a:rPr lang="en-US" sz="2000" dirty="0" smtClean="0"/>
              <a:t>IEEE wanted 10X more throughput (Mbps) over the same 4 pair cabling system….only over a 100 MHz system</a:t>
            </a:r>
          </a:p>
          <a:p>
            <a:pPr marL="804863" lvl="1" indent="-231775">
              <a:buFont typeface="Arial" pitchFamily="34" charset="0"/>
              <a:buChar char="•"/>
            </a:pPr>
            <a:r>
              <a:rPr lang="en-US" sz="2000" dirty="0" smtClean="0"/>
              <a:t>Key Parameters included:</a:t>
            </a:r>
          </a:p>
        </p:txBody>
      </p:sp>
      <p:graphicFrame>
        <p:nvGraphicFramePr>
          <p:cNvPr id="13" name="Table 12"/>
          <p:cNvGraphicFramePr>
            <a:graphicFrameLocks noGrp="1"/>
          </p:cNvGraphicFramePr>
          <p:nvPr/>
        </p:nvGraphicFramePr>
        <p:xfrm>
          <a:off x="1371606" y="2286000"/>
          <a:ext cx="6781794" cy="2966720"/>
        </p:xfrm>
        <a:graphic>
          <a:graphicData uri="http://schemas.openxmlformats.org/drawingml/2006/table">
            <a:tbl>
              <a:tblPr firstRow="1" bandRow="1">
                <a:tableStyleId>{5C22544A-7EE6-4342-B048-85BDC9FD1C3A}</a:tableStyleId>
              </a:tblPr>
              <a:tblGrid>
                <a:gridCol w="1356360"/>
                <a:gridCol w="904239"/>
                <a:gridCol w="904239"/>
                <a:gridCol w="904239"/>
                <a:gridCol w="904239"/>
                <a:gridCol w="904239"/>
                <a:gridCol w="904239"/>
              </a:tblGrid>
              <a:tr h="370840">
                <a:tc>
                  <a:txBody>
                    <a:bodyPr/>
                    <a:lstStyle/>
                    <a:p>
                      <a:r>
                        <a:rPr lang="en-US" dirty="0" smtClean="0"/>
                        <a:t>Parameter</a:t>
                      </a:r>
                      <a:endParaRPr lang="en-US" dirty="0"/>
                    </a:p>
                  </a:txBody>
                  <a:tcPr/>
                </a:tc>
                <a:tc>
                  <a:txBody>
                    <a:bodyPr/>
                    <a:lstStyle/>
                    <a:p>
                      <a:pPr algn="ctr"/>
                      <a:r>
                        <a:rPr lang="en-US" dirty="0" smtClean="0"/>
                        <a:t>Cat</a:t>
                      </a:r>
                      <a:r>
                        <a:rPr lang="en-US" baseline="0" dirty="0" smtClean="0"/>
                        <a:t> 3</a:t>
                      </a:r>
                      <a:endParaRPr lang="en-US" dirty="0"/>
                    </a:p>
                  </a:txBody>
                  <a:tcPr/>
                </a:tc>
                <a:tc>
                  <a:txBody>
                    <a:bodyPr/>
                    <a:lstStyle/>
                    <a:p>
                      <a:pPr algn="ctr"/>
                      <a:r>
                        <a:rPr lang="en-US" dirty="0" smtClean="0"/>
                        <a:t>Cat 5</a:t>
                      </a:r>
                      <a:endParaRPr lang="en-US" dirty="0"/>
                    </a:p>
                  </a:txBody>
                  <a:tcPr/>
                </a:tc>
                <a:tc>
                  <a:txBody>
                    <a:bodyPr/>
                    <a:lstStyle/>
                    <a:p>
                      <a:pPr algn="ctr"/>
                      <a:r>
                        <a:rPr lang="en-US" dirty="0" smtClean="0"/>
                        <a:t>TSB95</a:t>
                      </a:r>
                      <a:endParaRPr lang="en-US" dirty="0"/>
                    </a:p>
                  </a:txBody>
                  <a:tcPr/>
                </a:tc>
                <a:tc>
                  <a:txBody>
                    <a:bodyPr/>
                    <a:lstStyle/>
                    <a:p>
                      <a:pPr algn="ctr"/>
                      <a:r>
                        <a:rPr lang="en-US" dirty="0" smtClean="0"/>
                        <a:t>Cat 5e</a:t>
                      </a:r>
                      <a:endParaRPr lang="en-US" dirty="0"/>
                    </a:p>
                  </a:txBody>
                  <a:tcPr/>
                </a:tc>
                <a:tc>
                  <a:txBody>
                    <a:bodyPr/>
                    <a:lstStyle/>
                    <a:p>
                      <a:pPr algn="ctr"/>
                      <a:r>
                        <a:rPr lang="en-US" dirty="0" smtClean="0"/>
                        <a:t>Cat 6</a:t>
                      </a:r>
                      <a:endParaRPr lang="en-US" dirty="0"/>
                    </a:p>
                  </a:txBody>
                  <a:tcPr/>
                </a:tc>
                <a:tc>
                  <a:txBody>
                    <a:bodyPr/>
                    <a:lstStyle/>
                    <a:p>
                      <a:pPr algn="ctr"/>
                      <a:r>
                        <a:rPr lang="en-US" dirty="0" smtClean="0"/>
                        <a:t>Cat 6A</a:t>
                      </a:r>
                      <a:endParaRPr lang="en-US" dirty="0"/>
                    </a:p>
                  </a:txBody>
                  <a:tcPr/>
                </a:tc>
              </a:tr>
              <a:tr h="370840">
                <a:tc>
                  <a:txBody>
                    <a:bodyPr/>
                    <a:lstStyle/>
                    <a:p>
                      <a:r>
                        <a:rPr lang="en-US" dirty="0" smtClean="0"/>
                        <a:t>NEXT</a:t>
                      </a:r>
                      <a:endParaRPr lang="en-US" dirty="0"/>
                    </a:p>
                  </a:txBody>
                  <a:tcPr/>
                </a:tc>
                <a:tc>
                  <a:txBody>
                    <a:bodyPr/>
                    <a:lstStyle/>
                    <a:p>
                      <a:pPr algn="ctr">
                        <a:buClr>
                          <a:srgbClr val="FF0000"/>
                        </a:buClr>
                        <a:buFont typeface="Wingdings" pitchFamily="2" charset="2"/>
                        <a:buNone/>
                      </a:pP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Attenuation</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ACR</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PSNEXT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Return Loss</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pic>
        <p:nvPicPr>
          <p:cNvPr id="14"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3519027"/>
            <a:ext cx="366712" cy="224758"/>
          </a:xfrm>
          <a:prstGeom prst="rect">
            <a:avLst/>
          </a:prstGeom>
          <a:noFill/>
        </p:spPr>
      </p:pic>
      <p:pic>
        <p:nvPicPr>
          <p:cNvPr id="15"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3138027"/>
            <a:ext cx="366712" cy="224758"/>
          </a:xfrm>
          <a:prstGeom prst="rect">
            <a:avLst/>
          </a:prstGeom>
          <a:noFill/>
        </p:spPr>
      </p:pic>
      <p:pic>
        <p:nvPicPr>
          <p:cNvPr id="16"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2757027"/>
            <a:ext cx="366712" cy="224758"/>
          </a:xfrm>
          <a:prstGeom prst="rect">
            <a:avLst/>
          </a:prstGeom>
          <a:noFill/>
        </p:spPr>
      </p:pic>
      <p:pic>
        <p:nvPicPr>
          <p:cNvPr id="17"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2757027"/>
            <a:ext cx="366712" cy="224758"/>
          </a:xfrm>
          <a:prstGeom prst="rect">
            <a:avLst/>
          </a:prstGeom>
          <a:noFill/>
        </p:spPr>
      </p:pic>
      <p:pic>
        <p:nvPicPr>
          <p:cNvPr id="18"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3138027"/>
            <a:ext cx="366712" cy="224758"/>
          </a:xfrm>
          <a:prstGeom prst="rect">
            <a:avLst/>
          </a:prstGeom>
          <a:noFill/>
        </p:spPr>
      </p:pic>
      <p:pic>
        <p:nvPicPr>
          <p:cNvPr id="19"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3519027"/>
            <a:ext cx="366712" cy="22475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500"/>
                                        <p:tgtEl>
                                          <p:spTgt spid="15"/>
                                        </p:tgtEl>
                                      </p:cBhvr>
                                    </p:animEffect>
                                  </p:childTnLst>
                                </p:cTn>
                              </p:par>
                            </p:childTnLst>
                          </p:cTn>
                        </p:par>
                        <p:par>
                          <p:cTn id="22" fill="hold">
                            <p:stCondLst>
                              <p:cond delay="1500"/>
                            </p:stCondLst>
                            <p:childTnLst>
                              <p:par>
                                <p:cTn id="23" presetID="10" presetClass="entr" presetSubtype="0"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3" name="TextBox 2"/>
          <p:cNvSpPr txBox="1"/>
          <p:nvPr/>
        </p:nvSpPr>
        <p:spPr>
          <a:xfrm>
            <a:off x="457200" y="838200"/>
            <a:ext cx="4191000" cy="4462760"/>
          </a:xfrm>
          <a:prstGeom prst="rect">
            <a:avLst/>
          </a:prstGeom>
          <a:noFill/>
        </p:spPr>
        <p:txBody>
          <a:bodyPr wrap="square" rtlCol="0">
            <a:spAutoFit/>
          </a:bodyPr>
          <a:lstStyle/>
          <a:p>
            <a:pPr marL="347663" indent="-231775">
              <a:buFont typeface="Arial" pitchFamily="34" charset="0"/>
              <a:buChar char="•"/>
            </a:pPr>
            <a:r>
              <a:rPr lang="en-US" sz="2400" dirty="0" smtClean="0"/>
              <a:t>Category 5</a:t>
            </a:r>
          </a:p>
          <a:p>
            <a:pPr marL="804863" lvl="1" indent="-231775">
              <a:buFont typeface="Arial" pitchFamily="34" charset="0"/>
              <a:buChar char="•"/>
            </a:pPr>
            <a:r>
              <a:rPr lang="en-US" sz="2000" dirty="0" smtClean="0"/>
              <a:t>OCC’s Patented Technology</a:t>
            </a:r>
          </a:p>
          <a:p>
            <a:pPr marL="804863" lvl="1" indent="-231775"/>
            <a:r>
              <a:rPr lang="en-US" sz="2000" dirty="0" smtClean="0"/>
              <a:t>	Compensation techniques for tuning of a PC Board to obtain higher bit rates from traditional 4 Pair Cabling</a:t>
            </a:r>
          </a:p>
          <a:p>
            <a:pPr marL="804863" lvl="1" indent="-231775">
              <a:buFont typeface="Arial" pitchFamily="34" charset="0"/>
              <a:buChar char="•"/>
            </a:pPr>
            <a:r>
              <a:rPr lang="en-US" sz="2000" dirty="0" smtClean="0"/>
              <a:t>Because of the PC Board tuning developed by OCC, the industry was able to reach the Category 5 standard or a 100BASE-T or 100 Mbps system (aka Fast Ethernet)</a:t>
            </a:r>
          </a:p>
          <a:p>
            <a:pPr marL="804863" lvl="1" indent="-231775">
              <a:buFont typeface="Arial" pitchFamily="34" charset="0"/>
              <a:buChar char="•"/>
            </a:pPr>
            <a:r>
              <a:rPr lang="en-US" sz="2000" dirty="0" smtClean="0"/>
              <a:t>OCC was the first to make a Category 5 connector</a:t>
            </a:r>
          </a:p>
        </p:txBody>
      </p:sp>
      <p:pic>
        <p:nvPicPr>
          <p:cNvPr id="4" name="Picture 4" descr="patent"/>
          <p:cNvPicPr>
            <a:picLocks noChangeAspect="1" noChangeArrowheads="1"/>
          </p:cNvPicPr>
          <p:nvPr/>
        </p:nvPicPr>
        <p:blipFill>
          <a:blip r:embed="rId3" cstate="email">
            <a:clrChange>
              <a:clrFrom>
                <a:srgbClr val="FFFFFF"/>
              </a:clrFrom>
              <a:clrTo>
                <a:srgbClr val="FFFFFF">
                  <a:alpha val="0"/>
                </a:srgbClr>
              </a:clrTo>
            </a:clrChange>
          </a:blip>
          <a:srcRect/>
          <a:stretch>
            <a:fillRect/>
          </a:stretch>
        </p:blipFill>
        <p:spPr bwMode="auto">
          <a:xfrm>
            <a:off x="4419600" y="1524000"/>
            <a:ext cx="3928424" cy="3962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3" name="TextBox 2"/>
          <p:cNvSpPr txBox="1"/>
          <p:nvPr/>
        </p:nvSpPr>
        <p:spPr>
          <a:xfrm>
            <a:off x="457200" y="838200"/>
            <a:ext cx="8686800" cy="1692771"/>
          </a:xfrm>
          <a:prstGeom prst="rect">
            <a:avLst/>
          </a:prstGeom>
          <a:noFill/>
        </p:spPr>
        <p:txBody>
          <a:bodyPr wrap="square" rtlCol="0">
            <a:spAutoFit/>
          </a:bodyPr>
          <a:lstStyle/>
          <a:p>
            <a:pPr marL="347663" indent="-231775">
              <a:buFont typeface="Arial" pitchFamily="34" charset="0"/>
              <a:buChar char="•"/>
            </a:pPr>
            <a:r>
              <a:rPr lang="en-US" sz="2400" dirty="0" smtClean="0"/>
              <a:t>Category 5</a:t>
            </a:r>
          </a:p>
          <a:p>
            <a:pPr marL="804863" lvl="1" indent="-231775">
              <a:buFont typeface="Arial" pitchFamily="34" charset="0"/>
              <a:buChar char="•"/>
            </a:pPr>
            <a:r>
              <a:rPr lang="en-US" sz="2000" dirty="0" smtClean="0"/>
              <a:t>IEEE wants 10X more throughput 1000BASE-T or 1000 Mbps </a:t>
            </a:r>
          </a:p>
          <a:p>
            <a:pPr marL="804863" lvl="1" indent="-231775">
              <a:buFont typeface="Arial" pitchFamily="34" charset="0"/>
              <a:buChar char="•"/>
            </a:pPr>
            <a:r>
              <a:rPr lang="en-US" sz="2000" dirty="0" smtClean="0"/>
              <a:t>IEEE wants to achieve this over the installed base of Category 5 cabling</a:t>
            </a:r>
          </a:p>
          <a:p>
            <a:pPr marL="804863" lvl="1" indent="-231775">
              <a:buFont typeface="Arial" pitchFamily="34" charset="0"/>
              <a:buChar char="•"/>
            </a:pPr>
            <a:r>
              <a:rPr lang="en-US" sz="2000" dirty="0" smtClean="0"/>
              <a:t>IEEE asks TIA to further define Category 5 cabling systems to accommodate full bi-directional transmissions</a:t>
            </a:r>
          </a:p>
        </p:txBody>
      </p:sp>
      <p:sp>
        <p:nvSpPr>
          <p:cNvPr id="4" name="Rectangle 3"/>
          <p:cNvSpPr/>
          <p:nvPr/>
        </p:nvSpPr>
        <p:spPr>
          <a:xfrm>
            <a:off x="838200" y="2667000"/>
            <a:ext cx="990600" cy="2743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SWITCH</a:t>
            </a:r>
            <a:endParaRPr lang="en-US" dirty="0"/>
          </a:p>
        </p:txBody>
      </p:sp>
      <p:sp>
        <p:nvSpPr>
          <p:cNvPr id="5" name="Rectangle 4"/>
          <p:cNvSpPr/>
          <p:nvPr/>
        </p:nvSpPr>
        <p:spPr>
          <a:xfrm>
            <a:off x="7239000" y="2667000"/>
            <a:ext cx="990600" cy="2743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NIC CARD (PC)</a:t>
            </a:r>
            <a:endParaRPr lang="en-US" dirty="0"/>
          </a:p>
        </p:txBody>
      </p:sp>
      <p:pic>
        <p:nvPicPr>
          <p:cNvPr id="7" name="Picture 6" descr="4 Pair Cabling-1.jpg"/>
          <p:cNvPicPr>
            <a:picLocks noChangeAspect="1"/>
          </p:cNvPicPr>
          <p:nvPr/>
        </p:nvPicPr>
        <p:blipFill>
          <a:blip r:embed="rId3" cstate="email">
            <a:clrChange>
              <a:clrFrom>
                <a:srgbClr val="FFFFFF"/>
              </a:clrFrom>
              <a:clrTo>
                <a:srgbClr val="FFFFFF">
                  <a:alpha val="0"/>
                </a:srgbClr>
              </a:clrTo>
            </a:clrChange>
          </a:blip>
          <a:stretch>
            <a:fillRect/>
          </a:stretch>
        </p:blipFill>
        <p:spPr>
          <a:xfrm>
            <a:off x="1524000" y="2438400"/>
            <a:ext cx="6041136" cy="3005328"/>
          </a:xfrm>
          <a:prstGeom prst="rect">
            <a:avLst/>
          </a:prstGeom>
        </p:spPr>
      </p:pic>
      <p:sp>
        <p:nvSpPr>
          <p:cNvPr id="8" name="TextBox 7"/>
          <p:cNvSpPr txBox="1"/>
          <p:nvPr/>
        </p:nvSpPr>
        <p:spPr>
          <a:xfrm>
            <a:off x="1777284" y="2721864"/>
            <a:ext cx="838200" cy="369332"/>
          </a:xfrm>
          <a:prstGeom prst="rect">
            <a:avLst/>
          </a:prstGeom>
          <a:noFill/>
        </p:spPr>
        <p:txBody>
          <a:bodyPr wrap="square" rtlCol="0">
            <a:spAutoFit/>
          </a:bodyPr>
          <a:lstStyle/>
          <a:p>
            <a:r>
              <a:rPr lang="en-US" dirty="0" smtClean="0"/>
              <a:t>Tx/Rx</a:t>
            </a:r>
            <a:endParaRPr lang="en-US" dirty="0"/>
          </a:p>
        </p:txBody>
      </p:sp>
      <p:sp>
        <p:nvSpPr>
          <p:cNvPr id="21" name="TextBox 20"/>
          <p:cNvSpPr txBox="1"/>
          <p:nvPr/>
        </p:nvSpPr>
        <p:spPr>
          <a:xfrm>
            <a:off x="1778358" y="3467637"/>
            <a:ext cx="838200" cy="369332"/>
          </a:xfrm>
          <a:prstGeom prst="rect">
            <a:avLst/>
          </a:prstGeom>
          <a:noFill/>
        </p:spPr>
        <p:txBody>
          <a:bodyPr wrap="square" rtlCol="0">
            <a:spAutoFit/>
          </a:bodyPr>
          <a:lstStyle/>
          <a:p>
            <a:r>
              <a:rPr lang="en-US" dirty="0" smtClean="0"/>
              <a:t>Tx/Rx</a:t>
            </a:r>
            <a:endParaRPr lang="en-US" dirty="0"/>
          </a:p>
        </p:txBody>
      </p:sp>
      <p:sp>
        <p:nvSpPr>
          <p:cNvPr id="22" name="TextBox 21"/>
          <p:cNvSpPr txBox="1"/>
          <p:nvPr/>
        </p:nvSpPr>
        <p:spPr>
          <a:xfrm>
            <a:off x="6489879" y="4787721"/>
            <a:ext cx="838200" cy="369332"/>
          </a:xfrm>
          <a:prstGeom prst="rect">
            <a:avLst/>
          </a:prstGeom>
          <a:noFill/>
        </p:spPr>
        <p:txBody>
          <a:bodyPr wrap="square" rtlCol="0">
            <a:spAutoFit/>
          </a:bodyPr>
          <a:lstStyle/>
          <a:p>
            <a:r>
              <a:rPr lang="en-US" dirty="0" smtClean="0"/>
              <a:t>Tx/Rx</a:t>
            </a:r>
            <a:endParaRPr lang="en-US" dirty="0"/>
          </a:p>
        </p:txBody>
      </p:sp>
      <p:sp>
        <p:nvSpPr>
          <p:cNvPr id="23" name="TextBox 22"/>
          <p:cNvSpPr txBox="1"/>
          <p:nvPr/>
        </p:nvSpPr>
        <p:spPr>
          <a:xfrm>
            <a:off x="1777284" y="4787721"/>
            <a:ext cx="838200" cy="369332"/>
          </a:xfrm>
          <a:prstGeom prst="rect">
            <a:avLst/>
          </a:prstGeom>
          <a:noFill/>
        </p:spPr>
        <p:txBody>
          <a:bodyPr wrap="square" rtlCol="0">
            <a:spAutoFit/>
          </a:bodyPr>
          <a:lstStyle/>
          <a:p>
            <a:r>
              <a:rPr lang="en-US" dirty="0" smtClean="0"/>
              <a:t>Tx/Rx</a:t>
            </a:r>
            <a:endParaRPr lang="en-US" dirty="0"/>
          </a:p>
        </p:txBody>
      </p:sp>
      <p:sp>
        <p:nvSpPr>
          <p:cNvPr id="24" name="TextBox 23"/>
          <p:cNvSpPr txBox="1"/>
          <p:nvPr/>
        </p:nvSpPr>
        <p:spPr>
          <a:xfrm>
            <a:off x="1790163" y="4139484"/>
            <a:ext cx="838200" cy="369332"/>
          </a:xfrm>
          <a:prstGeom prst="rect">
            <a:avLst/>
          </a:prstGeom>
          <a:noFill/>
        </p:spPr>
        <p:txBody>
          <a:bodyPr wrap="square" rtlCol="0">
            <a:spAutoFit/>
          </a:bodyPr>
          <a:lstStyle/>
          <a:p>
            <a:r>
              <a:rPr lang="en-US" dirty="0" smtClean="0"/>
              <a:t>Tx/Rx</a:t>
            </a:r>
            <a:endParaRPr lang="en-US" dirty="0"/>
          </a:p>
        </p:txBody>
      </p:sp>
      <p:sp>
        <p:nvSpPr>
          <p:cNvPr id="25" name="TextBox 24"/>
          <p:cNvSpPr txBox="1"/>
          <p:nvPr/>
        </p:nvSpPr>
        <p:spPr>
          <a:xfrm>
            <a:off x="6553200" y="4114800"/>
            <a:ext cx="838200" cy="369332"/>
          </a:xfrm>
          <a:prstGeom prst="rect">
            <a:avLst/>
          </a:prstGeom>
          <a:noFill/>
        </p:spPr>
        <p:txBody>
          <a:bodyPr wrap="square" rtlCol="0">
            <a:spAutoFit/>
          </a:bodyPr>
          <a:lstStyle/>
          <a:p>
            <a:r>
              <a:rPr lang="en-US" dirty="0" smtClean="0"/>
              <a:t>Tx/Rx</a:t>
            </a:r>
            <a:endParaRPr lang="en-US" dirty="0"/>
          </a:p>
        </p:txBody>
      </p:sp>
      <p:sp>
        <p:nvSpPr>
          <p:cNvPr id="26" name="TextBox 25"/>
          <p:cNvSpPr txBox="1"/>
          <p:nvPr/>
        </p:nvSpPr>
        <p:spPr>
          <a:xfrm>
            <a:off x="6565005" y="3466563"/>
            <a:ext cx="838200" cy="369332"/>
          </a:xfrm>
          <a:prstGeom prst="rect">
            <a:avLst/>
          </a:prstGeom>
          <a:noFill/>
        </p:spPr>
        <p:txBody>
          <a:bodyPr wrap="square" rtlCol="0">
            <a:spAutoFit/>
          </a:bodyPr>
          <a:lstStyle/>
          <a:p>
            <a:r>
              <a:rPr lang="en-US" dirty="0" smtClean="0"/>
              <a:t>Tx/Rx</a:t>
            </a:r>
            <a:endParaRPr lang="en-US" dirty="0"/>
          </a:p>
        </p:txBody>
      </p:sp>
      <p:sp>
        <p:nvSpPr>
          <p:cNvPr id="27" name="TextBox 26"/>
          <p:cNvSpPr txBox="1"/>
          <p:nvPr/>
        </p:nvSpPr>
        <p:spPr>
          <a:xfrm>
            <a:off x="6553200" y="2704563"/>
            <a:ext cx="838200" cy="369332"/>
          </a:xfrm>
          <a:prstGeom prst="rect">
            <a:avLst/>
          </a:prstGeom>
          <a:noFill/>
        </p:spPr>
        <p:txBody>
          <a:bodyPr wrap="square" rtlCol="0">
            <a:spAutoFit/>
          </a:bodyPr>
          <a:lstStyle/>
          <a:p>
            <a:r>
              <a:rPr lang="en-US" dirty="0" smtClean="0"/>
              <a:t>Tx/Rx</a:t>
            </a:r>
            <a:endParaRPr lang="en-US" dirty="0"/>
          </a:p>
        </p:txBody>
      </p:sp>
      <p:cxnSp>
        <p:nvCxnSpPr>
          <p:cNvPr id="12" name="Straight Arrow Connector 11"/>
          <p:cNvCxnSpPr>
            <a:stCxn id="8" idx="3"/>
          </p:cNvCxnSpPr>
          <p:nvPr/>
        </p:nvCxnSpPr>
        <p:spPr>
          <a:xfrm>
            <a:off x="2615484" y="2906530"/>
            <a:ext cx="3934968"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rot="10800000">
            <a:off x="2590800" y="2971800"/>
            <a:ext cx="3886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a:off x="2615484" y="3657600"/>
            <a:ext cx="3934968"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p:nvPr/>
        </p:nvCxnSpPr>
        <p:spPr>
          <a:xfrm rot="10800000">
            <a:off x="2590800" y="3722870"/>
            <a:ext cx="3886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a:off x="2539284" y="4343400"/>
            <a:ext cx="3934968"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rot="10800000">
            <a:off x="2514600" y="4408670"/>
            <a:ext cx="3886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a:off x="2615484" y="4953000"/>
            <a:ext cx="3934968"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rot="10800000">
            <a:off x="2590800" y="5018270"/>
            <a:ext cx="3886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1000"/>
                                        <p:tgtEl>
                                          <p:spTgt spid="27"/>
                                        </p:tgtEl>
                                      </p:cBhvr>
                                    </p:animEffect>
                                  </p:childTnLst>
                                </p:cTn>
                              </p:par>
                            </p:childTnLst>
                          </p:cTn>
                        </p:par>
                        <p:par>
                          <p:cTn id="11" fill="hold">
                            <p:stCondLst>
                              <p:cond delay="1000"/>
                            </p:stCondLst>
                            <p:childTnLst>
                              <p:par>
                                <p:cTn id="12" presetID="17" presetClass="entr" presetSubtype="8"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ppt_x</p:attrName>
                                        </p:attrNameLst>
                                      </p:cBhvr>
                                      <p:tavLst>
                                        <p:tav tm="0">
                                          <p:val>
                                            <p:strVal val="#ppt_x-#ppt_w/2"/>
                                          </p:val>
                                        </p:tav>
                                        <p:tav tm="100000">
                                          <p:val>
                                            <p:strVal val="#ppt_x"/>
                                          </p:val>
                                        </p:tav>
                                      </p:tavLst>
                                    </p:anim>
                                    <p:anim calcmode="lin" valueType="num">
                                      <p:cBhvr>
                                        <p:cTn id="15" dur="500" fill="hold"/>
                                        <p:tgtEl>
                                          <p:spTgt spid="12"/>
                                        </p:tgtEl>
                                        <p:attrNameLst>
                                          <p:attrName>ppt_y</p:attrName>
                                        </p:attrNameLst>
                                      </p:cBhvr>
                                      <p:tavLst>
                                        <p:tav tm="0">
                                          <p:val>
                                            <p:strVal val="#ppt_y"/>
                                          </p:val>
                                        </p:tav>
                                        <p:tav tm="100000">
                                          <p:val>
                                            <p:strVal val="#ppt_y"/>
                                          </p:val>
                                        </p:tav>
                                      </p:tavLst>
                                    </p:anim>
                                    <p:anim calcmode="lin" valueType="num">
                                      <p:cBhvr>
                                        <p:cTn id="16" dur="500" fill="hold"/>
                                        <p:tgtEl>
                                          <p:spTgt spid="12"/>
                                        </p:tgtEl>
                                        <p:attrNameLst>
                                          <p:attrName>ppt_w</p:attrName>
                                        </p:attrNameLst>
                                      </p:cBhvr>
                                      <p:tavLst>
                                        <p:tav tm="0">
                                          <p:val>
                                            <p:fltVal val="0"/>
                                          </p:val>
                                        </p:tav>
                                        <p:tav tm="100000">
                                          <p:val>
                                            <p:strVal val="#ppt_w"/>
                                          </p:val>
                                        </p:tav>
                                      </p:tavLst>
                                    </p:anim>
                                    <p:anim calcmode="lin" valueType="num">
                                      <p:cBhvr>
                                        <p:cTn id="17" dur="500" fill="hold"/>
                                        <p:tgtEl>
                                          <p:spTgt spid="12"/>
                                        </p:tgtEl>
                                        <p:attrNameLst>
                                          <p:attrName>ppt_h</p:attrName>
                                        </p:attrNameLst>
                                      </p:cBhvr>
                                      <p:tavLst>
                                        <p:tav tm="0">
                                          <p:val>
                                            <p:strVal val="#ppt_h"/>
                                          </p:val>
                                        </p:tav>
                                        <p:tav tm="100000">
                                          <p:val>
                                            <p:strVal val="#ppt_h"/>
                                          </p:val>
                                        </p:tav>
                                      </p:tavLst>
                                    </p:anim>
                                  </p:childTnLst>
                                </p:cTn>
                              </p:par>
                              <p:par>
                                <p:cTn id="18" presetID="17" presetClass="entr" presetSubtype="2" fill="hold" nodeType="withEffect">
                                  <p:stCondLst>
                                    <p:cond delay="0"/>
                                  </p:stCondLst>
                                  <p:childTnLst>
                                    <p:set>
                                      <p:cBhvr>
                                        <p:cTn id="19" dur="1" fill="hold">
                                          <p:stCondLst>
                                            <p:cond delay="0"/>
                                          </p:stCondLst>
                                        </p:cTn>
                                        <p:tgtEl>
                                          <p:spTgt spid="30"/>
                                        </p:tgtEl>
                                        <p:attrNameLst>
                                          <p:attrName>style.visibility</p:attrName>
                                        </p:attrNameLst>
                                      </p:cBhvr>
                                      <p:to>
                                        <p:strVal val="visible"/>
                                      </p:to>
                                    </p:set>
                                    <p:anim calcmode="lin" valueType="num">
                                      <p:cBhvr>
                                        <p:cTn id="20" dur="500" fill="hold"/>
                                        <p:tgtEl>
                                          <p:spTgt spid="30"/>
                                        </p:tgtEl>
                                        <p:attrNameLst>
                                          <p:attrName>ppt_x</p:attrName>
                                        </p:attrNameLst>
                                      </p:cBhvr>
                                      <p:tavLst>
                                        <p:tav tm="0">
                                          <p:val>
                                            <p:strVal val="#ppt_x+#ppt_w/2"/>
                                          </p:val>
                                        </p:tav>
                                        <p:tav tm="100000">
                                          <p:val>
                                            <p:strVal val="#ppt_x"/>
                                          </p:val>
                                        </p:tav>
                                      </p:tavLst>
                                    </p:anim>
                                    <p:anim calcmode="lin" valueType="num">
                                      <p:cBhvr>
                                        <p:cTn id="21" dur="500" fill="hold"/>
                                        <p:tgtEl>
                                          <p:spTgt spid="30"/>
                                        </p:tgtEl>
                                        <p:attrNameLst>
                                          <p:attrName>ppt_y</p:attrName>
                                        </p:attrNameLst>
                                      </p:cBhvr>
                                      <p:tavLst>
                                        <p:tav tm="0">
                                          <p:val>
                                            <p:strVal val="#ppt_y"/>
                                          </p:val>
                                        </p:tav>
                                        <p:tav tm="100000">
                                          <p:val>
                                            <p:strVal val="#ppt_y"/>
                                          </p:val>
                                        </p:tav>
                                      </p:tavLst>
                                    </p:anim>
                                    <p:anim calcmode="lin" valueType="num">
                                      <p:cBhvr>
                                        <p:cTn id="22" dur="500" fill="hold"/>
                                        <p:tgtEl>
                                          <p:spTgt spid="30"/>
                                        </p:tgtEl>
                                        <p:attrNameLst>
                                          <p:attrName>ppt_w</p:attrName>
                                        </p:attrNameLst>
                                      </p:cBhvr>
                                      <p:tavLst>
                                        <p:tav tm="0">
                                          <p:val>
                                            <p:fltVal val="0"/>
                                          </p:val>
                                        </p:tav>
                                        <p:tav tm="100000">
                                          <p:val>
                                            <p:strVal val="#ppt_w"/>
                                          </p:val>
                                        </p:tav>
                                      </p:tavLst>
                                    </p:anim>
                                    <p:anim calcmode="lin" valueType="num">
                                      <p:cBhvr>
                                        <p:cTn id="23" dur="500" fill="hold"/>
                                        <p:tgtEl>
                                          <p:spTgt spid="30"/>
                                        </p:tgtEl>
                                        <p:attrNameLst>
                                          <p:attrName>ppt_h</p:attrName>
                                        </p:attrNameLst>
                                      </p:cBhvr>
                                      <p:tavLst>
                                        <p:tav tm="0">
                                          <p:val>
                                            <p:strVal val="#ppt_h"/>
                                          </p:val>
                                        </p:tav>
                                        <p:tav tm="100000">
                                          <p:val>
                                            <p:strVal val="#ppt_h"/>
                                          </p:val>
                                        </p:tav>
                                      </p:tavLst>
                                    </p:anim>
                                  </p:childTnLst>
                                </p:cTn>
                              </p:par>
                            </p:childTnLst>
                          </p:cTn>
                        </p:par>
                        <p:par>
                          <p:cTn id="24" fill="hold">
                            <p:stCondLst>
                              <p:cond delay="1500"/>
                            </p:stCondLst>
                            <p:childTnLst>
                              <p:par>
                                <p:cTn id="25" presetID="10"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fade">
                                      <p:cBhvr>
                                        <p:cTn id="30" dur="1000"/>
                                        <p:tgtEl>
                                          <p:spTgt spid="26"/>
                                        </p:tgtEl>
                                      </p:cBhvr>
                                    </p:animEffect>
                                  </p:childTnLst>
                                </p:cTn>
                              </p:par>
                            </p:childTnLst>
                          </p:cTn>
                        </p:par>
                        <p:par>
                          <p:cTn id="31" fill="hold">
                            <p:stCondLst>
                              <p:cond delay="2500"/>
                            </p:stCondLst>
                            <p:childTnLst>
                              <p:par>
                                <p:cTn id="32" presetID="17" presetClass="entr" presetSubtype="8" fill="hold" nodeType="afterEffect">
                                  <p:stCondLst>
                                    <p:cond delay="0"/>
                                  </p:stCondLst>
                                  <p:childTnLst>
                                    <p:set>
                                      <p:cBhvr>
                                        <p:cTn id="33" dur="1" fill="hold">
                                          <p:stCondLst>
                                            <p:cond delay="0"/>
                                          </p:stCondLst>
                                        </p:cTn>
                                        <p:tgtEl>
                                          <p:spTgt spid="39"/>
                                        </p:tgtEl>
                                        <p:attrNameLst>
                                          <p:attrName>style.visibility</p:attrName>
                                        </p:attrNameLst>
                                      </p:cBhvr>
                                      <p:to>
                                        <p:strVal val="visible"/>
                                      </p:to>
                                    </p:set>
                                    <p:anim calcmode="lin" valueType="num">
                                      <p:cBhvr>
                                        <p:cTn id="34" dur="500" fill="hold"/>
                                        <p:tgtEl>
                                          <p:spTgt spid="39"/>
                                        </p:tgtEl>
                                        <p:attrNameLst>
                                          <p:attrName>ppt_x</p:attrName>
                                        </p:attrNameLst>
                                      </p:cBhvr>
                                      <p:tavLst>
                                        <p:tav tm="0">
                                          <p:val>
                                            <p:strVal val="#ppt_x-#ppt_w/2"/>
                                          </p:val>
                                        </p:tav>
                                        <p:tav tm="100000">
                                          <p:val>
                                            <p:strVal val="#ppt_x"/>
                                          </p:val>
                                        </p:tav>
                                      </p:tavLst>
                                    </p:anim>
                                    <p:anim calcmode="lin" valueType="num">
                                      <p:cBhvr>
                                        <p:cTn id="35" dur="500" fill="hold"/>
                                        <p:tgtEl>
                                          <p:spTgt spid="39"/>
                                        </p:tgtEl>
                                        <p:attrNameLst>
                                          <p:attrName>ppt_y</p:attrName>
                                        </p:attrNameLst>
                                      </p:cBhvr>
                                      <p:tavLst>
                                        <p:tav tm="0">
                                          <p:val>
                                            <p:strVal val="#ppt_y"/>
                                          </p:val>
                                        </p:tav>
                                        <p:tav tm="100000">
                                          <p:val>
                                            <p:strVal val="#ppt_y"/>
                                          </p:val>
                                        </p:tav>
                                      </p:tavLst>
                                    </p:anim>
                                    <p:anim calcmode="lin" valueType="num">
                                      <p:cBhvr>
                                        <p:cTn id="36" dur="500" fill="hold"/>
                                        <p:tgtEl>
                                          <p:spTgt spid="39"/>
                                        </p:tgtEl>
                                        <p:attrNameLst>
                                          <p:attrName>ppt_w</p:attrName>
                                        </p:attrNameLst>
                                      </p:cBhvr>
                                      <p:tavLst>
                                        <p:tav tm="0">
                                          <p:val>
                                            <p:fltVal val="0"/>
                                          </p:val>
                                        </p:tav>
                                        <p:tav tm="100000">
                                          <p:val>
                                            <p:strVal val="#ppt_w"/>
                                          </p:val>
                                        </p:tav>
                                      </p:tavLst>
                                    </p:anim>
                                    <p:anim calcmode="lin" valueType="num">
                                      <p:cBhvr>
                                        <p:cTn id="37" dur="500" fill="hold"/>
                                        <p:tgtEl>
                                          <p:spTgt spid="39"/>
                                        </p:tgtEl>
                                        <p:attrNameLst>
                                          <p:attrName>ppt_h</p:attrName>
                                        </p:attrNameLst>
                                      </p:cBhvr>
                                      <p:tavLst>
                                        <p:tav tm="0">
                                          <p:val>
                                            <p:strVal val="#ppt_h"/>
                                          </p:val>
                                        </p:tav>
                                        <p:tav tm="100000">
                                          <p:val>
                                            <p:strVal val="#ppt_h"/>
                                          </p:val>
                                        </p:tav>
                                      </p:tavLst>
                                    </p:anim>
                                  </p:childTnLst>
                                </p:cTn>
                              </p:par>
                              <p:par>
                                <p:cTn id="38" presetID="17" presetClass="entr" presetSubtype="2" fill="hold" nodeType="withEffect">
                                  <p:stCondLst>
                                    <p:cond delay="0"/>
                                  </p:stCondLst>
                                  <p:childTnLst>
                                    <p:set>
                                      <p:cBhvr>
                                        <p:cTn id="39" dur="1" fill="hold">
                                          <p:stCondLst>
                                            <p:cond delay="0"/>
                                          </p:stCondLst>
                                        </p:cTn>
                                        <p:tgtEl>
                                          <p:spTgt spid="40"/>
                                        </p:tgtEl>
                                        <p:attrNameLst>
                                          <p:attrName>style.visibility</p:attrName>
                                        </p:attrNameLst>
                                      </p:cBhvr>
                                      <p:to>
                                        <p:strVal val="visible"/>
                                      </p:to>
                                    </p:set>
                                    <p:anim calcmode="lin" valueType="num">
                                      <p:cBhvr>
                                        <p:cTn id="40" dur="500" fill="hold"/>
                                        <p:tgtEl>
                                          <p:spTgt spid="40"/>
                                        </p:tgtEl>
                                        <p:attrNameLst>
                                          <p:attrName>ppt_x</p:attrName>
                                        </p:attrNameLst>
                                      </p:cBhvr>
                                      <p:tavLst>
                                        <p:tav tm="0">
                                          <p:val>
                                            <p:strVal val="#ppt_x+#ppt_w/2"/>
                                          </p:val>
                                        </p:tav>
                                        <p:tav tm="100000">
                                          <p:val>
                                            <p:strVal val="#ppt_x"/>
                                          </p:val>
                                        </p:tav>
                                      </p:tavLst>
                                    </p:anim>
                                    <p:anim calcmode="lin" valueType="num">
                                      <p:cBhvr>
                                        <p:cTn id="41" dur="500" fill="hold"/>
                                        <p:tgtEl>
                                          <p:spTgt spid="40"/>
                                        </p:tgtEl>
                                        <p:attrNameLst>
                                          <p:attrName>ppt_y</p:attrName>
                                        </p:attrNameLst>
                                      </p:cBhvr>
                                      <p:tavLst>
                                        <p:tav tm="0">
                                          <p:val>
                                            <p:strVal val="#ppt_y"/>
                                          </p:val>
                                        </p:tav>
                                        <p:tav tm="100000">
                                          <p:val>
                                            <p:strVal val="#ppt_y"/>
                                          </p:val>
                                        </p:tav>
                                      </p:tavLst>
                                    </p:anim>
                                    <p:anim calcmode="lin" valueType="num">
                                      <p:cBhvr>
                                        <p:cTn id="42" dur="500" fill="hold"/>
                                        <p:tgtEl>
                                          <p:spTgt spid="40"/>
                                        </p:tgtEl>
                                        <p:attrNameLst>
                                          <p:attrName>ppt_w</p:attrName>
                                        </p:attrNameLst>
                                      </p:cBhvr>
                                      <p:tavLst>
                                        <p:tav tm="0">
                                          <p:val>
                                            <p:fltVal val="0"/>
                                          </p:val>
                                        </p:tav>
                                        <p:tav tm="100000">
                                          <p:val>
                                            <p:strVal val="#ppt_w"/>
                                          </p:val>
                                        </p:tav>
                                      </p:tavLst>
                                    </p:anim>
                                    <p:anim calcmode="lin" valueType="num">
                                      <p:cBhvr>
                                        <p:cTn id="43" dur="500" fill="hold"/>
                                        <p:tgtEl>
                                          <p:spTgt spid="40"/>
                                        </p:tgtEl>
                                        <p:attrNameLst>
                                          <p:attrName>ppt_h</p:attrName>
                                        </p:attrNameLst>
                                      </p:cBhvr>
                                      <p:tavLst>
                                        <p:tav tm="0">
                                          <p:val>
                                            <p:strVal val="#ppt_h"/>
                                          </p:val>
                                        </p:tav>
                                        <p:tav tm="100000">
                                          <p:val>
                                            <p:strVal val="#ppt_h"/>
                                          </p:val>
                                        </p:tav>
                                      </p:tavLst>
                                    </p:anim>
                                  </p:childTnLst>
                                </p:cTn>
                              </p:par>
                            </p:childTnLst>
                          </p:cTn>
                        </p:par>
                        <p:par>
                          <p:cTn id="44" fill="hold">
                            <p:stCondLst>
                              <p:cond delay="3000"/>
                            </p:stCondLst>
                            <p:childTnLst>
                              <p:par>
                                <p:cTn id="45" presetID="10" presetClass="entr" presetSubtype="0"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1000"/>
                                        <p:tgtEl>
                                          <p:spTgt spid="25"/>
                                        </p:tgtEl>
                                      </p:cBhvr>
                                    </p:animEffect>
                                  </p:childTnLst>
                                </p:cTn>
                              </p:par>
                            </p:childTnLst>
                          </p:cTn>
                        </p:par>
                        <p:par>
                          <p:cTn id="51" fill="hold">
                            <p:stCondLst>
                              <p:cond delay="4000"/>
                            </p:stCondLst>
                            <p:childTnLst>
                              <p:par>
                                <p:cTn id="52" presetID="17" presetClass="entr" presetSubtype="8" fill="hold" nodeType="afterEffect">
                                  <p:stCondLst>
                                    <p:cond delay="0"/>
                                  </p:stCondLst>
                                  <p:childTnLst>
                                    <p:set>
                                      <p:cBhvr>
                                        <p:cTn id="53" dur="1" fill="hold">
                                          <p:stCondLst>
                                            <p:cond delay="0"/>
                                          </p:stCondLst>
                                        </p:cTn>
                                        <p:tgtEl>
                                          <p:spTgt spid="42"/>
                                        </p:tgtEl>
                                        <p:attrNameLst>
                                          <p:attrName>style.visibility</p:attrName>
                                        </p:attrNameLst>
                                      </p:cBhvr>
                                      <p:to>
                                        <p:strVal val="visible"/>
                                      </p:to>
                                    </p:set>
                                    <p:anim calcmode="lin" valueType="num">
                                      <p:cBhvr>
                                        <p:cTn id="54" dur="500" fill="hold"/>
                                        <p:tgtEl>
                                          <p:spTgt spid="42"/>
                                        </p:tgtEl>
                                        <p:attrNameLst>
                                          <p:attrName>ppt_x</p:attrName>
                                        </p:attrNameLst>
                                      </p:cBhvr>
                                      <p:tavLst>
                                        <p:tav tm="0">
                                          <p:val>
                                            <p:strVal val="#ppt_x-#ppt_w/2"/>
                                          </p:val>
                                        </p:tav>
                                        <p:tav tm="100000">
                                          <p:val>
                                            <p:strVal val="#ppt_x"/>
                                          </p:val>
                                        </p:tav>
                                      </p:tavLst>
                                    </p:anim>
                                    <p:anim calcmode="lin" valueType="num">
                                      <p:cBhvr>
                                        <p:cTn id="55" dur="500" fill="hold"/>
                                        <p:tgtEl>
                                          <p:spTgt spid="42"/>
                                        </p:tgtEl>
                                        <p:attrNameLst>
                                          <p:attrName>ppt_y</p:attrName>
                                        </p:attrNameLst>
                                      </p:cBhvr>
                                      <p:tavLst>
                                        <p:tav tm="0">
                                          <p:val>
                                            <p:strVal val="#ppt_y"/>
                                          </p:val>
                                        </p:tav>
                                        <p:tav tm="100000">
                                          <p:val>
                                            <p:strVal val="#ppt_y"/>
                                          </p:val>
                                        </p:tav>
                                      </p:tavLst>
                                    </p:anim>
                                    <p:anim calcmode="lin" valueType="num">
                                      <p:cBhvr>
                                        <p:cTn id="56" dur="500" fill="hold"/>
                                        <p:tgtEl>
                                          <p:spTgt spid="42"/>
                                        </p:tgtEl>
                                        <p:attrNameLst>
                                          <p:attrName>ppt_w</p:attrName>
                                        </p:attrNameLst>
                                      </p:cBhvr>
                                      <p:tavLst>
                                        <p:tav tm="0">
                                          <p:val>
                                            <p:fltVal val="0"/>
                                          </p:val>
                                        </p:tav>
                                        <p:tav tm="100000">
                                          <p:val>
                                            <p:strVal val="#ppt_w"/>
                                          </p:val>
                                        </p:tav>
                                      </p:tavLst>
                                    </p:anim>
                                    <p:anim calcmode="lin" valueType="num">
                                      <p:cBhvr>
                                        <p:cTn id="57" dur="500" fill="hold"/>
                                        <p:tgtEl>
                                          <p:spTgt spid="42"/>
                                        </p:tgtEl>
                                        <p:attrNameLst>
                                          <p:attrName>ppt_h</p:attrName>
                                        </p:attrNameLst>
                                      </p:cBhvr>
                                      <p:tavLst>
                                        <p:tav tm="0">
                                          <p:val>
                                            <p:strVal val="#ppt_h"/>
                                          </p:val>
                                        </p:tav>
                                        <p:tav tm="100000">
                                          <p:val>
                                            <p:strVal val="#ppt_h"/>
                                          </p:val>
                                        </p:tav>
                                      </p:tavLst>
                                    </p:anim>
                                  </p:childTnLst>
                                </p:cTn>
                              </p:par>
                              <p:par>
                                <p:cTn id="58" presetID="17" presetClass="entr" presetSubtype="2" fill="hold" nodeType="withEffect">
                                  <p:stCondLst>
                                    <p:cond delay="0"/>
                                  </p:stCondLst>
                                  <p:childTnLst>
                                    <p:set>
                                      <p:cBhvr>
                                        <p:cTn id="59" dur="1" fill="hold">
                                          <p:stCondLst>
                                            <p:cond delay="0"/>
                                          </p:stCondLst>
                                        </p:cTn>
                                        <p:tgtEl>
                                          <p:spTgt spid="43"/>
                                        </p:tgtEl>
                                        <p:attrNameLst>
                                          <p:attrName>style.visibility</p:attrName>
                                        </p:attrNameLst>
                                      </p:cBhvr>
                                      <p:to>
                                        <p:strVal val="visible"/>
                                      </p:to>
                                    </p:set>
                                    <p:anim calcmode="lin" valueType="num">
                                      <p:cBhvr>
                                        <p:cTn id="60" dur="500" fill="hold"/>
                                        <p:tgtEl>
                                          <p:spTgt spid="43"/>
                                        </p:tgtEl>
                                        <p:attrNameLst>
                                          <p:attrName>ppt_x</p:attrName>
                                        </p:attrNameLst>
                                      </p:cBhvr>
                                      <p:tavLst>
                                        <p:tav tm="0">
                                          <p:val>
                                            <p:strVal val="#ppt_x+#ppt_w/2"/>
                                          </p:val>
                                        </p:tav>
                                        <p:tav tm="100000">
                                          <p:val>
                                            <p:strVal val="#ppt_x"/>
                                          </p:val>
                                        </p:tav>
                                      </p:tavLst>
                                    </p:anim>
                                    <p:anim calcmode="lin" valueType="num">
                                      <p:cBhvr>
                                        <p:cTn id="61" dur="500" fill="hold"/>
                                        <p:tgtEl>
                                          <p:spTgt spid="43"/>
                                        </p:tgtEl>
                                        <p:attrNameLst>
                                          <p:attrName>ppt_y</p:attrName>
                                        </p:attrNameLst>
                                      </p:cBhvr>
                                      <p:tavLst>
                                        <p:tav tm="0">
                                          <p:val>
                                            <p:strVal val="#ppt_y"/>
                                          </p:val>
                                        </p:tav>
                                        <p:tav tm="100000">
                                          <p:val>
                                            <p:strVal val="#ppt_y"/>
                                          </p:val>
                                        </p:tav>
                                      </p:tavLst>
                                    </p:anim>
                                    <p:anim calcmode="lin" valueType="num">
                                      <p:cBhvr>
                                        <p:cTn id="62" dur="500" fill="hold"/>
                                        <p:tgtEl>
                                          <p:spTgt spid="43"/>
                                        </p:tgtEl>
                                        <p:attrNameLst>
                                          <p:attrName>ppt_w</p:attrName>
                                        </p:attrNameLst>
                                      </p:cBhvr>
                                      <p:tavLst>
                                        <p:tav tm="0">
                                          <p:val>
                                            <p:fltVal val="0"/>
                                          </p:val>
                                        </p:tav>
                                        <p:tav tm="100000">
                                          <p:val>
                                            <p:strVal val="#ppt_w"/>
                                          </p:val>
                                        </p:tav>
                                      </p:tavLst>
                                    </p:anim>
                                    <p:anim calcmode="lin" valueType="num">
                                      <p:cBhvr>
                                        <p:cTn id="63" dur="500" fill="hold"/>
                                        <p:tgtEl>
                                          <p:spTgt spid="43"/>
                                        </p:tgtEl>
                                        <p:attrNameLst>
                                          <p:attrName>ppt_h</p:attrName>
                                        </p:attrNameLst>
                                      </p:cBhvr>
                                      <p:tavLst>
                                        <p:tav tm="0">
                                          <p:val>
                                            <p:strVal val="#ppt_h"/>
                                          </p:val>
                                        </p:tav>
                                        <p:tav tm="100000">
                                          <p:val>
                                            <p:strVal val="#ppt_h"/>
                                          </p:val>
                                        </p:tav>
                                      </p:tavLst>
                                    </p:anim>
                                  </p:childTnLst>
                                </p:cTn>
                              </p:par>
                            </p:childTnLst>
                          </p:cTn>
                        </p:par>
                        <p:par>
                          <p:cTn id="64" fill="hold">
                            <p:stCondLst>
                              <p:cond delay="4500"/>
                            </p:stCondLst>
                            <p:childTnLst>
                              <p:par>
                                <p:cTn id="65" presetID="10" presetClass="entr" presetSubtype="0" fill="hold" grpId="0" nodeType="after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fade">
                                      <p:cBhvr>
                                        <p:cTn id="67" dur="1000"/>
                                        <p:tgtEl>
                                          <p:spTgt spid="22"/>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3"/>
                                        </p:tgtEl>
                                        <p:attrNameLst>
                                          <p:attrName>style.visibility</p:attrName>
                                        </p:attrNameLst>
                                      </p:cBhvr>
                                      <p:to>
                                        <p:strVal val="visible"/>
                                      </p:to>
                                    </p:set>
                                    <p:animEffect transition="in" filter="fade">
                                      <p:cBhvr>
                                        <p:cTn id="70" dur="1000"/>
                                        <p:tgtEl>
                                          <p:spTgt spid="23"/>
                                        </p:tgtEl>
                                      </p:cBhvr>
                                    </p:animEffect>
                                  </p:childTnLst>
                                </p:cTn>
                              </p:par>
                            </p:childTnLst>
                          </p:cTn>
                        </p:par>
                        <p:par>
                          <p:cTn id="71" fill="hold">
                            <p:stCondLst>
                              <p:cond delay="5500"/>
                            </p:stCondLst>
                            <p:childTnLst>
                              <p:par>
                                <p:cTn id="72" presetID="17" presetClass="entr" presetSubtype="2" fill="hold" nodeType="afterEffect">
                                  <p:stCondLst>
                                    <p:cond delay="0"/>
                                  </p:stCondLst>
                                  <p:childTnLst>
                                    <p:set>
                                      <p:cBhvr>
                                        <p:cTn id="73" dur="1" fill="hold">
                                          <p:stCondLst>
                                            <p:cond delay="0"/>
                                          </p:stCondLst>
                                        </p:cTn>
                                        <p:tgtEl>
                                          <p:spTgt spid="46"/>
                                        </p:tgtEl>
                                        <p:attrNameLst>
                                          <p:attrName>style.visibility</p:attrName>
                                        </p:attrNameLst>
                                      </p:cBhvr>
                                      <p:to>
                                        <p:strVal val="visible"/>
                                      </p:to>
                                    </p:set>
                                    <p:anim calcmode="lin" valueType="num">
                                      <p:cBhvr>
                                        <p:cTn id="74" dur="500" fill="hold"/>
                                        <p:tgtEl>
                                          <p:spTgt spid="46"/>
                                        </p:tgtEl>
                                        <p:attrNameLst>
                                          <p:attrName>ppt_x</p:attrName>
                                        </p:attrNameLst>
                                      </p:cBhvr>
                                      <p:tavLst>
                                        <p:tav tm="0">
                                          <p:val>
                                            <p:strVal val="#ppt_x+#ppt_w/2"/>
                                          </p:val>
                                        </p:tav>
                                        <p:tav tm="100000">
                                          <p:val>
                                            <p:strVal val="#ppt_x"/>
                                          </p:val>
                                        </p:tav>
                                      </p:tavLst>
                                    </p:anim>
                                    <p:anim calcmode="lin" valueType="num">
                                      <p:cBhvr>
                                        <p:cTn id="75" dur="500" fill="hold"/>
                                        <p:tgtEl>
                                          <p:spTgt spid="46"/>
                                        </p:tgtEl>
                                        <p:attrNameLst>
                                          <p:attrName>ppt_y</p:attrName>
                                        </p:attrNameLst>
                                      </p:cBhvr>
                                      <p:tavLst>
                                        <p:tav tm="0">
                                          <p:val>
                                            <p:strVal val="#ppt_y"/>
                                          </p:val>
                                        </p:tav>
                                        <p:tav tm="100000">
                                          <p:val>
                                            <p:strVal val="#ppt_y"/>
                                          </p:val>
                                        </p:tav>
                                      </p:tavLst>
                                    </p:anim>
                                    <p:anim calcmode="lin" valueType="num">
                                      <p:cBhvr>
                                        <p:cTn id="76" dur="500" fill="hold"/>
                                        <p:tgtEl>
                                          <p:spTgt spid="46"/>
                                        </p:tgtEl>
                                        <p:attrNameLst>
                                          <p:attrName>ppt_w</p:attrName>
                                        </p:attrNameLst>
                                      </p:cBhvr>
                                      <p:tavLst>
                                        <p:tav tm="0">
                                          <p:val>
                                            <p:fltVal val="0"/>
                                          </p:val>
                                        </p:tav>
                                        <p:tav tm="100000">
                                          <p:val>
                                            <p:strVal val="#ppt_w"/>
                                          </p:val>
                                        </p:tav>
                                      </p:tavLst>
                                    </p:anim>
                                    <p:anim calcmode="lin" valueType="num">
                                      <p:cBhvr>
                                        <p:cTn id="77" dur="500" fill="hold"/>
                                        <p:tgtEl>
                                          <p:spTgt spid="46"/>
                                        </p:tgtEl>
                                        <p:attrNameLst>
                                          <p:attrName>ppt_h</p:attrName>
                                        </p:attrNameLst>
                                      </p:cBhvr>
                                      <p:tavLst>
                                        <p:tav tm="0">
                                          <p:val>
                                            <p:strVal val="#ppt_h"/>
                                          </p:val>
                                        </p:tav>
                                        <p:tav tm="100000">
                                          <p:val>
                                            <p:strVal val="#ppt_h"/>
                                          </p:val>
                                        </p:tav>
                                      </p:tavLst>
                                    </p:anim>
                                  </p:childTnLst>
                                </p:cTn>
                              </p:par>
                              <p:par>
                                <p:cTn id="78" presetID="17" presetClass="entr" presetSubtype="8" fill="hold" nodeType="withEffect">
                                  <p:stCondLst>
                                    <p:cond delay="0"/>
                                  </p:stCondLst>
                                  <p:childTnLst>
                                    <p:set>
                                      <p:cBhvr>
                                        <p:cTn id="79" dur="1" fill="hold">
                                          <p:stCondLst>
                                            <p:cond delay="0"/>
                                          </p:stCondLst>
                                        </p:cTn>
                                        <p:tgtEl>
                                          <p:spTgt spid="45"/>
                                        </p:tgtEl>
                                        <p:attrNameLst>
                                          <p:attrName>style.visibility</p:attrName>
                                        </p:attrNameLst>
                                      </p:cBhvr>
                                      <p:to>
                                        <p:strVal val="visible"/>
                                      </p:to>
                                    </p:set>
                                    <p:anim calcmode="lin" valueType="num">
                                      <p:cBhvr>
                                        <p:cTn id="80" dur="500" fill="hold"/>
                                        <p:tgtEl>
                                          <p:spTgt spid="45"/>
                                        </p:tgtEl>
                                        <p:attrNameLst>
                                          <p:attrName>ppt_x</p:attrName>
                                        </p:attrNameLst>
                                      </p:cBhvr>
                                      <p:tavLst>
                                        <p:tav tm="0">
                                          <p:val>
                                            <p:strVal val="#ppt_x-#ppt_w/2"/>
                                          </p:val>
                                        </p:tav>
                                        <p:tav tm="100000">
                                          <p:val>
                                            <p:strVal val="#ppt_x"/>
                                          </p:val>
                                        </p:tav>
                                      </p:tavLst>
                                    </p:anim>
                                    <p:anim calcmode="lin" valueType="num">
                                      <p:cBhvr>
                                        <p:cTn id="81" dur="500" fill="hold"/>
                                        <p:tgtEl>
                                          <p:spTgt spid="45"/>
                                        </p:tgtEl>
                                        <p:attrNameLst>
                                          <p:attrName>ppt_y</p:attrName>
                                        </p:attrNameLst>
                                      </p:cBhvr>
                                      <p:tavLst>
                                        <p:tav tm="0">
                                          <p:val>
                                            <p:strVal val="#ppt_y"/>
                                          </p:val>
                                        </p:tav>
                                        <p:tav tm="100000">
                                          <p:val>
                                            <p:strVal val="#ppt_y"/>
                                          </p:val>
                                        </p:tav>
                                      </p:tavLst>
                                    </p:anim>
                                    <p:anim calcmode="lin" valueType="num">
                                      <p:cBhvr>
                                        <p:cTn id="82" dur="500" fill="hold"/>
                                        <p:tgtEl>
                                          <p:spTgt spid="45"/>
                                        </p:tgtEl>
                                        <p:attrNameLst>
                                          <p:attrName>ppt_w</p:attrName>
                                        </p:attrNameLst>
                                      </p:cBhvr>
                                      <p:tavLst>
                                        <p:tav tm="0">
                                          <p:val>
                                            <p:fltVal val="0"/>
                                          </p:val>
                                        </p:tav>
                                        <p:tav tm="100000">
                                          <p:val>
                                            <p:strVal val="#ppt_w"/>
                                          </p:val>
                                        </p:tav>
                                      </p:tavLst>
                                    </p:anim>
                                    <p:anim calcmode="lin" valueType="num">
                                      <p:cBhvr>
                                        <p:cTn id="83" dur="500" fill="hold"/>
                                        <p:tgtEl>
                                          <p:spTgt spid="4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1" grpId="0"/>
      <p:bldP spid="22" grpId="0"/>
      <p:bldP spid="23" grpId="0"/>
      <p:bldP spid="24" grpId="0"/>
      <p:bldP spid="25" grpId="0"/>
      <p:bldP spid="26" grpId="0"/>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4 Pair Cabling-1.jpg"/>
          <p:cNvPicPr>
            <a:picLocks noChangeAspect="1"/>
          </p:cNvPicPr>
          <p:nvPr/>
        </p:nvPicPr>
        <p:blipFill>
          <a:blip r:embed="rId3" cstate="email">
            <a:clrChange>
              <a:clrFrom>
                <a:srgbClr val="FFFFFF"/>
              </a:clrFrom>
              <a:clrTo>
                <a:srgbClr val="FFFFFF">
                  <a:alpha val="0"/>
                </a:srgbClr>
              </a:clrTo>
            </a:clrChange>
          </a:blip>
          <a:stretch>
            <a:fillRect/>
          </a:stretch>
        </p:blipFill>
        <p:spPr>
          <a:xfrm>
            <a:off x="1447800" y="1676400"/>
            <a:ext cx="6041136" cy="3005328"/>
          </a:xfrm>
          <a:prstGeom prst="rect">
            <a:avLst/>
          </a:prstGeom>
        </p:spPr>
      </p:pic>
      <p:sp>
        <p:nvSpPr>
          <p:cNvPr id="71685" name="AutoShape 116"/>
          <p:cNvSpPr>
            <a:spLocks noChangeArrowheads="1"/>
          </p:cNvSpPr>
          <p:nvPr/>
        </p:nvSpPr>
        <p:spPr bwMode="auto">
          <a:xfrm flipH="1">
            <a:off x="2514600" y="2286000"/>
            <a:ext cx="228600" cy="533400"/>
          </a:xfrm>
          <a:prstGeom prst="curvedRightArrow">
            <a:avLst>
              <a:gd name="adj1" fmla="val 40000"/>
              <a:gd name="adj2" fmla="val 80000"/>
              <a:gd name="adj3" fmla="val 33333"/>
            </a:avLst>
          </a:prstGeom>
          <a:solidFill>
            <a:srgbClr val="FF0000"/>
          </a:solidFill>
          <a:ln w="12700">
            <a:solidFill>
              <a:srgbClr val="FF0000"/>
            </a:solidFill>
            <a:miter lim="800000"/>
            <a:headEnd/>
            <a:tailEnd/>
          </a:ln>
        </p:spPr>
        <p:txBody>
          <a:bodyPr wrap="none" anchor="ctr"/>
          <a:lstStyle/>
          <a:p>
            <a:endParaRPr lang="en-US" sz="1800" dirty="0">
              <a:latin typeface="Calibri" pitchFamily="34" charset="0"/>
            </a:endParaRPr>
          </a:p>
        </p:txBody>
      </p:sp>
      <p:sp>
        <p:nvSpPr>
          <p:cNvPr id="71683" name="Text Box 119"/>
          <p:cNvSpPr txBox="1">
            <a:spLocks noChangeArrowheads="1"/>
          </p:cNvSpPr>
          <p:nvPr/>
        </p:nvSpPr>
        <p:spPr bwMode="auto">
          <a:xfrm>
            <a:off x="533400" y="757535"/>
            <a:ext cx="8153400" cy="461665"/>
          </a:xfrm>
          <a:prstGeom prst="rect">
            <a:avLst/>
          </a:prstGeom>
          <a:noFill/>
          <a:ln w="9525">
            <a:noFill/>
            <a:miter lim="800000"/>
            <a:headEnd/>
            <a:tailEnd/>
          </a:ln>
        </p:spPr>
        <p:txBody>
          <a:bodyPr>
            <a:spAutoFit/>
          </a:bodyPr>
          <a:lstStyle/>
          <a:p>
            <a:pPr marL="347663" indent="-231775" eaLnBrk="0" hangingPunct="0">
              <a:spcBef>
                <a:spcPct val="50000"/>
              </a:spcBef>
              <a:buFont typeface="Arial" pitchFamily="34" charset="0"/>
              <a:buChar char="•"/>
            </a:pPr>
            <a:r>
              <a:rPr lang="en-US" sz="2400" dirty="0" smtClean="0">
                <a:latin typeface="Calibri" pitchFamily="34" charset="0"/>
              </a:rPr>
              <a:t>Power Sum Near </a:t>
            </a:r>
            <a:r>
              <a:rPr lang="en-US" sz="2400" dirty="0">
                <a:latin typeface="Calibri" pitchFamily="34" charset="0"/>
              </a:rPr>
              <a:t>End </a:t>
            </a:r>
            <a:r>
              <a:rPr lang="en-US" sz="2400" dirty="0" err="1">
                <a:latin typeface="Calibri" pitchFamily="34" charset="0"/>
              </a:rPr>
              <a:t>CrossTalk</a:t>
            </a:r>
            <a:r>
              <a:rPr lang="en-US" sz="2400" dirty="0">
                <a:latin typeface="Calibri" pitchFamily="34" charset="0"/>
              </a:rPr>
              <a:t> </a:t>
            </a:r>
            <a:r>
              <a:rPr lang="en-US" sz="2400" dirty="0" smtClean="0">
                <a:latin typeface="Calibri" pitchFamily="34" charset="0"/>
              </a:rPr>
              <a:t>(PSNEXT</a:t>
            </a:r>
            <a:r>
              <a:rPr lang="en-US" sz="2400" dirty="0">
                <a:latin typeface="Calibri" pitchFamily="34" charset="0"/>
              </a:rPr>
              <a:t>) (dB)</a:t>
            </a:r>
            <a:endParaRPr lang="en-US" sz="2400" dirty="0">
              <a:solidFill>
                <a:srgbClr val="FFFF00"/>
              </a:solidFill>
              <a:latin typeface="Calibri" pitchFamily="34" charset="0"/>
            </a:endParaRPr>
          </a:p>
        </p:txBody>
      </p:sp>
      <p:sp>
        <p:nvSpPr>
          <p:cNvPr id="120" name="TextBox 119"/>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14" name="AutoShape 116"/>
          <p:cNvSpPr>
            <a:spLocks noChangeArrowheads="1"/>
          </p:cNvSpPr>
          <p:nvPr/>
        </p:nvSpPr>
        <p:spPr bwMode="auto">
          <a:xfrm flipV="1">
            <a:off x="2743200" y="2971800"/>
            <a:ext cx="228600" cy="533400"/>
          </a:xfrm>
          <a:prstGeom prst="curvedRightArrow">
            <a:avLst>
              <a:gd name="adj1" fmla="val 40000"/>
              <a:gd name="adj2" fmla="val 80000"/>
              <a:gd name="adj3" fmla="val 33333"/>
            </a:avLst>
          </a:prstGeom>
          <a:solidFill>
            <a:srgbClr val="FF0000"/>
          </a:solidFill>
          <a:ln w="12700">
            <a:solidFill>
              <a:srgbClr val="FF0000"/>
            </a:solidFill>
            <a:miter lim="800000"/>
            <a:headEnd/>
            <a:tailEnd/>
          </a:ln>
        </p:spPr>
        <p:txBody>
          <a:bodyPr wrap="none" anchor="ctr"/>
          <a:lstStyle/>
          <a:p>
            <a:endParaRPr lang="en-US" sz="1800" dirty="0">
              <a:latin typeface="Calibri" pitchFamily="34" charset="0"/>
            </a:endParaRPr>
          </a:p>
        </p:txBody>
      </p:sp>
      <p:sp>
        <p:nvSpPr>
          <p:cNvPr id="15" name="AutoShape 116"/>
          <p:cNvSpPr>
            <a:spLocks noChangeArrowheads="1"/>
          </p:cNvSpPr>
          <p:nvPr/>
        </p:nvSpPr>
        <p:spPr bwMode="auto">
          <a:xfrm flipV="1">
            <a:off x="2286000" y="2971800"/>
            <a:ext cx="381000" cy="1143000"/>
          </a:xfrm>
          <a:prstGeom prst="curvedRightArrow">
            <a:avLst>
              <a:gd name="adj1" fmla="val 40000"/>
              <a:gd name="adj2" fmla="val 80000"/>
              <a:gd name="adj3" fmla="val 33333"/>
            </a:avLst>
          </a:prstGeom>
          <a:solidFill>
            <a:srgbClr val="FF0000"/>
          </a:solidFill>
          <a:ln w="12700">
            <a:solidFill>
              <a:srgbClr val="FF0000"/>
            </a:solidFill>
            <a:miter lim="800000"/>
            <a:headEnd/>
            <a:tailEnd/>
          </a:ln>
        </p:spPr>
        <p:txBody>
          <a:bodyPr wrap="none" anchor="ctr"/>
          <a:lstStyle/>
          <a:p>
            <a:endParaRPr lang="en-US" sz="1800" dirty="0">
              <a:latin typeface="Calibri" pitchFamily="34" charset="0"/>
            </a:endParaRPr>
          </a:p>
        </p:txBody>
      </p:sp>
      <p:sp>
        <p:nvSpPr>
          <p:cNvPr id="17" name="TextBox 16"/>
          <p:cNvSpPr txBox="1"/>
          <p:nvPr/>
        </p:nvSpPr>
        <p:spPr>
          <a:xfrm>
            <a:off x="1676400" y="2721864"/>
            <a:ext cx="838200" cy="369332"/>
          </a:xfrm>
          <a:prstGeom prst="rect">
            <a:avLst/>
          </a:prstGeom>
          <a:noFill/>
        </p:spPr>
        <p:txBody>
          <a:bodyPr wrap="square" rtlCol="0">
            <a:spAutoFit/>
          </a:bodyPr>
          <a:lstStyle/>
          <a:p>
            <a:r>
              <a:rPr lang="en-US" dirty="0" smtClean="0"/>
              <a:t>Tx/Rx</a:t>
            </a:r>
            <a:endParaRPr lang="en-US" dirty="0"/>
          </a:p>
        </p:txBody>
      </p:sp>
      <p:sp>
        <p:nvSpPr>
          <p:cNvPr id="18" name="TextBox 17"/>
          <p:cNvSpPr txBox="1"/>
          <p:nvPr/>
        </p:nvSpPr>
        <p:spPr>
          <a:xfrm>
            <a:off x="1676400" y="1981200"/>
            <a:ext cx="838200" cy="369332"/>
          </a:xfrm>
          <a:prstGeom prst="rect">
            <a:avLst/>
          </a:prstGeom>
          <a:noFill/>
        </p:spPr>
        <p:txBody>
          <a:bodyPr wrap="square" rtlCol="0">
            <a:spAutoFit/>
          </a:bodyPr>
          <a:lstStyle/>
          <a:p>
            <a:r>
              <a:rPr lang="en-US" dirty="0" smtClean="0"/>
              <a:t>Tx/Rx</a:t>
            </a:r>
            <a:endParaRPr lang="en-US" dirty="0"/>
          </a:p>
        </p:txBody>
      </p:sp>
      <p:sp>
        <p:nvSpPr>
          <p:cNvPr id="19" name="TextBox 18"/>
          <p:cNvSpPr txBox="1"/>
          <p:nvPr/>
        </p:nvSpPr>
        <p:spPr>
          <a:xfrm>
            <a:off x="1676400" y="3352800"/>
            <a:ext cx="838200" cy="369332"/>
          </a:xfrm>
          <a:prstGeom prst="rect">
            <a:avLst/>
          </a:prstGeom>
          <a:noFill/>
        </p:spPr>
        <p:txBody>
          <a:bodyPr wrap="square" rtlCol="0">
            <a:spAutoFit/>
          </a:bodyPr>
          <a:lstStyle/>
          <a:p>
            <a:r>
              <a:rPr lang="en-US" dirty="0" smtClean="0"/>
              <a:t>Tx/Rx</a:t>
            </a:r>
            <a:endParaRPr lang="en-US" dirty="0"/>
          </a:p>
        </p:txBody>
      </p:sp>
      <p:sp>
        <p:nvSpPr>
          <p:cNvPr id="20" name="TextBox 19"/>
          <p:cNvSpPr txBox="1"/>
          <p:nvPr/>
        </p:nvSpPr>
        <p:spPr>
          <a:xfrm>
            <a:off x="1676400" y="4038600"/>
            <a:ext cx="838200" cy="369332"/>
          </a:xfrm>
          <a:prstGeom prst="rect">
            <a:avLst/>
          </a:prstGeom>
          <a:noFill/>
        </p:spPr>
        <p:txBody>
          <a:bodyPr wrap="square" rtlCol="0">
            <a:spAutoFit/>
          </a:bodyPr>
          <a:lstStyle/>
          <a:p>
            <a:r>
              <a:rPr lang="en-US" dirty="0" smtClean="0"/>
              <a:t>Tx/Rx</a:t>
            </a:r>
            <a:endParaRPr lang="en-US" dirty="0"/>
          </a:p>
        </p:txBody>
      </p:sp>
      <p:sp>
        <p:nvSpPr>
          <p:cNvPr id="21" name="TextBox 20"/>
          <p:cNvSpPr txBox="1"/>
          <p:nvPr/>
        </p:nvSpPr>
        <p:spPr>
          <a:xfrm>
            <a:off x="6553200" y="4038600"/>
            <a:ext cx="838200" cy="369332"/>
          </a:xfrm>
          <a:prstGeom prst="rect">
            <a:avLst/>
          </a:prstGeom>
          <a:noFill/>
        </p:spPr>
        <p:txBody>
          <a:bodyPr wrap="square" rtlCol="0">
            <a:spAutoFit/>
          </a:bodyPr>
          <a:lstStyle/>
          <a:p>
            <a:r>
              <a:rPr lang="en-US" dirty="0" smtClean="0"/>
              <a:t>Tx/Rx</a:t>
            </a:r>
            <a:endParaRPr lang="en-US" dirty="0"/>
          </a:p>
        </p:txBody>
      </p:sp>
      <p:sp>
        <p:nvSpPr>
          <p:cNvPr id="22" name="TextBox 21"/>
          <p:cNvSpPr txBox="1"/>
          <p:nvPr/>
        </p:nvSpPr>
        <p:spPr>
          <a:xfrm>
            <a:off x="6553200" y="3352800"/>
            <a:ext cx="838200" cy="369332"/>
          </a:xfrm>
          <a:prstGeom prst="rect">
            <a:avLst/>
          </a:prstGeom>
          <a:noFill/>
        </p:spPr>
        <p:txBody>
          <a:bodyPr wrap="square" rtlCol="0">
            <a:spAutoFit/>
          </a:bodyPr>
          <a:lstStyle/>
          <a:p>
            <a:r>
              <a:rPr lang="en-US" dirty="0" smtClean="0"/>
              <a:t>Tx/Rx</a:t>
            </a:r>
            <a:endParaRPr lang="en-US" dirty="0"/>
          </a:p>
        </p:txBody>
      </p:sp>
      <p:sp>
        <p:nvSpPr>
          <p:cNvPr id="23" name="TextBox 22"/>
          <p:cNvSpPr txBox="1"/>
          <p:nvPr/>
        </p:nvSpPr>
        <p:spPr>
          <a:xfrm>
            <a:off x="6553200" y="2743200"/>
            <a:ext cx="838200" cy="369332"/>
          </a:xfrm>
          <a:prstGeom prst="rect">
            <a:avLst/>
          </a:prstGeom>
          <a:noFill/>
        </p:spPr>
        <p:txBody>
          <a:bodyPr wrap="square" rtlCol="0">
            <a:spAutoFit/>
          </a:bodyPr>
          <a:lstStyle/>
          <a:p>
            <a:r>
              <a:rPr lang="en-US" dirty="0" smtClean="0"/>
              <a:t>Tx/Rx</a:t>
            </a:r>
            <a:endParaRPr lang="en-US" dirty="0"/>
          </a:p>
        </p:txBody>
      </p:sp>
      <p:sp>
        <p:nvSpPr>
          <p:cNvPr id="24" name="TextBox 23"/>
          <p:cNvSpPr txBox="1"/>
          <p:nvPr/>
        </p:nvSpPr>
        <p:spPr>
          <a:xfrm>
            <a:off x="6553200" y="1981200"/>
            <a:ext cx="838200" cy="369332"/>
          </a:xfrm>
          <a:prstGeom prst="rect">
            <a:avLst/>
          </a:prstGeom>
          <a:noFill/>
        </p:spPr>
        <p:txBody>
          <a:bodyPr wrap="square" rtlCol="0">
            <a:spAutoFit/>
          </a:bodyPr>
          <a:lstStyle/>
          <a:p>
            <a:r>
              <a:rPr lang="en-US" dirty="0" smtClean="0"/>
              <a:t>Tx/Rx</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1685"/>
                                        </p:tgtEl>
                                        <p:attrNameLst>
                                          <p:attrName>style.visibility</p:attrName>
                                        </p:attrNameLst>
                                      </p:cBhvr>
                                      <p:to>
                                        <p:strVal val="visible"/>
                                      </p:to>
                                    </p:set>
                                    <p:anim calcmode="lin" valueType="num">
                                      <p:cBhvr>
                                        <p:cTn id="7" dur="500" fill="hold"/>
                                        <p:tgtEl>
                                          <p:spTgt spid="71685"/>
                                        </p:tgtEl>
                                        <p:attrNameLst>
                                          <p:attrName>ppt_w</p:attrName>
                                        </p:attrNameLst>
                                      </p:cBhvr>
                                      <p:tavLst>
                                        <p:tav tm="0">
                                          <p:val>
                                            <p:fltVal val="0"/>
                                          </p:val>
                                        </p:tav>
                                        <p:tav tm="100000">
                                          <p:val>
                                            <p:strVal val="#ppt_w"/>
                                          </p:val>
                                        </p:tav>
                                      </p:tavLst>
                                    </p:anim>
                                    <p:anim calcmode="lin" valueType="num">
                                      <p:cBhvr>
                                        <p:cTn id="8" dur="500" fill="hold"/>
                                        <p:tgtEl>
                                          <p:spTgt spid="71685"/>
                                        </p:tgtEl>
                                        <p:attrNameLst>
                                          <p:attrName>ppt_h</p:attrName>
                                        </p:attrNameLst>
                                      </p:cBhvr>
                                      <p:tavLst>
                                        <p:tav tm="0">
                                          <p:val>
                                            <p:fltVal val="0"/>
                                          </p:val>
                                        </p:tav>
                                        <p:tav tm="100000">
                                          <p:val>
                                            <p:strVal val="#ppt_h"/>
                                          </p:val>
                                        </p:tav>
                                      </p:tavLst>
                                    </p:anim>
                                    <p:animEffect transition="in" filter="fade">
                                      <p:cBhvr>
                                        <p:cTn id="9" dur="500"/>
                                        <p:tgtEl>
                                          <p:spTgt spid="71685"/>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
                                          </p:val>
                                        </p:tav>
                                        <p:tav tm="100000">
                                          <p:val>
                                            <p:strVal val="#ppt_w"/>
                                          </p:val>
                                        </p:tav>
                                      </p:tavLst>
                                    </p:anim>
                                    <p:anim calcmode="lin" valueType="num">
                                      <p:cBhvr>
                                        <p:cTn id="14" dur="500" fill="hold"/>
                                        <p:tgtEl>
                                          <p:spTgt spid="14"/>
                                        </p:tgtEl>
                                        <p:attrNameLst>
                                          <p:attrName>ppt_h</p:attrName>
                                        </p:attrNameLst>
                                      </p:cBhvr>
                                      <p:tavLst>
                                        <p:tav tm="0">
                                          <p:val>
                                            <p:fltVal val="0"/>
                                          </p:val>
                                        </p:tav>
                                        <p:tav tm="100000">
                                          <p:val>
                                            <p:strVal val="#ppt_h"/>
                                          </p:val>
                                        </p:tav>
                                      </p:tavLst>
                                    </p:anim>
                                    <p:animEffect transition="in" filter="fade">
                                      <p:cBhvr>
                                        <p:cTn id="15" dur="500"/>
                                        <p:tgtEl>
                                          <p:spTgt spid="14"/>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p:cTn id="18" dur="500" fill="hold"/>
                                        <p:tgtEl>
                                          <p:spTgt spid="15"/>
                                        </p:tgtEl>
                                        <p:attrNameLst>
                                          <p:attrName>ppt_w</p:attrName>
                                        </p:attrNameLst>
                                      </p:cBhvr>
                                      <p:tavLst>
                                        <p:tav tm="0">
                                          <p:val>
                                            <p:fltVal val="0"/>
                                          </p:val>
                                        </p:tav>
                                        <p:tav tm="100000">
                                          <p:val>
                                            <p:strVal val="#ppt_w"/>
                                          </p:val>
                                        </p:tav>
                                      </p:tavLst>
                                    </p:anim>
                                    <p:anim calcmode="lin" valueType="num">
                                      <p:cBhvr>
                                        <p:cTn id="19" dur="500" fill="hold"/>
                                        <p:tgtEl>
                                          <p:spTgt spid="15"/>
                                        </p:tgtEl>
                                        <p:attrNameLst>
                                          <p:attrName>ppt_h</p:attrName>
                                        </p:attrNameLst>
                                      </p:cBhvr>
                                      <p:tavLst>
                                        <p:tav tm="0">
                                          <p:val>
                                            <p:fltVal val="0"/>
                                          </p:val>
                                        </p:tav>
                                        <p:tav tm="100000">
                                          <p:val>
                                            <p:strVal val="#ppt_h"/>
                                          </p:val>
                                        </p:tav>
                                      </p:tavLst>
                                    </p:anim>
                                    <p:animEffect transition="in" filter="fade">
                                      <p:cBhvr>
                                        <p:cTn id="2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animBg="1"/>
      <p:bldP spid="14" grpId="0" animBg="1"/>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3" name="TextBox 2"/>
          <p:cNvSpPr txBox="1"/>
          <p:nvPr/>
        </p:nvSpPr>
        <p:spPr>
          <a:xfrm>
            <a:off x="457200" y="838200"/>
            <a:ext cx="8153400" cy="1077218"/>
          </a:xfrm>
          <a:prstGeom prst="rect">
            <a:avLst/>
          </a:prstGeom>
          <a:noFill/>
        </p:spPr>
        <p:txBody>
          <a:bodyPr wrap="square" rtlCol="0">
            <a:spAutoFit/>
          </a:bodyPr>
          <a:lstStyle/>
          <a:p>
            <a:pPr marL="347663" indent="-231775">
              <a:buFont typeface="Arial" pitchFamily="34" charset="0"/>
              <a:buChar char="•"/>
            </a:pPr>
            <a:r>
              <a:rPr lang="en-US" sz="2400" dirty="0" smtClean="0"/>
              <a:t>TSB95</a:t>
            </a:r>
          </a:p>
          <a:p>
            <a:pPr marL="804863" lvl="1" indent="-231775">
              <a:buFont typeface="Arial" pitchFamily="34" charset="0"/>
              <a:buChar char="•"/>
            </a:pPr>
            <a:r>
              <a:rPr lang="en-US" sz="2000" dirty="0" smtClean="0"/>
              <a:t>IEEE’s further definition of Category 5</a:t>
            </a:r>
          </a:p>
          <a:p>
            <a:pPr marL="804863" lvl="1" indent="-231775">
              <a:buFont typeface="Arial" pitchFamily="34" charset="0"/>
              <a:buChar char="•"/>
            </a:pPr>
            <a:r>
              <a:rPr lang="en-US" sz="2000" dirty="0" smtClean="0"/>
              <a:t>Key Parameters included:</a:t>
            </a:r>
          </a:p>
        </p:txBody>
      </p:sp>
      <p:graphicFrame>
        <p:nvGraphicFramePr>
          <p:cNvPr id="13" name="Table 12"/>
          <p:cNvGraphicFramePr>
            <a:graphicFrameLocks noGrp="1"/>
          </p:cNvGraphicFramePr>
          <p:nvPr/>
        </p:nvGraphicFramePr>
        <p:xfrm>
          <a:off x="1371606" y="2286000"/>
          <a:ext cx="6781794" cy="2966720"/>
        </p:xfrm>
        <a:graphic>
          <a:graphicData uri="http://schemas.openxmlformats.org/drawingml/2006/table">
            <a:tbl>
              <a:tblPr firstRow="1" bandRow="1">
                <a:tableStyleId>{5C22544A-7EE6-4342-B048-85BDC9FD1C3A}</a:tableStyleId>
              </a:tblPr>
              <a:tblGrid>
                <a:gridCol w="1356360"/>
                <a:gridCol w="904239"/>
                <a:gridCol w="904239"/>
                <a:gridCol w="904239"/>
                <a:gridCol w="904239"/>
                <a:gridCol w="904239"/>
                <a:gridCol w="904239"/>
              </a:tblGrid>
              <a:tr h="370840">
                <a:tc>
                  <a:txBody>
                    <a:bodyPr/>
                    <a:lstStyle/>
                    <a:p>
                      <a:r>
                        <a:rPr lang="en-US" dirty="0" smtClean="0"/>
                        <a:t>Parameter</a:t>
                      </a:r>
                      <a:endParaRPr lang="en-US" dirty="0"/>
                    </a:p>
                  </a:txBody>
                  <a:tcPr/>
                </a:tc>
                <a:tc>
                  <a:txBody>
                    <a:bodyPr/>
                    <a:lstStyle/>
                    <a:p>
                      <a:pPr algn="ctr"/>
                      <a:r>
                        <a:rPr lang="en-US" dirty="0" smtClean="0"/>
                        <a:t>Cat</a:t>
                      </a:r>
                      <a:r>
                        <a:rPr lang="en-US" baseline="0" dirty="0" smtClean="0"/>
                        <a:t> 3</a:t>
                      </a:r>
                      <a:endParaRPr lang="en-US" dirty="0"/>
                    </a:p>
                  </a:txBody>
                  <a:tcPr/>
                </a:tc>
                <a:tc>
                  <a:txBody>
                    <a:bodyPr/>
                    <a:lstStyle/>
                    <a:p>
                      <a:pPr algn="ctr"/>
                      <a:r>
                        <a:rPr lang="en-US" dirty="0" smtClean="0"/>
                        <a:t>Cat 5</a:t>
                      </a:r>
                      <a:endParaRPr lang="en-US" dirty="0"/>
                    </a:p>
                  </a:txBody>
                  <a:tcPr/>
                </a:tc>
                <a:tc>
                  <a:txBody>
                    <a:bodyPr/>
                    <a:lstStyle/>
                    <a:p>
                      <a:pPr algn="ctr"/>
                      <a:r>
                        <a:rPr lang="en-US" dirty="0" smtClean="0"/>
                        <a:t>TSB95</a:t>
                      </a:r>
                      <a:endParaRPr lang="en-US" dirty="0"/>
                    </a:p>
                  </a:txBody>
                  <a:tcPr/>
                </a:tc>
                <a:tc>
                  <a:txBody>
                    <a:bodyPr/>
                    <a:lstStyle/>
                    <a:p>
                      <a:pPr algn="ctr"/>
                      <a:r>
                        <a:rPr lang="en-US" dirty="0" smtClean="0"/>
                        <a:t>Cat 5e</a:t>
                      </a:r>
                      <a:endParaRPr lang="en-US" dirty="0"/>
                    </a:p>
                  </a:txBody>
                  <a:tcPr/>
                </a:tc>
                <a:tc>
                  <a:txBody>
                    <a:bodyPr/>
                    <a:lstStyle/>
                    <a:p>
                      <a:pPr algn="ctr"/>
                      <a:r>
                        <a:rPr lang="en-US" dirty="0" smtClean="0"/>
                        <a:t>Cat 6</a:t>
                      </a:r>
                      <a:endParaRPr lang="en-US" dirty="0"/>
                    </a:p>
                  </a:txBody>
                  <a:tcPr/>
                </a:tc>
                <a:tc>
                  <a:txBody>
                    <a:bodyPr/>
                    <a:lstStyle/>
                    <a:p>
                      <a:pPr algn="ctr"/>
                      <a:r>
                        <a:rPr lang="en-US" dirty="0" smtClean="0"/>
                        <a:t>Cat 6A</a:t>
                      </a:r>
                      <a:endParaRPr lang="en-US" dirty="0"/>
                    </a:p>
                  </a:txBody>
                  <a:tcPr/>
                </a:tc>
              </a:tr>
              <a:tr h="370840">
                <a:tc>
                  <a:txBody>
                    <a:bodyPr/>
                    <a:lstStyle/>
                    <a:p>
                      <a:r>
                        <a:rPr lang="en-US" dirty="0" smtClean="0"/>
                        <a:t>NEXT</a:t>
                      </a:r>
                      <a:endParaRPr lang="en-US" dirty="0"/>
                    </a:p>
                  </a:txBody>
                  <a:tcPr/>
                </a:tc>
                <a:tc>
                  <a:txBody>
                    <a:bodyPr/>
                    <a:lstStyle/>
                    <a:p>
                      <a:pPr algn="ctr">
                        <a:buClr>
                          <a:srgbClr val="FF0000"/>
                        </a:buClr>
                        <a:buFont typeface="Wingdings" pitchFamily="2" charset="2"/>
                        <a:buNone/>
                      </a:pP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Attenuation</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ACR</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PSNEXT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Return Loss</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pic>
        <p:nvPicPr>
          <p:cNvPr id="14"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3519027"/>
            <a:ext cx="366712" cy="224758"/>
          </a:xfrm>
          <a:prstGeom prst="rect">
            <a:avLst/>
          </a:prstGeom>
          <a:noFill/>
        </p:spPr>
      </p:pic>
      <p:pic>
        <p:nvPicPr>
          <p:cNvPr id="15"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3138027"/>
            <a:ext cx="366712" cy="224758"/>
          </a:xfrm>
          <a:prstGeom prst="rect">
            <a:avLst/>
          </a:prstGeom>
          <a:noFill/>
        </p:spPr>
      </p:pic>
      <p:pic>
        <p:nvPicPr>
          <p:cNvPr id="16"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2757027"/>
            <a:ext cx="366712" cy="224758"/>
          </a:xfrm>
          <a:prstGeom prst="rect">
            <a:avLst/>
          </a:prstGeom>
          <a:noFill/>
        </p:spPr>
      </p:pic>
      <p:pic>
        <p:nvPicPr>
          <p:cNvPr id="17"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2757027"/>
            <a:ext cx="366712" cy="224758"/>
          </a:xfrm>
          <a:prstGeom prst="rect">
            <a:avLst/>
          </a:prstGeom>
          <a:noFill/>
        </p:spPr>
      </p:pic>
      <p:pic>
        <p:nvPicPr>
          <p:cNvPr id="18"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3138027"/>
            <a:ext cx="366712" cy="224758"/>
          </a:xfrm>
          <a:prstGeom prst="rect">
            <a:avLst/>
          </a:prstGeom>
          <a:noFill/>
        </p:spPr>
      </p:pic>
      <p:pic>
        <p:nvPicPr>
          <p:cNvPr id="19"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3519027"/>
            <a:ext cx="366712" cy="224758"/>
          </a:xfrm>
          <a:prstGeom prst="rect">
            <a:avLst/>
          </a:prstGeom>
          <a:noFill/>
        </p:spPr>
      </p:pic>
      <p:pic>
        <p:nvPicPr>
          <p:cNvPr id="11"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900027"/>
            <a:ext cx="366712" cy="224758"/>
          </a:xfrm>
          <a:prstGeom prst="rect">
            <a:avLst/>
          </a:prstGeom>
          <a:noFill/>
        </p:spPr>
      </p:pic>
      <p:pic>
        <p:nvPicPr>
          <p:cNvPr id="12"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138027"/>
            <a:ext cx="366712" cy="224758"/>
          </a:xfrm>
          <a:prstGeom prst="rect">
            <a:avLst/>
          </a:prstGeom>
          <a:noFill/>
        </p:spPr>
      </p:pic>
      <p:pic>
        <p:nvPicPr>
          <p:cNvPr id="20"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2757027"/>
            <a:ext cx="366712" cy="224758"/>
          </a:xfrm>
          <a:prstGeom prst="rect">
            <a:avLst/>
          </a:prstGeom>
          <a:noFill/>
        </p:spPr>
      </p:pic>
      <p:pic>
        <p:nvPicPr>
          <p:cNvPr id="21"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519027"/>
            <a:ext cx="366712" cy="22475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par>
                                <p:cTn id="20" presetID="10"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par>
                                <p:cTn id="23" presetID="10"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par>
                                <p:cTn id="26" presetID="10" presetClass="entr" presetSubtype="0" fill="hold"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par>
                                <p:cTn id="29" presetID="10"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childTnLst>
                          </p:cTn>
                        </p:par>
                        <p:par>
                          <p:cTn id="32" fill="hold">
                            <p:stCondLst>
                              <p:cond delay="500"/>
                            </p:stCondLst>
                            <p:childTnLst>
                              <p:par>
                                <p:cTn id="33" presetID="10" presetClass="entr" presetSubtype="0"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4 Pair Cabling-1.jpg"/>
          <p:cNvPicPr>
            <a:picLocks noChangeAspect="1"/>
          </p:cNvPicPr>
          <p:nvPr/>
        </p:nvPicPr>
        <p:blipFill>
          <a:blip r:embed="rId3" cstate="email">
            <a:clrChange>
              <a:clrFrom>
                <a:srgbClr val="FFFFFF"/>
              </a:clrFrom>
              <a:clrTo>
                <a:srgbClr val="FFFFFF">
                  <a:alpha val="0"/>
                </a:srgbClr>
              </a:clrTo>
            </a:clrChange>
          </a:blip>
          <a:stretch>
            <a:fillRect/>
          </a:stretch>
        </p:blipFill>
        <p:spPr>
          <a:xfrm>
            <a:off x="1447800" y="1676400"/>
            <a:ext cx="6041136" cy="3005328"/>
          </a:xfrm>
          <a:prstGeom prst="rect">
            <a:avLst/>
          </a:prstGeom>
        </p:spPr>
      </p:pic>
      <p:sp>
        <p:nvSpPr>
          <p:cNvPr id="71685" name="AutoShape 116"/>
          <p:cNvSpPr>
            <a:spLocks noChangeArrowheads="1"/>
          </p:cNvSpPr>
          <p:nvPr/>
        </p:nvSpPr>
        <p:spPr bwMode="auto">
          <a:xfrm>
            <a:off x="2438400" y="2286000"/>
            <a:ext cx="228600" cy="533400"/>
          </a:xfrm>
          <a:prstGeom prst="curvedRightArrow">
            <a:avLst>
              <a:gd name="adj1" fmla="val 40000"/>
              <a:gd name="adj2" fmla="val 80000"/>
              <a:gd name="adj3" fmla="val 33333"/>
            </a:avLst>
          </a:prstGeom>
          <a:solidFill>
            <a:srgbClr val="FF0000"/>
          </a:solidFill>
          <a:ln w="12700">
            <a:solidFill>
              <a:srgbClr val="FF0000"/>
            </a:solidFill>
            <a:miter lim="800000"/>
            <a:headEnd/>
            <a:tailEnd/>
          </a:ln>
        </p:spPr>
        <p:txBody>
          <a:bodyPr wrap="none" anchor="ctr"/>
          <a:lstStyle/>
          <a:p>
            <a:endParaRPr lang="en-US" sz="1800" dirty="0">
              <a:latin typeface="Calibri" pitchFamily="34" charset="0"/>
            </a:endParaRPr>
          </a:p>
        </p:txBody>
      </p:sp>
      <p:sp>
        <p:nvSpPr>
          <p:cNvPr id="71683" name="Text Box 119"/>
          <p:cNvSpPr txBox="1">
            <a:spLocks noChangeArrowheads="1"/>
          </p:cNvSpPr>
          <p:nvPr/>
        </p:nvSpPr>
        <p:spPr bwMode="auto">
          <a:xfrm>
            <a:off x="533400" y="757535"/>
            <a:ext cx="8153400" cy="461665"/>
          </a:xfrm>
          <a:prstGeom prst="rect">
            <a:avLst/>
          </a:prstGeom>
          <a:noFill/>
          <a:ln w="9525">
            <a:noFill/>
            <a:miter lim="800000"/>
            <a:headEnd/>
            <a:tailEnd/>
          </a:ln>
        </p:spPr>
        <p:txBody>
          <a:bodyPr>
            <a:spAutoFit/>
          </a:bodyPr>
          <a:lstStyle/>
          <a:p>
            <a:pPr marL="347663" indent="-231775" eaLnBrk="0" hangingPunct="0">
              <a:spcBef>
                <a:spcPct val="50000"/>
              </a:spcBef>
              <a:buFont typeface="Arial" pitchFamily="34" charset="0"/>
              <a:buChar char="•"/>
            </a:pPr>
            <a:r>
              <a:rPr lang="en-US" sz="2400" dirty="0" smtClean="0">
                <a:latin typeface="Calibri" pitchFamily="34" charset="0"/>
              </a:rPr>
              <a:t>Equal Level Far End Cross Talk (ELFEXT</a:t>
            </a:r>
            <a:r>
              <a:rPr lang="en-US" sz="2400" dirty="0">
                <a:latin typeface="Calibri" pitchFamily="34" charset="0"/>
              </a:rPr>
              <a:t>) (dB)</a:t>
            </a:r>
            <a:endParaRPr lang="en-US" sz="2400" dirty="0">
              <a:solidFill>
                <a:srgbClr val="FFFF00"/>
              </a:solidFill>
              <a:latin typeface="Calibri" pitchFamily="34" charset="0"/>
            </a:endParaRPr>
          </a:p>
        </p:txBody>
      </p:sp>
      <p:sp>
        <p:nvSpPr>
          <p:cNvPr id="120" name="TextBox 119"/>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17" name="TextBox 16"/>
          <p:cNvSpPr txBox="1"/>
          <p:nvPr/>
        </p:nvSpPr>
        <p:spPr>
          <a:xfrm>
            <a:off x="1676400" y="2721864"/>
            <a:ext cx="838200" cy="369332"/>
          </a:xfrm>
          <a:prstGeom prst="rect">
            <a:avLst/>
          </a:prstGeom>
          <a:noFill/>
        </p:spPr>
        <p:txBody>
          <a:bodyPr wrap="square" rtlCol="0">
            <a:spAutoFit/>
          </a:bodyPr>
          <a:lstStyle/>
          <a:p>
            <a:r>
              <a:rPr lang="en-US" dirty="0" smtClean="0"/>
              <a:t>Tx/Rx</a:t>
            </a:r>
            <a:endParaRPr lang="en-US" dirty="0"/>
          </a:p>
        </p:txBody>
      </p:sp>
      <p:sp>
        <p:nvSpPr>
          <p:cNvPr id="18" name="TextBox 17"/>
          <p:cNvSpPr txBox="1"/>
          <p:nvPr/>
        </p:nvSpPr>
        <p:spPr>
          <a:xfrm>
            <a:off x="1676400" y="1981200"/>
            <a:ext cx="838200" cy="369332"/>
          </a:xfrm>
          <a:prstGeom prst="rect">
            <a:avLst/>
          </a:prstGeom>
          <a:noFill/>
        </p:spPr>
        <p:txBody>
          <a:bodyPr wrap="square" rtlCol="0">
            <a:spAutoFit/>
          </a:bodyPr>
          <a:lstStyle/>
          <a:p>
            <a:r>
              <a:rPr lang="en-US" dirty="0" smtClean="0"/>
              <a:t>Tx/Rx</a:t>
            </a:r>
            <a:endParaRPr lang="en-US" dirty="0"/>
          </a:p>
        </p:txBody>
      </p:sp>
      <p:sp>
        <p:nvSpPr>
          <p:cNvPr id="19" name="TextBox 18"/>
          <p:cNvSpPr txBox="1"/>
          <p:nvPr/>
        </p:nvSpPr>
        <p:spPr>
          <a:xfrm>
            <a:off x="1676400" y="3352800"/>
            <a:ext cx="838200" cy="369332"/>
          </a:xfrm>
          <a:prstGeom prst="rect">
            <a:avLst/>
          </a:prstGeom>
          <a:noFill/>
        </p:spPr>
        <p:txBody>
          <a:bodyPr wrap="square" rtlCol="0">
            <a:spAutoFit/>
          </a:bodyPr>
          <a:lstStyle/>
          <a:p>
            <a:r>
              <a:rPr lang="en-US" dirty="0" smtClean="0"/>
              <a:t>Tx/Rx</a:t>
            </a:r>
            <a:endParaRPr lang="en-US" dirty="0"/>
          </a:p>
        </p:txBody>
      </p:sp>
      <p:sp>
        <p:nvSpPr>
          <p:cNvPr id="20" name="TextBox 19"/>
          <p:cNvSpPr txBox="1"/>
          <p:nvPr/>
        </p:nvSpPr>
        <p:spPr>
          <a:xfrm>
            <a:off x="1676400" y="4038600"/>
            <a:ext cx="838200" cy="369332"/>
          </a:xfrm>
          <a:prstGeom prst="rect">
            <a:avLst/>
          </a:prstGeom>
          <a:noFill/>
        </p:spPr>
        <p:txBody>
          <a:bodyPr wrap="square" rtlCol="0">
            <a:spAutoFit/>
          </a:bodyPr>
          <a:lstStyle/>
          <a:p>
            <a:r>
              <a:rPr lang="en-US" dirty="0" smtClean="0"/>
              <a:t>Tx/Rx</a:t>
            </a:r>
            <a:endParaRPr lang="en-US" dirty="0"/>
          </a:p>
        </p:txBody>
      </p:sp>
      <p:sp>
        <p:nvSpPr>
          <p:cNvPr id="21" name="TextBox 20"/>
          <p:cNvSpPr txBox="1"/>
          <p:nvPr/>
        </p:nvSpPr>
        <p:spPr>
          <a:xfrm>
            <a:off x="6553200" y="4038600"/>
            <a:ext cx="838200" cy="369332"/>
          </a:xfrm>
          <a:prstGeom prst="rect">
            <a:avLst/>
          </a:prstGeom>
          <a:noFill/>
        </p:spPr>
        <p:txBody>
          <a:bodyPr wrap="square" rtlCol="0">
            <a:spAutoFit/>
          </a:bodyPr>
          <a:lstStyle/>
          <a:p>
            <a:r>
              <a:rPr lang="en-US" dirty="0" smtClean="0"/>
              <a:t>Tx/Rx</a:t>
            </a:r>
            <a:endParaRPr lang="en-US" dirty="0"/>
          </a:p>
        </p:txBody>
      </p:sp>
      <p:sp>
        <p:nvSpPr>
          <p:cNvPr id="22" name="TextBox 21"/>
          <p:cNvSpPr txBox="1"/>
          <p:nvPr/>
        </p:nvSpPr>
        <p:spPr>
          <a:xfrm>
            <a:off x="6553200" y="3352800"/>
            <a:ext cx="838200" cy="369332"/>
          </a:xfrm>
          <a:prstGeom prst="rect">
            <a:avLst/>
          </a:prstGeom>
          <a:noFill/>
        </p:spPr>
        <p:txBody>
          <a:bodyPr wrap="square" rtlCol="0">
            <a:spAutoFit/>
          </a:bodyPr>
          <a:lstStyle/>
          <a:p>
            <a:r>
              <a:rPr lang="en-US" dirty="0" smtClean="0"/>
              <a:t>Tx/Rx</a:t>
            </a:r>
            <a:endParaRPr lang="en-US" dirty="0"/>
          </a:p>
        </p:txBody>
      </p:sp>
      <p:sp>
        <p:nvSpPr>
          <p:cNvPr id="23" name="TextBox 22"/>
          <p:cNvSpPr txBox="1"/>
          <p:nvPr/>
        </p:nvSpPr>
        <p:spPr>
          <a:xfrm>
            <a:off x="6553200" y="2743200"/>
            <a:ext cx="838200" cy="369332"/>
          </a:xfrm>
          <a:prstGeom prst="rect">
            <a:avLst/>
          </a:prstGeom>
          <a:noFill/>
        </p:spPr>
        <p:txBody>
          <a:bodyPr wrap="square" rtlCol="0">
            <a:spAutoFit/>
          </a:bodyPr>
          <a:lstStyle/>
          <a:p>
            <a:r>
              <a:rPr lang="en-US" dirty="0" smtClean="0"/>
              <a:t>Tx/Rx</a:t>
            </a:r>
            <a:endParaRPr lang="en-US" dirty="0"/>
          </a:p>
        </p:txBody>
      </p:sp>
      <p:sp>
        <p:nvSpPr>
          <p:cNvPr id="24" name="TextBox 23"/>
          <p:cNvSpPr txBox="1"/>
          <p:nvPr/>
        </p:nvSpPr>
        <p:spPr>
          <a:xfrm>
            <a:off x="6553200" y="1981200"/>
            <a:ext cx="838200" cy="369332"/>
          </a:xfrm>
          <a:prstGeom prst="rect">
            <a:avLst/>
          </a:prstGeom>
          <a:noFill/>
        </p:spPr>
        <p:txBody>
          <a:bodyPr wrap="square" rtlCol="0">
            <a:spAutoFit/>
          </a:bodyPr>
          <a:lstStyle/>
          <a:p>
            <a:r>
              <a:rPr lang="en-US" dirty="0" smtClean="0"/>
              <a:t>Tx/Rx</a:t>
            </a:r>
            <a:endParaRPr lang="en-US" dirty="0"/>
          </a:p>
        </p:txBody>
      </p:sp>
      <p:cxnSp>
        <p:nvCxnSpPr>
          <p:cNvPr id="37" name="Straight Arrow Connector 36"/>
          <p:cNvCxnSpPr/>
          <p:nvPr/>
        </p:nvCxnSpPr>
        <p:spPr>
          <a:xfrm>
            <a:off x="2615484" y="2865120"/>
            <a:ext cx="3934968"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rot="10800000">
            <a:off x="2590800" y="2930390"/>
            <a:ext cx="3886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1685"/>
                                        </p:tgtEl>
                                        <p:attrNameLst>
                                          <p:attrName>style.visibility</p:attrName>
                                        </p:attrNameLst>
                                      </p:cBhvr>
                                      <p:to>
                                        <p:strVal val="visible"/>
                                      </p:to>
                                    </p:set>
                                    <p:anim calcmode="lin" valueType="num">
                                      <p:cBhvr>
                                        <p:cTn id="7" dur="500" fill="hold"/>
                                        <p:tgtEl>
                                          <p:spTgt spid="71685"/>
                                        </p:tgtEl>
                                        <p:attrNameLst>
                                          <p:attrName>ppt_w</p:attrName>
                                        </p:attrNameLst>
                                      </p:cBhvr>
                                      <p:tavLst>
                                        <p:tav tm="0">
                                          <p:val>
                                            <p:fltVal val="0"/>
                                          </p:val>
                                        </p:tav>
                                        <p:tav tm="100000">
                                          <p:val>
                                            <p:strVal val="#ppt_w"/>
                                          </p:val>
                                        </p:tav>
                                      </p:tavLst>
                                    </p:anim>
                                    <p:anim calcmode="lin" valueType="num">
                                      <p:cBhvr>
                                        <p:cTn id="8" dur="500" fill="hold"/>
                                        <p:tgtEl>
                                          <p:spTgt spid="71685"/>
                                        </p:tgtEl>
                                        <p:attrNameLst>
                                          <p:attrName>ppt_h</p:attrName>
                                        </p:attrNameLst>
                                      </p:cBhvr>
                                      <p:tavLst>
                                        <p:tav tm="0">
                                          <p:val>
                                            <p:fltVal val="0"/>
                                          </p:val>
                                        </p:tav>
                                        <p:tav tm="100000">
                                          <p:val>
                                            <p:strVal val="#ppt_h"/>
                                          </p:val>
                                        </p:tav>
                                      </p:tavLst>
                                    </p:anim>
                                    <p:animEffect transition="in" filter="fade">
                                      <p:cBhvr>
                                        <p:cTn id="9" dur="500"/>
                                        <p:tgtEl>
                                          <p:spTgt spid="71685"/>
                                        </p:tgtEl>
                                      </p:cBhvr>
                                    </p:animEffect>
                                  </p:childTnLst>
                                </p:cTn>
                              </p:par>
                            </p:childTnLst>
                          </p:cTn>
                        </p:par>
                        <p:par>
                          <p:cTn id="10" fill="hold">
                            <p:stCondLst>
                              <p:cond delay="500"/>
                            </p:stCondLst>
                            <p:childTnLst>
                              <p:par>
                                <p:cTn id="11" presetID="17" presetClass="entr" presetSubtype="8" fill="hold" nodeType="afterEffect">
                                  <p:stCondLst>
                                    <p:cond delay="0"/>
                                  </p:stCondLst>
                                  <p:childTnLst>
                                    <p:set>
                                      <p:cBhvr>
                                        <p:cTn id="12" dur="1" fill="hold">
                                          <p:stCondLst>
                                            <p:cond delay="0"/>
                                          </p:stCondLst>
                                        </p:cTn>
                                        <p:tgtEl>
                                          <p:spTgt spid="37"/>
                                        </p:tgtEl>
                                        <p:attrNameLst>
                                          <p:attrName>style.visibility</p:attrName>
                                        </p:attrNameLst>
                                      </p:cBhvr>
                                      <p:to>
                                        <p:strVal val="visible"/>
                                      </p:to>
                                    </p:set>
                                    <p:anim calcmode="lin" valueType="num">
                                      <p:cBhvr>
                                        <p:cTn id="13" dur="500" fill="hold"/>
                                        <p:tgtEl>
                                          <p:spTgt spid="37"/>
                                        </p:tgtEl>
                                        <p:attrNameLst>
                                          <p:attrName>ppt_x</p:attrName>
                                        </p:attrNameLst>
                                      </p:cBhvr>
                                      <p:tavLst>
                                        <p:tav tm="0">
                                          <p:val>
                                            <p:strVal val="#ppt_x-#ppt_w/2"/>
                                          </p:val>
                                        </p:tav>
                                        <p:tav tm="100000">
                                          <p:val>
                                            <p:strVal val="#ppt_x"/>
                                          </p:val>
                                        </p:tav>
                                      </p:tavLst>
                                    </p:anim>
                                    <p:anim calcmode="lin" valueType="num">
                                      <p:cBhvr>
                                        <p:cTn id="14" dur="500" fill="hold"/>
                                        <p:tgtEl>
                                          <p:spTgt spid="37"/>
                                        </p:tgtEl>
                                        <p:attrNameLst>
                                          <p:attrName>ppt_y</p:attrName>
                                        </p:attrNameLst>
                                      </p:cBhvr>
                                      <p:tavLst>
                                        <p:tav tm="0">
                                          <p:val>
                                            <p:strVal val="#ppt_y"/>
                                          </p:val>
                                        </p:tav>
                                        <p:tav tm="100000">
                                          <p:val>
                                            <p:strVal val="#ppt_y"/>
                                          </p:val>
                                        </p:tav>
                                      </p:tavLst>
                                    </p:anim>
                                    <p:anim calcmode="lin" valueType="num">
                                      <p:cBhvr>
                                        <p:cTn id="15" dur="500" fill="hold"/>
                                        <p:tgtEl>
                                          <p:spTgt spid="37"/>
                                        </p:tgtEl>
                                        <p:attrNameLst>
                                          <p:attrName>ppt_w</p:attrName>
                                        </p:attrNameLst>
                                      </p:cBhvr>
                                      <p:tavLst>
                                        <p:tav tm="0">
                                          <p:val>
                                            <p:fltVal val="0"/>
                                          </p:val>
                                        </p:tav>
                                        <p:tav tm="100000">
                                          <p:val>
                                            <p:strVal val="#ppt_w"/>
                                          </p:val>
                                        </p:tav>
                                      </p:tavLst>
                                    </p:anim>
                                    <p:anim calcmode="lin" valueType="num">
                                      <p:cBhvr>
                                        <p:cTn id="16" dur="500" fill="hold"/>
                                        <p:tgtEl>
                                          <p:spTgt spid="37"/>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7" presetClass="entr" presetSubtype="2" fill="hold" nodeType="clickEffect">
                                  <p:stCondLst>
                                    <p:cond delay="0"/>
                                  </p:stCondLst>
                                  <p:childTnLst>
                                    <p:set>
                                      <p:cBhvr>
                                        <p:cTn id="20" dur="1" fill="hold">
                                          <p:stCondLst>
                                            <p:cond delay="0"/>
                                          </p:stCondLst>
                                        </p:cTn>
                                        <p:tgtEl>
                                          <p:spTgt spid="38"/>
                                        </p:tgtEl>
                                        <p:attrNameLst>
                                          <p:attrName>style.visibility</p:attrName>
                                        </p:attrNameLst>
                                      </p:cBhvr>
                                      <p:to>
                                        <p:strVal val="visible"/>
                                      </p:to>
                                    </p:set>
                                    <p:anim calcmode="lin" valueType="num">
                                      <p:cBhvr>
                                        <p:cTn id="21" dur="1000" fill="hold"/>
                                        <p:tgtEl>
                                          <p:spTgt spid="38"/>
                                        </p:tgtEl>
                                        <p:attrNameLst>
                                          <p:attrName>ppt_x</p:attrName>
                                        </p:attrNameLst>
                                      </p:cBhvr>
                                      <p:tavLst>
                                        <p:tav tm="0">
                                          <p:val>
                                            <p:strVal val="#ppt_x+#ppt_w/2"/>
                                          </p:val>
                                        </p:tav>
                                        <p:tav tm="100000">
                                          <p:val>
                                            <p:strVal val="#ppt_x"/>
                                          </p:val>
                                        </p:tav>
                                      </p:tavLst>
                                    </p:anim>
                                    <p:anim calcmode="lin" valueType="num">
                                      <p:cBhvr>
                                        <p:cTn id="22" dur="1000" fill="hold"/>
                                        <p:tgtEl>
                                          <p:spTgt spid="38"/>
                                        </p:tgtEl>
                                        <p:attrNameLst>
                                          <p:attrName>ppt_y</p:attrName>
                                        </p:attrNameLst>
                                      </p:cBhvr>
                                      <p:tavLst>
                                        <p:tav tm="0">
                                          <p:val>
                                            <p:strVal val="#ppt_y"/>
                                          </p:val>
                                        </p:tav>
                                        <p:tav tm="100000">
                                          <p:val>
                                            <p:strVal val="#ppt_y"/>
                                          </p:val>
                                        </p:tav>
                                      </p:tavLst>
                                    </p:anim>
                                    <p:anim calcmode="lin" valueType="num">
                                      <p:cBhvr>
                                        <p:cTn id="23" dur="1000" fill="hold"/>
                                        <p:tgtEl>
                                          <p:spTgt spid="38"/>
                                        </p:tgtEl>
                                        <p:attrNameLst>
                                          <p:attrName>ppt_w</p:attrName>
                                        </p:attrNameLst>
                                      </p:cBhvr>
                                      <p:tavLst>
                                        <p:tav tm="0">
                                          <p:val>
                                            <p:fltVal val="0"/>
                                          </p:val>
                                        </p:tav>
                                        <p:tav tm="100000">
                                          <p:val>
                                            <p:strVal val="#ppt_w"/>
                                          </p:val>
                                        </p:tav>
                                      </p:tavLst>
                                    </p:anim>
                                    <p:anim calcmode="lin" valueType="num">
                                      <p:cBhvr>
                                        <p:cTn id="24" dur="1000" fill="hold"/>
                                        <p:tgtEl>
                                          <p:spTgt spid="3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3" name="TextBox 2"/>
          <p:cNvSpPr txBox="1"/>
          <p:nvPr/>
        </p:nvSpPr>
        <p:spPr>
          <a:xfrm>
            <a:off x="457200" y="838200"/>
            <a:ext cx="8153400" cy="1077218"/>
          </a:xfrm>
          <a:prstGeom prst="rect">
            <a:avLst/>
          </a:prstGeom>
          <a:noFill/>
        </p:spPr>
        <p:txBody>
          <a:bodyPr wrap="square" rtlCol="0">
            <a:spAutoFit/>
          </a:bodyPr>
          <a:lstStyle/>
          <a:p>
            <a:pPr marL="347663" indent="-231775">
              <a:buFont typeface="Arial" pitchFamily="34" charset="0"/>
              <a:buChar char="•"/>
            </a:pPr>
            <a:r>
              <a:rPr lang="en-US" sz="2400" dirty="0" smtClean="0"/>
              <a:t>TSB95</a:t>
            </a:r>
          </a:p>
          <a:p>
            <a:pPr marL="804863" lvl="1" indent="-231775">
              <a:buFont typeface="Arial" pitchFamily="34" charset="0"/>
              <a:buChar char="•"/>
            </a:pPr>
            <a:r>
              <a:rPr lang="en-US" sz="2000" dirty="0" smtClean="0"/>
              <a:t>IEEE’s further definition of Category 5</a:t>
            </a:r>
          </a:p>
          <a:p>
            <a:pPr marL="804863" lvl="1" indent="-231775">
              <a:buFont typeface="Arial" pitchFamily="34" charset="0"/>
              <a:buChar char="•"/>
            </a:pPr>
            <a:r>
              <a:rPr lang="en-US" sz="2000" dirty="0" smtClean="0"/>
              <a:t>Key Parameters included:</a:t>
            </a:r>
          </a:p>
        </p:txBody>
      </p:sp>
      <p:graphicFrame>
        <p:nvGraphicFramePr>
          <p:cNvPr id="13" name="Table 12"/>
          <p:cNvGraphicFramePr>
            <a:graphicFrameLocks noGrp="1"/>
          </p:cNvGraphicFramePr>
          <p:nvPr/>
        </p:nvGraphicFramePr>
        <p:xfrm>
          <a:off x="1371606" y="2286000"/>
          <a:ext cx="6781794" cy="2966720"/>
        </p:xfrm>
        <a:graphic>
          <a:graphicData uri="http://schemas.openxmlformats.org/drawingml/2006/table">
            <a:tbl>
              <a:tblPr firstRow="1" bandRow="1">
                <a:tableStyleId>{5C22544A-7EE6-4342-B048-85BDC9FD1C3A}</a:tableStyleId>
              </a:tblPr>
              <a:tblGrid>
                <a:gridCol w="1356360"/>
                <a:gridCol w="904239"/>
                <a:gridCol w="904239"/>
                <a:gridCol w="904239"/>
                <a:gridCol w="904239"/>
                <a:gridCol w="904239"/>
                <a:gridCol w="904239"/>
              </a:tblGrid>
              <a:tr h="370840">
                <a:tc>
                  <a:txBody>
                    <a:bodyPr/>
                    <a:lstStyle/>
                    <a:p>
                      <a:r>
                        <a:rPr lang="en-US" dirty="0" smtClean="0"/>
                        <a:t>Parameter</a:t>
                      </a:r>
                      <a:endParaRPr lang="en-US" dirty="0"/>
                    </a:p>
                  </a:txBody>
                  <a:tcPr/>
                </a:tc>
                <a:tc>
                  <a:txBody>
                    <a:bodyPr/>
                    <a:lstStyle/>
                    <a:p>
                      <a:pPr algn="ctr"/>
                      <a:r>
                        <a:rPr lang="en-US" dirty="0" smtClean="0"/>
                        <a:t>Cat</a:t>
                      </a:r>
                      <a:r>
                        <a:rPr lang="en-US" baseline="0" dirty="0" smtClean="0"/>
                        <a:t> 3</a:t>
                      </a:r>
                      <a:endParaRPr lang="en-US" dirty="0"/>
                    </a:p>
                  </a:txBody>
                  <a:tcPr/>
                </a:tc>
                <a:tc>
                  <a:txBody>
                    <a:bodyPr/>
                    <a:lstStyle/>
                    <a:p>
                      <a:pPr algn="ctr"/>
                      <a:r>
                        <a:rPr lang="en-US" dirty="0" smtClean="0"/>
                        <a:t>Cat 5</a:t>
                      </a:r>
                      <a:endParaRPr lang="en-US" dirty="0"/>
                    </a:p>
                  </a:txBody>
                  <a:tcPr/>
                </a:tc>
                <a:tc>
                  <a:txBody>
                    <a:bodyPr/>
                    <a:lstStyle/>
                    <a:p>
                      <a:pPr algn="ctr"/>
                      <a:r>
                        <a:rPr lang="en-US" dirty="0" smtClean="0"/>
                        <a:t>TSB95</a:t>
                      </a:r>
                      <a:endParaRPr lang="en-US" dirty="0"/>
                    </a:p>
                  </a:txBody>
                  <a:tcPr/>
                </a:tc>
                <a:tc>
                  <a:txBody>
                    <a:bodyPr/>
                    <a:lstStyle/>
                    <a:p>
                      <a:pPr algn="ctr"/>
                      <a:r>
                        <a:rPr lang="en-US" dirty="0" smtClean="0"/>
                        <a:t>Cat 5e</a:t>
                      </a:r>
                      <a:endParaRPr lang="en-US" dirty="0"/>
                    </a:p>
                  </a:txBody>
                  <a:tcPr/>
                </a:tc>
                <a:tc>
                  <a:txBody>
                    <a:bodyPr/>
                    <a:lstStyle/>
                    <a:p>
                      <a:pPr algn="ctr"/>
                      <a:r>
                        <a:rPr lang="en-US" dirty="0" smtClean="0"/>
                        <a:t>Cat 6</a:t>
                      </a:r>
                      <a:endParaRPr lang="en-US" dirty="0"/>
                    </a:p>
                  </a:txBody>
                  <a:tcPr/>
                </a:tc>
                <a:tc>
                  <a:txBody>
                    <a:bodyPr/>
                    <a:lstStyle/>
                    <a:p>
                      <a:pPr algn="ctr"/>
                      <a:r>
                        <a:rPr lang="en-US" dirty="0" smtClean="0"/>
                        <a:t>Cat 6A</a:t>
                      </a:r>
                      <a:endParaRPr lang="en-US" dirty="0"/>
                    </a:p>
                  </a:txBody>
                  <a:tcPr/>
                </a:tc>
              </a:tr>
              <a:tr h="370840">
                <a:tc>
                  <a:txBody>
                    <a:bodyPr/>
                    <a:lstStyle/>
                    <a:p>
                      <a:r>
                        <a:rPr lang="en-US" dirty="0" smtClean="0"/>
                        <a:t>NEXT</a:t>
                      </a:r>
                      <a:endParaRPr lang="en-US" dirty="0"/>
                    </a:p>
                  </a:txBody>
                  <a:tcPr/>
                </a:tc>
                <a:tc>
                  <a:txBody>
                    <a:bodyPr/>
                    <a:lstStyle/>
                    <a:p>
                      <a:pPr algn="ctr">
                        <a:buClr>
                          <a:srgbClr val="FF0000"/>
                        </a:buClr>
                        <a:buFont typeface="Wingdings" pitchFamily="2" charset="2"/>
                        <a:buNone/>
                      </a:pP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Attenuation</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ACR</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PSNEXT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Return Loss</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pic>
        <p:nvPicPr>
          <p:cNvPr id="14"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3519027"/>
            <a:ext cx="366712" cy="224758"/>
          </a:xfrm>
          <a:prstGeom prst="rect">
            <a:avLst/>
          </a:prstGeom>
          <a:noFill/>
        </p:spPr>
      </p:pic>
      <p:pic>
        <p:nvPicPr>
          <p:cNvPr id="15"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3138027"/>
            <a:ext cx="366712" cy="224758"/>
          </a:xfrm>
          <a:prstGeom prst="rect">
            <a:avLst/>
          </a:prstGeom>
          <a:noFill/>
        </p:spPr>
      </p:pic>
      <p:pic>
        <p:nvPicPr>
          <p:cNvPr id="16"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2757027"/>
            <a:ext cx="366712" cy="224758"/>
          </a:xfrm>
          <a:prstGeom prst="rect">
            <a:avLst/>
          </a:prstGeom>
          <a:noFill/>
        </p:spPr>
      </p:pic>
      <p:pic>
        <p:nvPicPr>
          <p:cNvPr id="17"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2757027"/>
            <a:ext cx="366712" cy="224758"/>
          </a:xfrm>
          <a:prstGeom prst="rect">
            <a:avLst/>
          </a:prstGeom>
          <a:noFill/>
        </p:spPr>
      </p:pic>
      <p:pic>
        <p:nvPicPr>
          <p:cNvPr id="18"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3138027"/>
            <a:ext cx="366712" cy="224758"/>
          </a:xfrm>
          <a:prstGeom prst="rect">
            <a:avLst/>
          </a:prstGeom>
          <a:noFill/>
        </p:spPr>
      </p:pic>
      <p:pic>
        <p:nvPicPr>
          <p:cNvPr id="19"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3519027"/>
            <a:ext cx="366712" cy="224758"/>
          </a:xfrm>
          <a:prstGeom prst="rect">
            <a:avLst/>
          </a:prstGeom>
          <a:noFill/>
        </p:spPr>
      </p:pic>
      <p:pic>
        <p:nvPicPr>
          <p:cNvPr id="11"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900027"/>
            <a:ext cx="366712" cy="224758"/>
          </a:xfrm>
          <a:prstGeom prst="rect">
            <a:avLst/>
          </a:prstGeom>
          <a:noFill/>
        </p:spPr>
      </p:pic>
      <p:pic>
        <p:nvPicPr>
          <p:cNvPr id="12"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138027"/>
            <a:ext cx="366712" cy="224758"/>
          </a:xfrm>
          <a:prstGeom prst="rect">
            <a:avLst/>
          </a:prstGeom>
          <a:noFill/>
        </p:spPr>
      </p:pic>
      <p:pic>
        <p:nvPicPr>
          <p:cNvPr id="20"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2757027"/>
            <a:ext cx="366712" cy="224758"/>
          </a:xfrm>
          <a:prstGeom prst="rect">
            <a:avLst/>
          </a:prstGeom>
          <a:noFill/>
        </p:spPr>
      </p:pic>
      <p:pic>
        <p:nvPicPr>
          <p:cNvPr id="21"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519027"/>
            <a:ext cx="366712" cy="224758"/>
          </a:xfrm>
          <a:prstGeom prst="rect">
            <a:avLst/>
          </a:prstGeom>
          <a:noFill/>
        </p:spPr>
      </p:pic>
      <p:pic>
        <p:nvPicPr>
          <p:cNvPr id="22" name="Picture 21" descr="Check Mark copy.gif"/>
          <p:cNvPicPr>
            <a:picLocks noChangeAspect="1"/>
          </p:cNvPicPr>
          <p:nvPr/>
        </p:nvPicPr>
        <p:blipFill>
          <a:blip r:embed="rId3" cstate="print"/>
          <a:stretch>
            <a:fillRect/>
          </a:stretch>
        </p:blipFill>
        <p:spPr>
          <a:xfrm>
            <a:off x="4800600" y="4262284"/>
            <a:ext cx="381000" cy="2335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par>
                                <p:cTn id="20" presetID="10"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par>
                                <p:cTn id="23" presetID="10"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par>
                                <p:cTn id="26" presetID="10" presetClass="entr" presetSubtype="0" fill="hold"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par>
                                <p:cTn id="29" presetID="10"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par>
                                <p:cTn id="32" presetID="10" presetClass="entr" presetSubtype="0" fill="hold"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childTnLst>
                          </p:cTn>
                        </p:par>
                        <p:par>
                          <p:cTn id="35" fill="hold">
                            <p:stCondLst>
                              <p:cond delay="500"/>
                            </p:stCondLst>
                            <p:childTnLst>
                              <p:par>
                                <p:cTn id="36" presetID="53" presetClass="entr" presetSubtype="0" fill="hold" nodeType="after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p:cTn id="38" dur="500" fill="hold"/>
                                        <p:tgtEl>
                                          <p:spTgt spid="22"/>
                                        </p:tgtEl>
                                        <p:attrNameLst>
                                          <p:attrName>ppt_w</p:attrName>
                                        </p:attrNameLst>
                                      </p:cBhvr>
                                      <p:tavLst>
                                        <p:tav tm="0">
                                          <p:val>
                                            <p:fltVal val="0"/>
                                          </p:val>
                                        </p:tav>
                                        <p:tav tm="100000">
                                          <p:val>
                                            <p:strVal val="#ppt_w"/>
                                          </p:val>
                                        </p:tav>
                                      </p:tavLst>
                                    </p:anim>
                                    <p:anim calcmode="lin" valueType="num">
                                      <p:cBhvr>
                                        <p:cTn id="39" dur="500" fill="hold"/>
                                        <p:tgtEl>
                                          <p:spTgt spid="22"/>
                                        </p:tgtEl>
                                        <p:attrNameLst>
                                          <p:attrName>ppt_h</p:attrName>
                                        </p:attrNameLst>
                                      </p:cBhvr>
                                      <p:tavLst>
                                        <p:tav tm="0">
                                          <p:val>
                                            <p:fltVal val="0"/>
                                          </p:val>
                                        </p:tav>
                                        <p:tav tm="100000">
                                          <p:val>
                                            <p:strVal val="#ppt_h"/>
                                          </p:val>
                                        </p:tav>
                                      </p:tavLst>
                                    </p:anim>
                                    <p:animEffect transition="in" filter="fade">
                                      <p:cBhvr>
                                        <p:cTn id="4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4 Pair Cabling-1.jpg"/>
          <p:cNvPicPr>
            <a:picLocks noChangeAspect="1"/>
          </p:cNvPicPr>
          <p:nvPr/>
        </p:nvPicPr>
        <p:blipFill>
          <a:blip r:embed="rId3" cstate="email">
            <a:clrChange>
              <a:clrFrom>
                <a:srgbClr val="FFFFFF"/>
              </a:clrFrom>
              <a:clrTo>
                <a:srgbClr val="FFFFFF">
                  <a:alpha val="0"/>
                </a:srgbClr>
              </a:clrTo>
            </a:clrChange>
          </a:blip>
          <a:stretch>
            <a:fillRect/>
          </a:stretch>
        </p:blipFill>
        <p:spPr>
          <a:xfrm>
            <a:off x="1447800" y="1676400"/>
            <a:ext cx="6041136" cy="3005328"/>
          </a:xfrm>
          <a:prstGeom prst="rect">
            <a:avLst/>
          </a:prstGeom>
        </p:spPr>
      </p:pic>
      <p:sp>
        <p:nvSpPr>
          <p:cNvPr id="71685" name="AutoShape 116"/>
          <p:cNvSpPr>
            <a:spLocks noChangeArrowheads="1"/>
          </p:cNvSpPr>
          <p:nvPr/>
        </p:nvSpPr>
        <p:spPr bwMode="auto">
          <a:xfrm>
            <a:off x="2438400" y="2286000"/>
            <a:ext cx="228600" cy="533400"/>
          </a:xfrm>
          <a:prstGeom prst="curvedRightArrow">
            <a:avLst>
              <a:gd name="adj1" fmla="val 40000"/>
              <a:gd name="adj2" fmla="val 80000"/>
              <a:gd name="adj3" fmla="val 33333"/>
            </a:avLst>
          </a:prstGeom>
          <a:solidFill>
            <a:srgbClr val="FF0000"/>
          </a:solidFill>
          <a:ln w="12700">
            <a:solidFill>
              <a:srgbClr val="FF0000"/>
            </a:solidFill>
            <a:miter lim="800000"/>
            <a:headEnd/>
            <a:tailEnd/>
          </a:ln>
        </p:spPr>
        <p:txBody>
          <a:bodyPr wrap="none" anchor="ctr"/>
          <a:lstStyle/>
          <a:p>
            <a:endParaRPr lang="en-US" sz="1800" dirty="0">
              <a:latin typeface="Calibri" pitchFamily="34" charset="0"/>
            </a:endParaRPr>
          </a:p>
        </p:txBody>
      </p:sp>
      <p:sp>
        <p:nvSpPr>
          <p:cNvPr id="71683" name="Text Box 119"/>
          <p:cNvSpPr txBox="1">
            <a:spLocks noChangeArrowheads="1"/>
          </p:cNvSpPr>
          <p:nvPr/>
        </p:nvSpPr>
        <p:spPr bwMode="auto">
          <a:xfrm>
            <a:off x="533400" y="757535"/>
            <a:ext cx="8153400" cy="461665"/>
          </a:xfrm>
          <a:prstGeom prst="rect">
            <a:avLst/>
          </a:prstGeom>
          <a:noFill/>
          <a:ln w="9525">
            <a:noFill/>
            <a:miter lim="800000"/>
            <a:headEnd/>
            <a:tailEnd/>
          </a:ln>
        </p:spPr>
        <p:txBody>
          <a:bodyPr>
            <a:spAutoFit/>
          </a:bodyPr>
          <a:lstStyle/>
          <a:p>
            <a:pPr marL="347663" indent="-231775" eaLnBrk="0" hangingPunct="0">
              <a:spcBef>
                <a:spcPct val="50000"/>
              </a:spcBef>
              <a:buFont typeface="Arial" pitchFamily="34" charset="0"/>
              <a:buChar char="•"/>
            </a:pPr>
            <a:r>
              <a:rPr lang="en-US" sz="2400" dirty="0" smtClean="0">
                <a:latin typeface="Calibri" pitchFamily="34" charset="0"/>
              </a:rPr>
              <a:t>Equal Level Far End Cross Talk (ELFEXT</a:t>
            </a:r>
            <a:r>
              <a:rPr lang="en-US" sz="2400" dirty="0">
                <a:latin typeface="Calibri" pitchFamily="34" charset="0"/>
              </a:rPr>
              <a:t>) (dB)</a:t>
            </a:r>
            <a:endParaRPr lang="en-US" sz="2400" dirty="0">
              <a:solidFill>
                <a:srgbClr val="FFFF00"/>
              </a:solidFill>
              <a:latin typeface="Calibri" pitchFamily="34" charset="0"/>
            </a:endParaRPr>
          </a:p>
        </p:txBody>
      </p:sp>
      <p:sp>
        <p:nvSpPr>
          <p:cNvPr id="120" name="TextBox 119"/>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17" name="TextBox 16"/>
          <p:cNvSpPr txBox="1"/>
          <p:nvPr/>
        </p:nvSpPr>
        <p:spPr>
          <a:xfrm>
            <a:off x="1676400" y="2721864"/>
            <a:ext cx="838200" cy="369332"/>
          </a:xfrm>
          <a:prstGeom prst="rect">
            <a:avLst/>
          </a:prstGeom>
          <a:noFill/>
        </p:spPr>
        <p:txBody>
          <a:bodyPr wrap="square" rtlCol="0">
            <a:spAutoFit/>
          </a:bodyPr>
          <a:lstStyle/>
          <a:p>
            <a:r>
              <a:rPr lang="en-US" dirty="0" smtClean="0"/>
              <a:t>Tx/Rx</a:t>
            </a:r>
            <a:endParaRPr lang="en-US" dirty="0"/>
          </a:p>
        </p:txBody>
      </p:sp>
      <p:sp>
        <p:nvSpPr>
          <p:cNvPr id="18" name="TextBox 17"/>
          <p:cNvSpPr txBox="1"/>
          <p:nvPr/>
        </p:nvSpPr>
        <p:spPr>
          <a:xfrm>
            <a:off x="1676400" y="1981200"/>
            <a:ext cx="838200" cy="369332"/>
          </a:xfrm>
          <a:prstGeom prst="rect">
            <a:avLst/>
          </a:prstGeom>
          <a:noFill/>
        </p:spPr>
        <p:txBody>
          <a:bodyPr wrap="square" rtlCol="0">
            <a:spAutoFit/>
          </a:bodyPr>
          <a:lstStyle/>
          <a:p>
            <a:r>
              <a:rPr lang="en-US" dirty="0" smtClean="0"/>
              <a:t>Tx/Rx</a:t>
            </a:r>
            <a:endParaRPr lang="en-US" dirty="0"/>
          </a:p>
        </p:txBody>
      </p:sp>
      <p:sp>
        <p:nvSpPr>
          <p:cNvPr id="19" name="TextBox 18"/>
          <p:cNvSpPr txBox="1"/>
          <p:nvPr/>
        </p:nvSpPr>
        <p:spPr>
          <a:xfrm>
            <a:off x="1676400" y="3352800"/>
            <a:ext cx="838200" cy="369332"/>
          </a:xfrm>
          <a:prstGeom prst="rect">
            <a:avLst/>
          </a:prstGeom>
          <a:noFill/>
        </p:spPr>
        <p:txBody>
          <a:bodyPr wrap="square" rtlCol="0">
            <a:spAutoFit/>
          </a:bodyPr>
          <a:lstStyle/>
          <a:p>
            <a:r>
              <a:rPr lang="en-US" dirty="0" smtClean="0"/>
              <a:t>Tx/Rx</a:t>
            </a:r>
            <a:endParaRPr lang="en-US" dirty="0"/>
          </a:p>
        </p:txBody>
      </p:sp>
      <p:sp>
        <p:nvSpPr>
          <p:cNvPr id="20" name="TextBox 19"/>
          <p:cNvSpPr txBox="1"/>
          <p:nvPr/>
        </p:nvSpPr>
        <p:spPr>
          <a:xfrm>
            <a:off x="1676400" y="4038600"/>
            <a:ext cx="838200" cy="369332"/>
          </a:xfrm>
          <a:prstGeom prst="rect">
            <a:avLst/>
          </a:prstGeom>
          <a:noFill/>
        </p:spPr>
        <p:txBody>
          <a:bodyPr wrap="square" rtlCol="0">
            <a:spAutoFit/>
          </a:bodyPr>
          <a:lstStyle/>
          <a:p>
            <a:r>
              <a:rPr lang="en-US" dirty="0" smtClean="0"/>
              <a:t>Tx/Rx</a:t>
            </a:r>
            <a:endParaRPr lang="en-US" dirty="0"/>
          </a:p>
        </p:txBody>
      </p:sp>
      <p:sp>
        <p:nvSpPr>
          <p:cNvPr id="21" name="TextBox 20"/>
          <p:cNvSpPr txBox="1"/>
          <p:nvPr/>
        </p:nvSpPr>
        <p:spPr>
          <a:xfrm>
            <a:off x="6553200" y="4038600"/>
            <a:ext cx="838200" cy="369332"/>
          </a:xfrm>
          <a:prstGeom prst="rect">
            <a:avLst/>
          </a:prstGeom>
          <a:noFill/>
        </p:spPr>
        <p:txBody>
          <a:bodyPr wrap="square" rtlCol="0">
            <a:spAutoFit/>
          </a:bodyPr>
          <a:lstStyle/>
          <a:p>
            <a:r>
              <a:rPr lang="en-US" dirty="0" smtClean="0"/>
              <a:t>Tx/Rx</a:t>
            </a:r>
            <a:endParaRPr lang="en-US" dirty="0"/>
          </a:p>
        </p:txBody>
      </p:sp>
      <p:sp>
        <p:nvSpPr>
          <p:cNvPr id="22" name="TextBox 21"/>
          <p:cNvSpPr txBox="1"/>
          <p:nvPr/>
        </p:nvSpPr>
        <p:spPr>
          <a:xfrm>
            <a:off x="6553200" y="3352800"/>
            <a:ext cx="838200" cy="369332"/>
          </a:xfrm>
          <a:prstGeom prst="rect">
            <a:avLst/>
          </a:prstGeom>
          <a:noFill/>
        </p:spPr>
        <p:txBody>
          <a:bodyPr wrap="square" rtlCol="0">
            <a:spAutoFit/>
          </a:bodyPr>
          <a:lstStyle/>
          <a:p>
            <a:r>
              <a:rPr lang="en-US" dirty="0" smtClean="0"/>
              <a:t>Tx/Rx</a:t>
            </a:r>
            <a:endParaRPr lang="en-US" dirty="0"/>
          </a:p>
        </p:txBody>
      </p:sp>
      <p:sp>
        <p:nvSpPr>
          <p:cNvPr id="23" name="TextBox 22"/>
          <p:cNvSpPr txBox="1"/>
          <p:nvPr/>
        </p:nvSpPr>
        <p:spPr>
          <a:xfrm>
            <a:off x="6553200" y="2743200"/>
            <a:ext cx="838200" cy="369332"/>
          </a:xfrm>
          <a:prstGeom prst="rect">
            <a:avLst/>
          </a:prstGeom>
          <a:noFill/>
        </p:spPr>
        <p:txBody>
          <a:bodyPr wrap="square" rtlCol="0">
            <a:spAutoFit/>
          </a:bodyPr>
          <a:lstStyle/>
          <a:p>
            <a:r>
              <a:rPr lang="en-US" dirty="0" smtClean="0"/>
              <a:t>Tx/Rx</a:t>
            </a:r>
            <a:endParaRPr lang="en-US" dirty="0"/>
          </a:p>
        </p:txBody>
      </p:sp>
      <p:sp>
        <p:nvSpPr>
          <p:cNvPr id="24" name="TextBox 23"/>
          <p:cNvSpPr txBox="1"/>
          <p:nvPr/>
        </p:nvSpPr>
        <p:spPr>
          <a:xfrm>
            <a:off x="6553200" y="1981200"/>
            <a:ext cx="838200" cy="369332"/>
          </a:xfrm>
          <a:prstGeom prst="rect">
            <a:avLst/>
          </a:prstGeom>
          <a:noFill/>
        </p:spPr>
        <p:txBody>
          <a:bodyPr wrap="square" rtlCol="0">
            <a:spAutoFit/>
          </a:bodyPr>
          <a:lstStyle/>
          <a:p>
            <a:r>
              <a:rPr lang="en-US" dirty="0" smtClean="0"/>
              <a:t>Tx/Rx</a:t>
            </a:r>
            <a:endParaRPr lang="en-US" dirty="0"/>
          </a:p>
        </p:txBody>
      </p:sp>
      <p:cxnSp>
        <p:nvCxnSpPr>
          <p:cNvPr id="37" name="Straight Arrow Connector 36"/>
          <p:cNvCxnSpPr/>
          <p:nvPr/>
        </p:nvCxnSpPr>
        <p:spPr>
          <a:xfrm>
            <a:off x="2615484" y="2865120"/>
            <a:ext cx="3934968"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rot="10800000">
            <a:off x="2590800" y="2930390"/>
            <a:ext cx="3886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5" name="AutoShape 116"/>
          <p:cNvSpPr>
            <a:spLocks noChangeArrowheads="1"/>
          </p:cNvSpPr>
          <p:nvPr/>
        </p:nvSpPr>
        <p:spPr bwMode="auto">
          <a:xfrm flipV="1">
            <a:off x="2590800" y="2971800"/>
            <a:ext cx="228600" cy="533400"/>
          </a:xfrm>
          <a:prstGeom prst="curvedRightArrow">
            <a:avLst>
              <a:gd name="adj1" fmla="val 40000"/>
              <a:gd name="adj2" fmla="val 80000"/>
              <a:gd name="adj3" fmla="val 33333"/>
            </a:avLst>
          </a:prstGeom>
          <a:solidFill>
            <a:srgbClr val="FF0000"/>
          </a:solidFill>
          <a:ln w="12700">
            <a:solidFill>
              <a:srgbClr val="FF0000"/>
            </a:solidFill>
            <a:miter lim="800000"/>
            <a:headEnd/>
            <a:tailEnd/>
          </a:ln>
        </p:spPr>
        <p:txBody>
          <a:bodyPr wrap="none" anchor="ctr"/>
          <a:lstStyle/>
          <a:p>
            <a:endParaRPr lang="en-US" sz="1800" dirty="0">
              <a:latin typeface="Calibri" pitchFamily="34" charset="0"/>
            </a:endParaRPr>
          </a:p>
        </p:txBody>
      </p:sp>
      <p:sp>
        <p:nvSpPr>
          <p:cNvPr id="26" name="AutoShape 116"/>
          <p:cNvSpPr>
            <a:spLocks noChangeArrowheads="1"/>
          </p:cNvSpPr>
          <p:nvPr/>
        </p:nvSpPr>
        <p:spPr bwMode="auto">
          <a:xfrm flipV="1">
            <a:off x="2286000" y="2971800"/>
            <a:ext cx="304800" cy="1143000"/>
          </a:xfrm>
          <a:prstGeom prst="curvedRightArrow">
            <a:avLst>
              <a:gd name="adj1" fmla="val 40000"/>
              <a:gd name="adj2" fmla="val 80000"/>
              <a:gd name="adj3" fmla="val 33333"/>
            </a:avLst>
          </a:prstGeom>
          <a:solidFill>
            <a:srgbClr val="FF0000"/>
          </a:solidFill>
          <a:ln w="12700">
            <a:solidFill>
              <a:srgbClr val="FF0000"/>
            </a:solidFill>
            <a:miter lim="800000"/>
            <a:headEnd/>
            <a:tailEnd/>
          </a:ln>
        </p:spPr>
        <p:txBody>
          <a:bodyPr wrap="none" anchor="ctr"/>
          <a:lstStyle/>
          <a:p>
            <a:endParaRPr lang="en-US" sz="1800" dirty="0">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1685"/>
                                        </p:tgtEl>
                                        <p:attrNameLst>
                                          <p:attrName>style.visibility</p:attrName>
                                        </p:attrNameLst>
                                      </p:cBhvr>
                                      <p:to>
                                        <p:strVal val="visible"/>
                                      </p:to>
                                    </p:set>
                                    <p:anim calcmode="lin" valueType="num">
                                      <p:cBhvr>
                                        <p:cTn id="7" dur="500" fill="hold"/>
                                        <p:tgtEl>
                                          <p:spTgt spid="71685"/>
                                        </p:tgtEl>
                                        <p:attrNameLst>
                                          <p:attrName>ppt_w</p:attrName>
                                        </p:attrNameLst>
                                      </p:cBhvr>
                                      <p:tavLst>
                                        <p:tav tm="0">
                                          <p:val>
                                            <p:fltVal val="0"/>
                                          </p:val>
                                        </p:tav>
                                        <p:tav tm="100000">
                                          <p:val>
                                            <p:strVal val="#ppt_w"/>
                                          </p:val>
                                        </p:tav>
                                      </p:tavLst>
                                    </p:anim>
                                    <p:anim calcmode="lin" valueType="num">
                                      <p:cBhvr>
                                        <p:cTn id="8" dur="500" fill="hold"/>
                                        <p:tgtEl>
                                          <p:spTgt spid="71685"/>
                                        </p:tgtEl>
                                        <p:attrNameLst>
                                          <p:attrName>ppt_h</p:attrName>
                                        </p:attrNameLst>
                                      </p:cBhvr>
                                      <p:tavLst>
                                        <p:tav tm="0">
                                          <p:val>
                                            <p:fltVal val="0"/>
                                          </p:val>
                                        </p:tav>
                                        <p:tav tm="100000">
                                          <p:val>
                                            <p:strVal val="#ppt_h"/>
                                          </p:val>
                                        </p:tav>
                                      </p:tavLst>
                                    </p:anim>
                                    <p:animEffect transition="in" filter="fade">
                                      <p:cBhvr>
                                        <p:cTn id="9" dur="500"/>
                                        <p:tgtEl>
                                          <p:spTgt spid="71685"/>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p:cTn id="12" dur="500" fill="hold"/>
                                        <p:tgtEl>
                                          <p:spTgt spid="25"/>
                                        </p:tgtEl>
                                        <p:attrNameLst>
                                          <p:attrName>ppt_w</p:attrName>
                                        </p:attrNameLst>
                                      </p:cBhvr>
                                      <p:tavLst>
                                        <p:tav tm="0">
                                          <p:val>
                                            <p:fltVal val="0"/>
                                          </p:val>
                                        </p:tav>
                                        <p:tav tm="100000">
                                          <p:val>
                                            <p:strVal val="#ppt_w"/>
                                          </p:val>
                                        </p:tav>
                                      </p:tavLst>
                                    </p:anim>
                                    <p:anim calcmode="lin" valueType="num">
                                      <p:cBhvr>
                                        <p:cTn id="13" dur="500" fill="hold"/>
                                        <p:tgtEl>
                                          <p:spTgt spid="25"/>
                                        </p:tgtEl>
                                        <p:attrNameLst>
                                          <p:attrName>ppt_h</p:attrName>
                                        </p:attrNameLst>
                                      </p:cBhvr>
                                      <p:tavLst>
                                        <p:tav tm="0">
                                          <p:val>
                                            <p:fltVal val="0"/>
                                          </p:val>
                                        </p:tav>
                                        <p:tav tm="100000">
                                          <p:val>
                                            <p:strVal val="#ppt_h"/>
                                          </p:val>
                                        </p:tav>
                                      </p:tavLst>
                                    </p:anim>
                                    <p:animEffect transition="in" filter="fade">
                                      <p:cBhvr>
                                        <p:cTn id="14" dur="500"/>
                                        <p:tgtEl>
                                          <p:spTgt spid="25"/>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500" fill="hold"/>
                                        <p:tgtEl>
                                          <p:spTgt spid="26"/>
                                        </p:tgtEl>
                                        <p:attrNameLst>
                                          <p:attrName>ppt_w</p:attrName>
                                        </p:attrNameLst>
                                      </p:cBhvr>
                                      <p:tavLst>
                                        <p:tav tm="0">
                                          <p:val>
                                            <p:fltVal val="0"/>
                                          </p:val>
                                        </p:tav>
                                        <p:tav tm="100000">
                                          <p:val>
                                            <p:strVal val="#ppt_w"/>
                                          </p:val>
                                        </p:tav>
                                      </p:tavLst>
                                    </p:anim>
                                    <p:anim calcmode="lin" valueType="num">
                                      <p:cBhvr>
                                        <p:cTn id="18" dur="500" fill="hold"/>
                                        <p:tgtEl>
                                          <p:spTgt spid="26"/>
                                        </p:tgtEl>
                                        <p:attrNameLst>
                                          <p:attrName>ppt_h</p:attrName>
                                        </p:attrNameLst>
                                      </p:cBhvr>
                                      <p:tavLst>
                                        <p:tav tm="0">
                                          <p:val>
                                            <p:fltVal val="0"/>
                                          </p:val>
                                        </p:tav>
                                        <p:tav tm="100000">
                                          <p:val>
                                            <p:strVal val="#ppt_h"/>
                                          </p:val>
                                        </p:tav>
                                      </p:tavLst>
                                    </p:anim>
                                    <p:animEffect transition="in" filter="fade">
                                      <p:cBhvr>
                                        <p:cTn id="19" dur="500"/>
                                        <p:tgtEl>
                                          <p:spTgt spid="26"/>
                                        </p:tgtEl>
                                      </p:cBhvr>
                                    </p:animEffect>
                                  </p:childTnLst>
                                </p:cTn>
                              </p:par>
                            </p:childTnLst>
                          </p:cTn>
                        </p:par>
                        <p:par>
                          <p:cTn id="20" fill="hold">
                            <p:stCondLst>
                              <p:cond delay="500"/>
                            </p:stCondLst>
                            <p:childTnLst>
                              <p:par>
                                <p:cTn id="21" presetID="17" presetClass="entr" presetSubtype="8" fill="hold" nodeType="afterEffect">
                                  <p:stCondLst>
                                    <p:cond delay="0"/>
                                  </p:stCondLst>
                                  <p:childTnLst>
                                    <p:set>
                                      <p:cBhvr>
                                        <p:cTn id="22" dur="1" fill="hold">
                                          <p:stCondLst>
                                            <p:cond delay="0"/>
                                          </p:stCondLst>
                                        </p:cTn>
                                        <p:tgtEl>
                                          <p:spTgt spid="37"/>
                                        </p:tgtEl>
                                        <p:attrNameLst>
                                          <p:attrName>style.visibility</p:attrName>
                                        </p:attrNameLst>
                                      </p:cBhvr>
                                      <p:to>
                                        <p:strVal val="visible"/>
                                      </p:to>
                                    </p:set>
                                    <p:anim calcmode="lin" valueType="num">
                                      <p:cBhvr>
                                        <p:cTn id="23" dur="1000" fill="hold"/>
                                        <p:tgtEl>
                                          <p:spTgt spid="37"/>
                                        </p:tgtEl>
                                        <p:attrNameLst>
                                          <p:attrName>ppt_x</p:attrName>
                                        </p:attrNameLst>
                                      </p:cBhvr>
                                      <p:tavLst>
                                        <p:tav tm="0">
                                          <p:val>
                                            <p:strVal val="#ppt_x-#ppt_w/2"/>
                                          </p:val>
                                        </p:tav>
                                        <p:tav tm="100000">
                                          <p:val>
                                            <p:strVal val="#ppt_x"/>
                                          </p:val>
                                        </p:tav>
                                      </p:tavLst>
                                    </p:anim>
                                    <p:anim calcmode="lin" valueType="num">
                                      <p:cBhvr>
                                        <p:cTn id="24" dur="1000" fill="hold"/>
                                        <p:tgtEl>
                                          <p:spTgt spid="37"/>
                                        </p:tgtEl>
                                        <p:attrNameLst>
                                          <p:attrName>ppt_y</p:attrName>
                                        </p:attrNameLst>
                                      </p:cBhvr>
                                      <p:tavLst>
                                        <p:tav tm="0">
                                          <p:val>
                                            <p:strVal val="#ppt_y"/>
                                          </p:val>
                                        </p:tav>
                                        <p:tav tm="100000">
                                          <p:val>
                                            <p:strVal val="#ppt_y"/>
                                          </p:val>
                                        </p:tav>
                                      </p:tavLst>
                                    </p:anim>
                                    <p:anim calcmode="lin" valueType="num">
                                      <p:cBhvr>
                                        <p:cTn id="25" dur="1000" fill="hold"/>
                                        <p:tgtEl>
                                          <p:spTgt spid="37"/>
                                        </p:tgtEl>
                                        <p:attrNameLst>
                                          <p:attrName>ppt_w</p:attrName>
                                        </p:attrNameLst>
                                      </p:cBhvr>
                                      <p:tavLst>
                                        <p:tav tm="0">
                                          <p:val>
                                            <p:fltVal val="0"/>
                                          </p:val>
                                        </p:tav>
                                        <p:tav tm="100000">
                                          <p:val>
                                            <p:strVal val="#ppt_w"/>
                                          </p:val>
                                        </p:tav>
                                      </p:tavLst>
                                    </p:anim>
                                    <p:anim calcmode="lin" valueType="num">
                                      <p:cBhvr>
                                        <p:cTn id="26" dur="1000" fill="hold"/>
                                        <p:tgtEl>
                                          <p:spTgt spid="37"/>
                                        </p:tgtEl>
                                        <p:attrNameLst>
                                          <p:attrName>ppt_h</p:attrName>
                                        </p:attrNameLst>
                                      </p:cBhvr>
                                      <p:tavLst>
                                        <p:tav tm="0">
                                          <p:val>
                                            <p:strVal val="#ppt_h"/>
                                          </p:val>
                                        </p:tav>
                                        <p:tav tm="100000">
                                          <p:val>
                                            <p:strVal val="#ppt_h"/>
                                          </p:val>
                                        </p:tav>
                                      </p:tavLst>
                                    </p:anim>
                                  </p:childTnLst>
                                </p:cTn>
                              </p:par>
                            </p:childTnLst>
                          </p:cTn>
                        </p:par>
                        <p:par>
                          <p:cTn id="27" fill="hold">
                            <p:stCondLst>
                              <p:cond delay="1500"/>
                            </p:stCondLst>
                            <p:childTnLst>
                              <p:par>
                                <p:cTn id="28" presetID="17" presetClass="entr" presetSubtype="2" fill="hold" nodeType="afterEffect">
                                  <p:stCondLst>
                                    <p:cond delay="0"/>
                                  </p:stCondLst>
                                  <p:childTnLst>
                                    <p:set>
                                      <p:cBhvr>
                                        <p:cTn id="29" dur="1" fill="hold">
                                          <p:stCondLst>
                                            <p:cond delay="0"/>
                                          </p:stCondLst>
                                        </p:cTn>
                                        <p:tgtEl>
                                          <p:spTgt spid="38"/>
                                        </p:tgtEl>
                                        <p:attrNameLst>
                                          <p:attrName>style.visibility</p:attrName>
                                        </p:attrNameLst>
                                      </p:cBhvr>
                                      <p:to>
                                        <p:strVal val="visible"/>
                                      </p:to>
                                    </p:set>
                                    <p:anim calcmode="lin" valueType="num">
                                      <p:cBhvr>
                                        <p:cTn id="30" dur="1000" fill="hold"/>
                                        <p:tgtEl>
                                          <p:spTgt spid="38"/>
                                        </p:tgtEl>
                                        <p:attrNameLst>
                                          <p:attrName>ppt_x</p:attrName>
                                        </p:attrNameLst>
                                      </p:cBhvr>
                                      <p:tavLst>
                                        <p:tav tm="0">
                                          <p:val>
                                            <p:strVal val="#ppt_x+#ppt_w/2"/>
                                          </p:val>
                                        </p:tav>
                                        <p:tav tm="100000">
                                          <p:val>
                                            <p:strVal val="#ppt_x"/>
                                          </p:val>
                                        </p:tav>
                                      </p:tavLst>
                                    </p:anim>
                                    <p:anim calcmode="lin" valueType="num">
                                      <p:cBhvr>
                                        <p:cTn id="31" dur="1000" fill="hold"/>
                                        <p:tgtEl>
                                          <p:spTgt spid="38"/>
                                        </p:tgtEl>
                                        <p:attrNameLst>
                                          <p:attrName>ppt_y</p:attrName>
                                        </p:attrNameLst>
                                      </p:cBhvr>
                                      <p:tavLst>
                                        <p:tav tm="0">
                                          <p:val>
                                            <p:strVal val="#ppt_y"/>
                                          </p:val>
                                        </p:tav>
                                        <p:tav tm="100000">
                                          <p:val>
                                            <p:strVal val="#ppt_y"/>
                                          </p:val>
                                        </p:tav>
                                      </p:tavLst>
                                    </p:anim>
                                    <p:anim calcmode="lin" valueType="num">
                                      <p:cBhvr>
                                        <p:cTn id="32" dur="1000" fill="hold"/>
                                        <p:tgtEl>
                                          <p:spTgt spid="38"/>
                                        </p:tgtEl>
                                        <p:attrNameLst>
                                          <p:attrName>ppt_w</p:attrName>
                                        </p:attrNameLst>
                                      </p:cBhvr>
                                      <p:tavLst>
                                        <p:tav tm="0">
                                          <p:val>
                                            <p:fltVal val="0"/>
                                          </p:val>
                                        </p:tav>
                                        <p:tav tm="100000">
                                          <p:val>
                                            <p:strVal val="#ppt_w"/>
                                          </p:val>
                                        </p:tav>
                                      </p:tavLst>
                                    </p:anim>
                                    <p:anim calcmode="lin" valueType="num">
                                      <p:cBhvr>
                                        <p:cTn id="33" dur="1000" fill="hold"/>
                                        <p:tgtEl>
                                          <p:spTgt spid="3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animBg="1"/>
      <p:bldP spid="25" grpId="0" animBg="1"/>
      <p:bldP spid="2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3" name="TextBox 2"/>
          <p:cNvSpPr txBox="1"/>
          <p:nvPr/>
        </p:nvSpPr>
        <p:spPr>
          <a:xfrm>
            <a:off x="457200" y="838200"/>
            <a:ext cx="8153400" cy="1077218"/>
          </a:xfrm>
          <a:prstGeom prst="rect">
            <a:avLst/>
          </a:prstGeom>
          <a:noFill/>
        </p:spPr>
        <p:txBody>
          <a:bodyPr wrap="square" rtlCol="0">
            <a:spAutoFit/>
          </a:bodyPr>
          <a:lstStyle/>
          <a:p>
            <a:pPr marL="347663" indent="-231775">
              <a:buFont typeface="Arial" pitchFamily="34" charset="0"/>
              <a:buChar char="•"/>
            </a:pPr>
            <a:r>
              <a:rPr lang="en-US" sz="2400" dirty="0" smtClean="0"/>
              <a:t>TSB95</a:t>
            </a:r>
          </a:p>
          <a:p>
            <a:pPr marL="804863" lvl="1" indent="-231775">
              <a:buFont typeface="Arial" pitchFamily="34" charset="0"/>
              <a:buChar char="•"/>
            </a:pPr>
            <a:r>
              <a:rPr lang="en-US" sz="2000" dirty="0" smtClean="0"/>
              <a:t>IEEE’s further definition of Category 5</a:t>
            </a:r>
          </a:p>
          <a:p>
            <a:pPr marL="804863" lvl="1" indent="-231775">
              <a:buFont typeface="Arial" pitchFamily="34" charset="0"/>
              <a:buChar char="•"/>
            </a:pPr>
            <a:r>
              <a:rPr lang="en-US" sz="2000" dirty="0" smtClean="0"/>
              <a:t>Key Parameters included:</a:t>
            </a:r>
          </a:p>
        </p:txBody>
      </p:sp>
      <p:graphicFrame>
        <p:nvGraphicFramePr>
          <p:cNvPr id="13" name="Table 12"/>
          <p:cNvGraphicFramePr>
            <a:graphicFrameLocks noGrp="1"/>
          </p:cNvGraphicFramePr>
          <p:nvPr/>
        </p:nvGraphicFramePr>
        <p:xfrm>
          <a:off x="1371606" y="2286000"/>
          <a:ext cx="6781794" cy="2966720"/>
        </p:xfrm>
        <a:graphic>
          <a:graphicData uri="http://schemas.openxmlformats.org/drawingml/2006/table">
            <a:tbl>
              <a:tblPr firstRow="1" bandRow="1">
                <a:tableStyleId>{5C22544A-7EE6-4342-B048-85BDC9FD1C3A}</a:tableStyleId>
              </a:tblPr>
              <a:tblGrid>
                <a:gridCol w="1356360"/>
                <a:gridCol w="904239"/>
                <a:gridCol w="904239"/>
                <a:gridCol w="904239"/>
                <a:gridCol w="904239"/>
                <a:gridCol w="904239"/>
                <a:gridCol w="904239"/>
              </a:tblGrid>
              <a:tr h="370840">
                <a:tc>
                  <a:txBody>
                    <a:bodyPr/>
                    <a:lstStyle/>
                    <a:p>
                      <a:r>
                        <a:rPr lang="en-US" dirty="0" smtClean="0"/>
                        <a:t>Parameter</a:t>
                      </a:r>
                      <a:endParaRPr lang="en-US" dirty="0"/>
                    </a:p>
                  </a:txBody>
                  <a:tcPr/>
                </a:tc>
                <a:tc>
                  <a:txBody>
                    <a:bodyPr/>
                    <a:lstStyle/>
                    <a:p>
                      <a:pPr algn="ctr"/>
                      <a:r>
                        <a:rPr lang="en-US" dirty="0" smtClean="0"/>
                        <a:t>Cat</a:t>
                      </a:r>
                      <a:r>
                        <a:rPr lang="en-US" baseline="0" dirty="0" smtClean="0"/>
                        <a:t> 3</a:t>
                      </a:r>
                      <a:endParaRPr lang="en-US" dirty="0"/>
                    </a:p>
                  </a:txBody>
                  <a:tcPr/>
                </a:tc>
                <a:tc>
                  <a:txBody>
                    <a:bodyPr/>
                    <a:lstStyle/>
                    <a:p>
                      <a:pPr algn="ctr"/>
                      <a:r>
                        <a:rPr lang="en-US" dirty="0" smtClean="0"/>
                        <a:t>Cat 5</a:t>
                      </a:r>
                      <a:endParaRPr lang="en-US" dirty="0"/>
                    </a:p>
                  </a:txBody>
                  <a:tcPr/>
                </a:tc>
                <a:tc>
                  <a:txBody>
                    <a:bodyPr/>
                    <a:lstStyle/>
                    <a:p>
                      <a:pPr algn="ctr"/>
                      <a:r>
                        <a:rPr lang="en-US" dirty="0" smtClean="0"/>
                        <a:t>TSB95</a:t>
                      </a:r>
                      <a:endParaRPr lang="en-US" dirty="0"/>
                    </a:p>
                  </a:txBody>
                  <a:tcPr/>
                </a:tc>
                <a:tc>
                  <a:txBody>
                    <a:bodyPr/>
                    <a:lstStyle/>
                    <a:p>
                      <a:pPr algn="ctr"/>
                      <a:r>
                        <a:rPr lang="en-US" dirty="0" smtClean="0"/>
                        <a:t>Cat 5e</a:t>
                      </a:r>
                      <a:endParaRPr lang="en-US" dirty="0"/>
                    </a:p>
                  </a:txBody>
                  <a:tcPr/>
                </a:tc>
                <a:tc>
                  <a:txBody>
                    <a:bodyPr/>
                    <a:lstStyle/>
                    <a:p>
                      <a:pPr algn="ctr"/>
                      <a:r>
                        <a:rPr lang="en-US" dirty="0" smtClean="0"/>
                        <a:t>Cat 6</a:t>
                      </a:r>
                      <a:endParaRPr lang="en-US" dirty="0"/>
                    </a:p>
                  </a:txBody>
                  <a:tcPr/>
                </a:tc>
                <a:tc>
                  <a:txBody>
                    <a:bodyPr/>
                    <a:lstStyle/>
                    <a:p>
                      <a:pPr algn="ctr"/>
                      <a:r>
                        <a:rPr lang="en-US" dirty="0" smtClean="0"/>
                        <a:t>Cat 6A</a:t>
                      </a:r>
                      <a:endParaRPr lang="en-US" dirty="0"/>
                    </a:p>
                  </a:txBody>
                  <a:tcPr/>
                </a:tc>
              </a:tr>
              <a:tr h="370840">
                <a:tc>
                  <a:txBody>
                    <a:bodyPr/>
                    <a:lstStyle/>
                    <a:p>
                      <a:r>
                        <a:rPr lang="en-US" dirty="0" smtClean="0"/>
                        <a:t>NEXT</a:t>
                      </a:r>
                      <a:endParaRPr lang="en-US" dirty="0"/>
                    </a:p>
                  </a:txBody>
                  <a:tcPr/>
                </a:tc>
                <a:tc>
                  <a:txBody>
                    <a:bodyPr/>
                    <a:lstStyle/>
                    <a:p>
                      <a:pPr algn="ctr">
                        <a:buClr>
                          <a:srgbClr val="FF0000"/>
                        </a:buClr>
                        <a:buFont typeface="Wingdings" pitchFamily="2" charset="2"/>
                        <a:buNone/>
                      </a:pP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Attenuation</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ACR</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PSNEXT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Return Loss</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pic>
        <p:nvPicPr>
          <p:cNvPr id="14"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3519027"/>
            <a:ext cx="366712" cy="224758"/>
          </a:xfrm>
          <a:prstGeom prst="rect">
            <a:avLst/>
          </a:prstGeom>
          <a:noFill/>
        </p:spPr>
      </p:pic>
      <p:pic>
        <p:nvPicPr>
          <p:cNvPr id="15"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3138027"/>
            <a:ext cx="366712" cy="224758"/>
          </a:xfrm>
          <a:prstGeom prst="rect">
            <a:avLst/>
          </a:prstGeom>
          <a:noFill/>
        </p:spPr>
      </p:pic>
      <p:pic>
        <p:nvPicPr>
          <p:cNvPr id="16"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2757027"/>
            <a:ext cx="366712" cy="224758"/>
          </a:xfrm>
          <a:prstGeom prst="rect">
            <a:avLst/>
          </a:prstGeom>
          <a:noFill/>
        </p:spPr>
      </p:pic>
      <p:pic>
        <p:nvPicPr>
          <p:cNvPr id="17"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2757027"/>
            <a:ext cx="366712" cy="224758"/>
          </a:xfrm>
          <a:prstGeom prst="rect">
            <a:avLst/>
          </a:prstGeom>
          <a:noFill/>
        </p:spPr>
      </p:pic>
      <p:pic>
        <p:nvPicPr>
          <p:cNvPr id="18"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3138027"/>
            <a:ext cx="366712" cy="224758"/>
          </a:xfrm>
          <a:prstGeom prst="rect">
            <a:avLst/>
          </a:prstGeom>
          <a:noFill/>
        </p:spPr>
      </p:pic>
      <p:pic>
        <p:nvPicPr>
          <p:cNvPr id="19"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3519027"/>
            <a:ext cx="366712" cy="224758"/>
          </a:xfrm>
          <a:prstGeom prst="rect">
            <a:avLst/>
          </a:prstGeom>
          <a:noFill/>
        </p:spPr>
      </p:pic>
      <p:pic>
        <p:nvPicPr>
          <p:cNvPr id="11"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900027"/>
            <a:ext cx="366712" cy="224758"/>
          </a:xfrm>
          <a:prstGeom prst="rect">
            <a:avLst/>
          </a:prstGeom>
          <a:noFill/>
        </p:spPr>
      </p:pic>
      <p:pic>
        <p:nvPicPr>
          <p:cNvPr id="12"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138027"/>
            <a:ext cx="366712" cy="224758"/>
          </a:xfrm>
          <a:prstGeom prst="rect">
            <a:avLst/>
          </a:prstGeom>
          <a:noFill/>
        </p:spPr>
      </p:pic>
      <p:pic>
        <p:nvPicPr>
          <p:cNvPr id="20"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2757027"/>
            <a:ext cx="366712" cy="224758"/>
          </a:xfrm>
          <a:prstGeom prst="rect">
            <a:avLst/>
          </a:prstGeom>
          <a:noFill/>
        </p:spPr>
      </p:pic>
      <p:pic>
        <p:nvPicPr>
          <p:cNvPr id="21"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519027"/>
            <a:ext cx="366712" cy="224758"/>
          </a:xfrm>
          <a:prstGeom prst="rect">
            <a:avLst/>
          </a:prstGeom>
          <a:noFill/>
        </p:spPr>
      </p:pic>
      <p:pic>
        <p:nvPicPr>
          <p:cNvPr id="22" name="Picture 21" descr="Check Mark copy.gif"/>
          <p:cNvPicPr>
            <a:picLocks noChangeAspect="1"/>
          </p:cNvPicPr>
          <p:nvPr/>
        </p:nvPicPr>
        <p:blipFill>
          <a:blip r:embed="rId3" cstate="print"/>
          <a:stretch>
            <a:fillRect/>
          </a:stretch>
        </p:blipFill>
        <p:spPr>
          <a:xfrm>
            <a:off x="4800600" y="4262284"/>
            <a:ext cx="381000" cy="233516"/>
          </a:xfrm>
          <a:prstGeom prst="rect">
            <a:avLst/>
          </a:prstGeom>
        </p:spPr>
      </p:pic>
      <p:pic>
        <p:nvPicPr>
          <p:cNvPr id="23" name="Picture 22" descr="Check Mark copy.gif"/>
          <p:cNvPicPr>
            <a:picLocks noChangeAspect="1"/>
          </p:cNvPicPr>
          <p:nvPr/>
        </p:nvPicPr>
        <p:blipFill>
          <a:blip r:embed="rId3" cstate="print"/>
          <a:stretch>
            <a:fillRect/>
          </a:stretch>
        </p:blipFill>
        <p:spPr>
          <a:xfrm>
            <a:off x="4800600" y="4648200"/>
            <a:ext cx="381000" cy="2335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par>
                                <p:cTn id="20" presetID="10"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par>
                                <p:cTn id="23" presetID="10"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par>
                                <p:cTn id="26" presetID="10" presetClass="entr" presetSubtype="0" fill="hold"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par>
                                <p:cTn id="29" presetID="10"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par>
                                <p:cTn id="32" presetID="10" presetClass="entr" presetSubtype="0" fill="hold"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par>
                                <p:cTn id="35" presetID="10" presetClass="entr" presetSubtype="0" fill="hold"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500"/>
                                        <p:tgtEl>
                                          <p:spTgt spid="22"/>
                                        </p:tgtEl>
                                      </p:cBhvr>
                                    </p:animEffect>
                                  </p:childTnLst>
                                </p:cTn>
                              </p:par>
                            </p:childTnLst>
                          </p:cTn>
                        </p:par>
                        <p:par>
                          <p:cTn id="38" fill="hold">
                            <p:stCondLst>
                              <p:cond delay="500"/>
                            </p:stCondLst>
                            <p:childTnLst>
                              <p:par>
                                <p:cTn id="39" presetID="10" presetClass="entr" presetSubtype="0" fill="hold" nodeType="after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4 Pair Cabling-1.jpg"/>
          <p:cNvPicPr>
            <a:picLocks noChangeAspect="1"/>
          </p:cNvPicPr>
          <p:nvPr/>
        </p:nvPicPr>
        <p:blipFill>
          <a:blip r:embed="rId3" cstate="email">
            <a:clrChange>
              <a:clrFrom>
                <a:srgbClr val="FFFFFF"/>
              </a:clrFrom>
              <a:clrTo>
                <a:srgbClr val="FFFFFF">
                  <a:alpha val="0"/>
                </a:srgbClr>
              </a:clrTo>
            </a:clrChange>
          </a:blip>
          <a:stretch>
            <a:fillRect/>
          </a:stretch>
        </p:blipFill>
        <p:spPr>
          <a:xfrm>
            <a:off x="1447800" y="1676400"/>
            <a:ext cx="6041136" cy="3005328"/>
          </a:xfrm>
          <a:prstGeom prst="rect">
            <a:avLst/>
          </a:prstGeom>
        </p:spPr>
      </p:pic>
      <p:sp>
        <p:nvSpPr>
          <p:cNvPr id="71685" name="AutoShape 116"/>
          <p:cNvSpPr>
            <a:spLocks noChangeArrowheads="1"/>
          </p:cNvSpPr>
          <p:nvPr/>
        </p:nvSpPr>
        <p:spPr bwMode="auto">
          <a:xfrm flipH="1" flipV="1">
            <a:off x="2667000" y="1752600"/>
            <a:ext cx="914400" cy="457200"/>
          </a:xfrm>
          <a:prstGeom prst="curvedRightArrow">
            <a:avLst>
              <a:gd name="adj1" fmla="val 14356"/>
              <a:gd name="adj2" fmla="val 80000"/>
              <a:gd name="adj3" fmla="val 33333"/>
            </a:avLst>
          </a:prstGeom>
          <a:solidFill>
            <a:srgbClr val="FF0000"/>
          </a:solidFill>
          <a:ln w="12700">
            <a:solidFill>
              <a:srgbClr val="FF0000"/>
            </a:solidFill>
            <a:miter lim="800000"/>
            <a:headEnd/>
            <a:tailEnd/>
          </a:ln>
        </p:spPr>
        <p:txBody>
          <a:bodyPr wrap="none" anchor="ctr"/>
          <a:lstStyle/>
          <a:p>
            <a:endParaRPr lang="en-US" sz="1800" dirty="0">
              <a:latin typeface="Calibri" pitchFamily="34" charset="0"/>
            </a:endParaRPr>
          </a:p>
        </p:txBody>
      </p:sp>
      <p:sp>
        <p:nvSpPr>
          <p:cNvPr id="71683" name="Text Box 119"/>
          <p:cNvSpPr txBox="1">
            <a:spLocks noChangeArrowheads="1"/>
          </p:cNvSpPr>
          <p:nvPr/>
        </p:nvSpPr>
        <p:spPr bwMode="auto">
          <a:xfrm>
            <a:off x="533400" y="757535"/>
            <a:ext cx="8153400" cy="461665"/>
          </a:xfrm>
          <a:prstGeom prst="rect">
            <a:avLst/>
          </a:prstGeom>
          <a:noFill/>
          <a:ln w="9525">
            <a:noFill/>
            <a:miter lim="800000"/>
            <a:headEnd/>
            <a:tailEnd/>
          </a:ln>
        </p:spPr>
        <p:txBody>
          <a:bodyPr>
            <a:spAutoFit/>
          </a:bodyPr>
          <a:lstStyle/>
          <a:p>
            <a:pPr marL="347663" indent="-231775" eaLnBrk="0" hangingPunct="0">
              <a:spcBef>
                <a:spcPct val="50000"/>
              </a:spcBef>
              <a:buFont typeface="Arial" pitchFamily="34" charset="0"/>
              <a:buChar char="•"/>
            </a:pPr>
            <a:r>
              <a:rPr lang="en-US" sz="2400" dirty="0" smtClean="0">
                <a:latin typeface="Calibri" pitchFamily="34" charset="0"/>
              </a:rPr>
              <a:t>Return Loss (RL) </a:t>
            </a:r>
            <a:r>
              <a:rPr lang="en-US" sz="2400" dirty="0">
                <a:latin typeface="Calibri" pitchFamily="34" charset="0"/>
              </a:rPr>
              <a:t>(dB)</a:t>
            </a:r>
            <a:endParaRPr lang="en-US" sz="2400" dirty="0">
              <a:solidFill>
                <a:srgbClr val="FFFF00"/>
              </a:solidFill>
              <a:latin typeface="Calibri" pitchFamily="34" charset="0"/>
            </a:endParaRPr>
          </a:p>
        </p:txBody>
      </p:sp>
      <p:sp>
        <p:nvSpPr>
          <p:cNvPr id="120" name="TextBox 119"/>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17" name="TextBox 16"/>
          <p:cNvSpPr txBox="1"/>
          <p:nvPr/>
        </p:nvSpPr>
        <p:spPr>
          <a:xfrm>
            <a:off x="1676400" y="2721864"/>
            <a:ext cx="838200" cy="369332"/>
          </a:xfrm>
          <a:prstGeom prst="rect">
            <a:avLst/>
          </a:prstGeom>
          <a:noFill/>
        </p:spPr>
        <p:txBody>
          <a:bodyPr wrap="square" rtlCol="0">
            <a:spAutoFit/>
          </a:bodyPr>
          <a:lstStyle/>
          <a:p>
            <a:r>
              <a:rPr lang="en-US" dirty="0" smtClean="0"/>
              <a:t>Tx/Rx</a:t>
            </a:r>
            <a:endParaRPr lang="en-US" dirty="0"/>
          </a:p>
        </p:txBody>
      </p:sp>
      <p:sp>
        <p:nvSpPr>
          <p:cNvPr id="18" name="TextBox 17"/>
          <p:cNvSpPr txBox="1"/>
          <p:nvPr/>
        </p:nvSpPr>
        <p:spPr>
          <a:xfrm>
            <a:off x="1676400" y="1981200"/>
            <a:ext cx="838200" cy="369332"/>
          </a:xfrm>
          <a:prstGeom prst="rect">
            <a:avLst/>
          </a:prstGeom>
          <a:noFill/>
        </p:spPr>
        <p:txBody>
          <a:bodyPr wrap="square" rtlCol="0">
            <a:spAutoFit/>
          </a:bodyPr>
          <a:lstStyle/>
          <a:p>
            <a:r>
              <a:rPr lang="en-US" dirty="0" smtClean="0"/>
              <a:t>Tx/Rx</a:t>
            </a:r>
            <a:endParaRPr lang="en-US" dirty="0"/>
          </a:p>
        </p:txBody>
      </p:sp>
      <p:sp>
        <p:nvSpPr>
          <p:cNvPr id="19" name="TextBox 18"/>
          <p:cNvSpPr txBox="1"/>
          <p:nvPr/>
        </p:nvSpPr>
        <p:spPr>
          <a:xfrm>
            <a:off x="1676400" y="3352800"/>
            <a:ext cx="838200" cy="369332"/>
          </a:xfrm>
          <a:prstGeom prst="rect">
            <a:avLst/>
          </a:prstGeom>
          <a:noFill/>
        </p:spPr>
        <p:txBody>
          <a:bodyPr wrap="square" rtlCol="0">
            <a:spAutoFit/>
          </a:bodyPr>
          <a:lstStyle/>
          <a:p>
            <a:r>
              <a:rPr lang="en-US" dirty="0" smtClean="0"/>
              <a:t>Tx/Rx</a:t>
            </a:r>
            <a:endParaRPr lang="en-US" dirty="0"/>
          </a:p>
        </p:txBody>
      </p:sp>
      <p:sp>
        <p:nvSpPr>
          <p:cNvPr id="20" name="TextBox 19"/>
          <p:cNvSpPr txBox="1"/>
          <p:nvPr/>
        </p:nvSpPr>
        <p:spPr>
          <a:xfrm>
            <a:off x="1676400" y="4038600"/>
            <a:ext cx="838200" cy="369332"/>
          </a:xfrm>
          <a:prstGeom prst="rect">
            <a:avLst/>
          </a:prstGeom>
          <a:noFill/>
        </p:spPr>
        <p:txBody>
          <a:bodyPr wrap="square" rtlCol="0">
            <a:spAutoFit/>
          </a:bodyPr>
          <a:lstStyle/>
          <a:p>
            <a:r>
              <a:rPr lang="en-US" dirty="0" smtClean="0"/>
              <a:t>Tx/Rx</a:t>
            </a:r>
            <a:endParaRPr lang="en-US" dirty="0"/>
          </a:p>
        </p:txBody>
      </p:sp>
      <p:sp>
        <p:nvSpPr>
          <p:cNvPr id="21" name="TextBox 20"/>
          <p:cNvSpPr txBox="1"/>
          <p:nvPr/>
        </p:nvSpPr>
        <p:spPr>
          <a:xfrm>
            <a:off x="6553200" y="4038600"/>
            <a:ext cx="838200" cy="369332"/>
          </a:xfrm>
          <a:prstGeom prst="rect">
            <a:avLst/>
          </a:prstGeom>
          <a:noFill/>
        </p:spPr>
        <p:txBody>
          <a:bodyPr wrap="square" rtlCol="0">
            <a:spAutoFit/>
          </a:bodyPr>
          <a:lstStyle/>
          <a:p>
            <a:r>
              <a:rPr lang="en-US" dirty="0" smtClean="0"/>
              <a:t>Tx/Rx</a:t>
            </a:r>
            <a:endParaRPr lang="en-US" dirty="0"/>
          </a:p>
        </p:txBody>
      </p:sp>
      <p:sp>
        <p:nvSpPr>
          <p:cNvPr id="22" name="TextBox 21"/>
          <p:cNvSpPr txBox="1"/>
          <p:nvPr/>
        </p:nvSpPr>
        <p:spPr>
          <a:xfrm>
            <a:off x="6553200" y="3352800"/>
            <a:ext cx="838200" cy="369332"/>
          </a:xfrm>
          <a:prstGeom prst="rect">
            <a:avLst/>
          </a:prstGeom>
          <a:noFill/>
        </p:spPr>
        <p:txBody>
          <a:bodyPr wrap="square" rtlCol="0">
            <a:spAutoFit/>
          </a:bodyPr>
          <a:lstStyle/>
          <a:p>
            <a:r>
              <a:rPr lang="en-US" dirty="0" smtClean="0"/>
              <a:t>Tx/Rx</a:t>
            </a:r>
            <a:endParaRPr lang="en-US" dirty="0"/>
          </a:p>
        </p:txBody>
      </p:sp>
      <p:sp>
        <p:nvSpPr>
          <p:cNvPr id="23" name="TextBox 22"/>
          <p:cNvSpPr txBox="1"/>
          <p:nvPr/>
        </p:nvSpPr>
        <p:spPr>
          <a:xfrm>
            <a:off x="6553200" y="2743200"/>
            <a:ext cx="838200" cy="369332"/>
          </a:xfrm>
          <a:prstGeom prst="rect">
            <a:avLst/>
          </a:prstGeom>
          <a:noFill/>
        </p:spPr>
        <p:txBody>
          <a:bodyPr wrap="square" rtlCol="0">
            <a:spAutoFit/>
          </a:bodyPr>
          <a:lstStyle/>
          <a:p>
            <a:r>
              <a:rPr lang="en-US" dirty="0" smtClean="0"/>
              <a:t>Tx/Rx</a:t>
            </a:r>
            <a:endParaRPr lang="en-US" dirty="0"/>
          </a:p>
        </p:txBody>
      </p:sp>
      <p:sp>
        <p:nvSpPr>
          <p:cNvPr id="24" name="TextBox 23"/>
          <p:cNvSpPr txBox="1"/>
          <p:nvPr/>
        </p:nvSpPr>
        <p:spPr>
          <a:xfrm>
            <a:off x="6553200" y="1981200"/>
            <a:ext cx="838200" cy="369332"/>
          </a:xfrm>
          <a:prstGeom prst="rect">
            <a:avLst/>
          </a:prstGeom>
          <a:noFill/>
        </p:spPr>
        <p:txBody>
          <a:bodyPr wrap="square" rtlCol="0">
            <a:spAutoFit/>
          </a:bodyPr>
          <a:lstStyle/>
          <a:p>
            <a:r>
              <a:rPr lang="en-US" dirty="0" smtClean="0"/>
              <a:t>Tx/Rx</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1685"/>
                                        </p:tgtEl>
                                        <p:attrNameLst>
                                          <p:attrName>style.visibility</p:attrName>
                                        </p:attrNameLst>
                                      </p:cBhvr>
                                      <p:to>
                                        <p:strVal val="visible"/>
                                      </p:to>
                                    </p:set>
                                    <p:anim calcmode="lin" valueType="num">
                                      <p:cBhvr>
                                        <p:cTn id="7" dur="500" fill="hold"/>
                                        <p:tgtEl>
                                          <p:spTgt spid="71685"/>
                                        </p:tgtEl>
                                        <p:attrNameLst>
                                          <p:attrName>ppt_w</p:attrName>
                                        </p:attrNameLst>
                                      </p:cBhvr>
                                      <p:tavLst>
                                        <p:tav tm="0">
                                          <p:val>
                                            <p:fltVal val="0"/>
                                          </p:val>
                                        </p:tav>
                                        <p:tav tm="100000">
                                          <p:val>
                                            <p:strVal val="#ppt_w"/>
                                          </p:val>
                                        </p:tav>
                                      </p:tavLst>
                                    </p:anim>
                                    <p:anim calcmode="lin" valueType="num">
                                      <p:cBhvr>
                                        <p:cTn id="8" dur="500" fill="hold"/>
                                        <p:tgtEl>
                                          <p:spTgt spid="71685"/>
                                        </p:tgtEl>
                                        <p:attrNameLst>
                                          <p:attrName>ppt_h</p:attrName>
                                        </p:attrNameLst>
                                      </p:cBhvr>
                                      <p:tavLst>
                                        <p:tav tm="0">
                                          <p:val>
                                            <p:fltVal val="0"/>
                                          </p:val>
                                        </p:tav>
                                        <p:tav tm="100000">
                                          <p:val>
                                            <p:strVal val="#ppt_h"/>
                                          </p:val>
                                        </p:tav>
                                      </p:tavLst>
                                    </p:anim>
                                    <p:animEffect transition="in" filter="fade">
                                      <p:cBhvr>
                                        <p:cTn id="9" dur="500"/>
                                        <p:tgtEl>
                                          <p:spTgt spid="716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3" name="TextBox 2"/>
          <p:cNvSpPr txBox="1"/>
          <p:nvPr/>
        </p:nvSpPr>
        <p:spPr>
          <a:xfrm>
            <a:off x="533400" y="914400"/>
            <a:ext cx="7848600" cy="2800767"/>
          </a:xfrm>
          <a:prstGeom prst="rect">
            <a:avLst/>
          </a:prstGeom>
          <a:noFill/>
        </p:spPr>
        <p:txBody>
          <a:bodyPr wrap="square" rtlCol="0">
            <a:spAutoFit/>
          </a:bodyPr>
          <a:lstStyle/>
          <a:p>
            <a:r>
              <a:rPr lang="en-US" sz="2400" dirty="0" smtClean="0"/>
              <a:t>Testing Requirements</a:t>
            </a:r>
          </a:p>
          <a:p>
            <a:pPr marL="463550" indent="-238125">
              <a:buFont typeface="Arial" pitchFamily="34" charset="0"/>
              <a:buChar char="•"/>
            </a:pPr>
            <a:r>
              <a:rPr lang="en-US" sz="2000" dirty="0" smtClean="0"/>
              <a:t>Able to understand testing requirements for Category levels</a:t>
            </a:r>
          </a:p>
          <a:p>
            <a:pPr marL="920750" lvl="1" indent="-238125">
              <a:buFont typeface="Arial" pitchFamily="34" charset="0"/>
              <a:buChar char="•"/>
            </a:pPr>
            <a:r>
              <a:rPr lang="en-US" dirty="0" smtClean="0"/>
              <a:t>Category 3</a:t>
            </a:r>
          </a:p>
          <a:p>
            <a:pPr marL="920750" lvl="1" indent="-238125">
              <a:buFont typeface="Arial" pitchFamily="34" charset="0"/>
              <a:buChar char="•"/>
            </a:pPr>
            <a:r>
              <a:rPr lang="en-US" dirty="0" smtClean="0"/>
              <a:t>Category 5 and Category 5e</a:t>
            </a:r>
          </a:p>
          <a:p>
            <a:pPr marL="920750" lvl="1" indent="-238125">
              <a:buFont typeface="Arial" pitchFamily="34" charset="0"/>
              <a:buChar char="•"/>
            </a:pPr>
            <a:r>
              <a:rPr lang="en-US" dirty="0" smtClean="0"/>
              <a:t>Category 6</a:t>
            </a:r>
          </a:p>
          <a:p>
            <a:pPr marL="920750" lvl="1" indent="-238125">
              <a:buFont typeface="Arial" pitchFamily="34" charset="0"/>
              <a:buChar char="•"/>
            </a:pPr>
            <a:r>
              <a:rPr lang="en-US" dirty="0" smtClean="0"/>
              <a:t>Category 6A and beyond</a:t>
            </a:r>
          </a:p>
          <a:p>
            <a:pPr marL="463550" indent="-238125">
              <a:buFont typeface="Arial" pitchFamily="34" charset="0"/>
              <a:buChar char="•"/>
            </a:pPr>
            <a:r>
              <a:rPr lang="en-US" sz="2000" dirty="0" smtClean="0"/>
              <a:t>Able to communicate better component level compliance and how OCC products are designed and manufactured to meet those requirements</a:t>
            </a:r>
            <a:endParaRPr lang="en-US"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3" name="TextBox 2"/>
          <p:cNvSpPr txBox="1"/>
          <p:nvPr/>
        </p:nvSpPr>
        <p:spPr>
          <a:xfrm>
            <a:off x="457200" y="838200"/>
            <a:ext cx="8153400" cy="1077218"/>
          </a:xfrm>
          <a:prstGeom prst="rect">
            <a:avLst/>
          </a:prstGeom>
          <a:noFill/>
        </p:spPr>
        <p:txBody>
          <a:bodyPr wrap="square" rtlCol="0">
            <a:spAutoFit/>
          </a:bodyPr>
          <a:lstStyle/>
          <a:p>
            <a:pPr marL="347663" indent="-231775">
              <a:buFont typeface="Arial" pitchFamily="34" charset="0"/>
              <a:buChar char="•"/>
            </a:pPr>
            <a:r>
              <a:rPr lang="en-US" sz="2400" dirty="0" smtClean="0"/>
              <a:t>TSB95</a:t>
            </a:r>
          </a:p>
          <a:p>
            <a:pPr marL="804863" lvl="1" indent="-231775">
              <a:buFont typeface="Arial" pitchFamily="34" charset="0"/>
              <a:buChar char="•"/>
            </a:pPr>
            <a:r>
              <a:rPr lang="en-US" sz="2000" dirty="0" smtClean="0"/>
              <a:t>IEEE’s further definition of Category 5</a:t>
            </a:r>
          </a:p>
          <a:p>
            <a:pPr marL="804863" lvl="1" indent="-231775">
              <a:buFont typeface="Arial" pitchFamily="34" charset="0"/>
              <a:buChar char="•"/>
            </a:pPr>
            <a:r>
              <a:rPr lang="en-US" sz="2000" dirty="0" smtClean="0"/>
              <a:t>Key Parameters included:</a:t>
            </a:r>
          </a:p>
        </p:txBody>
      </p:sp>
      <p:graphicFrame>
        <p:nvGraphicFramePr>
          <p:cNvPr id="13" name="Table 12"/>
          <p:cNvGraphicFramePr>
            <a:graphicFrameLocks noGrp="1"/>
          </p:cNvGraphicFramePr>
          <p:nvPr/>
        </p:nvGraphicFramePr>
        <p:xfrm>
          <a:off x="1371606" y="2286000"/>
          <a:ext cx="6781794" cy="2966720"/>
        </p:xfrm>
        <a:graphic>
          <a:graphicData uri="http://schemas.openxmlformats.org/drawingml/2006/table">
            <a:tbl>
              <a:tblPr firstRow="1" bandRow="1">
                <a:tableStyleId>{5C22544A-7EE6-4342-B048-85BDC9FD1C3A}</a:tableStyleId>
              </a:tblPr>
              <a:tblGrid>
                <a:gridCol w="1356360"/>
                <a:gridCol w="904239"/>
                <a:gridCol w="904239"/>
                <a:gridCol w="904239"/>
                <a:gridCol w="904239"/>
                <a:gridCol w="904239"/>
                <a:gridCol w="904239"/>
              </a:tblGrid>
              <a:tr h="370840">
                <a:tc>
                  <a:txBody>
                    <a:bodyPr/>
                    <a:lstStyle/>
                    <a:p>
                      <a:r>
                        <a:rPr lang="en-US" dirty="0" smtClean="0"/>
                        <a:t>Parameter</a:t>
                      </a:r>
                      <a:endParaRPr lang="en-US" dirty="0"/>
                    </a:p>
                  </a:txBody>
                  <a:tcPr/>
                </a:tc>
                <a:tc>
                  <a:txBody>
                    <a:bodyPr/>
                    <a:lstStyle/>
                    <a:p>
                      <a:pPr algn="ctr"/>
                      <a:r>
                        <a:rPr lang="en-US" dirty="0" smtClean="0"/>
                        <a:t>Cat</a:t>
                      </a:r>
                      <a:r>
                        <a:rPr lang="en-US" baseline="0" dirty="0" smtClean="0"/>
                        <a:t> 3</a:t>
                      </a:r>
                      <a:endParaRPr lang="en-US" dirty="0"/>
                    </a:p>
                  </a:txBody>
                  <a:tcPr/>
                </a:tc>
                <a:tc>
                  <a:txBody>
                    <a:bodyPr/>
                    <a:lstStyle/>
                    <a:p>
                      <a:pPr algn="ctr"/>
                      <a:r>
                        <a:rPr lang="en-US" dirty="0" smtClean="0"/>
                        <a:t>Cat 5</a:t>
                      </a:r>
                      <a:endParaRPr lang="en-US" dirty="0"/>
                    </a:p>
                  </a:txBody>
                  <a:tcPr/>
                </a:tc>
                <a:tc>
                  <a:txBody>
                    <a:bodyPr/>
                    <a:lstStyle/>
                    <a:p>
                      <a:pPr algn="ctr"/>
                      <a:r>
                        <a:rPr lang="en-US" dirty="0" smtClean="0"/>
                        <a:t>TSB95</a:t>
                      </a:r>
                      <a:endParaRPr lang="en-US" dirty="0"/>
                    </a:p>
                  </a:txBody>
                  <a:tcPr/>
                </a:tc>
                <a:tc>
                  <a:txBody>
                    <a:bodyPr/>
                    <a:lstStyle/>
                    <a:p>
                      <a:pPr algn="ctr"/>
                      <a:r>
                        <a:rPr lang="en-US" dirty="0" smtClean="0"/>
                        <a:t>Cat 5e</a:t>
                      </a:r>
                      <a:endParaRPr lang="en-US" dirty="0"/>
                    </a:p>
                  </a:txBody>
                  <a:tcPr/>
                </a:tc>
                <a:tc>
                  <a:txBody>
                    <a:bodyPr/>
                    <a:lstStyle/>
                    <a:p>
                      <a:pPr algn="ctr"/>
                      <a:r>
                        <a:rPr lang="en-US" dirty="0" smtClean="0"/>
                        <a:t>Cat 6</a:t>
                      </a:r>
                      <a:endParaRPr lang="en-US" dirty="0"/>
                    </a:p>
                  </a:txBody>
                  <a:tcPr/>
                </a:tc>
                <a:tc>
                  <a:txBody>
                    <a:bodyPr/>
                    <a:lstStyle/>
                    <a:p>
                      <a:pPr algn="ctr"/>
                      <a:r>
                        <a:rPr lang="en-US" dirty="0" smtClean="0"/>
                        <a:t>Cat 6A</a:t>
                      </a:r>
                      <a:endParaRPr lang="en-US" dirty="0"/>
                    </a:p>
                  </a:txBody>
                  <a:tcPr/>
                </a:tc>
              </a:tr>
              <a:tr h="370840">
                <a:tc>
                  <a:txBody>
                    <a:bodyPr/>
                    <a:lstStyle/>
                    <a:p>
                      <a:r>
                        <a:rPr lang="en-US" dirty="0" smtClean="0"/>
                        <a:t>NEXT</a:t>
                      </a:r>
                      <a:endParaRPr lang="en-US" dirty="0"/>
                    </a:p>
                  </a:txBody>
                  <a:tcPr/>
                </a:tc>
                <a:tc>
                  <a:txBody>
                    <a:bodyPr/>
                    <a:lstStyle/>
                    <a:p>
                      <a:pPr algn="ctr">
                        <a:buClr>
                          <a:srgbClr val="FF0000"/>
                        </a:buClr>
                        <a:buFont typeface="Wingdings" pitchFamily="2" charset="2"/>
                        <a:buNone/>
                      </a:pP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Attenuation</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ACR</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PSNEXT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Return Loss</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pic>
        <p:nvPicPr>
          <p:cNvPr id="14"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3519027"/>
            <a:ext cx="366712" cy="224758"/>
          </a:xfrm>
          <a:prstGeom prst="rect">
            <a:avLst/>
          </a:prstGeom>
          <a:noFill/>
        </p:spPr>
      </p:pic>
      <p:pic>
        <p:nvPicPr>
          <p:cNvPr id="15"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3138027"/>
            <a:ext cx="366712" cy="224758"/>
          </a:xfrm>
          <a:prstGeom prst="rect">
            <a:avLst/>
          </a:prstGeom>
          <a:noFill/>
        </p:spPr>
      </p:pic>
      <p:pic>
        <p:nvPicPr>
          <p:cNvPr id="16"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2757027"/>
            <a:ext cx="366712" cy="224758"/>
          </a:xfrm>
          <a:prstGeom prst="rect">
            <a:avLst/>
          </a:prstGeom>
          <a:noFill/>
        </p:spPr>
      </p:pic>
      <p:pic>
        <p:nvPicPr>
          <p:cNvPr id="17"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2757027"/>
            <a:ext cx="366712" cy="224758"/>
          </a:xfrm>
          <a:prstGeom prst="rect">
            <a:avLst/>
          </a:prstGeom>
          <a:noFill/>
        </p:spPr>
      </p:pic>
      <p:pic>
        <p:nvPicPr>
          <p:cNvPr id="18"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3138027"/>
            <a:ext cx="366712" cy="224758"/>
          </a:xfrm>
          <a:prstGeom prst="rect">
            <a:avLst/>
          </a:prstGeom>
          <a:noFill/>
        </p:spPr>
      </p:pic>
      <p:pic>
        <p:nvPicPr>
          <p:cNvPr id="19"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3519027"/>
            <a:ext cx="366712" cy="224758"/>
          </a:xfrm>
          <a:prstGeom prst="rect">
            <a:avLst/>
          </a:prstGeom>
          <a:noFill/>
        </p:spPr>
      </p:pic>
      <p:pic>
        <p:nvPicPr>
          <p:cNvPr id="11"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900027"/>
            <a:ext cx="366712" cy="224758"/>
          </a:xfrm>
          <a:prstGeom prst="rect">
            <a:avLst/>
          </a:prstGeom>
          <a:noFill/>
        </p:spPr>
      </p:pic>
      <p:pic>
        <p:nvPicPr>
          <p:cNvPr id="12"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138027"/>
            <a:ext cx="366712" cy="224758"/>
          </a:xfrm>
          <a:prstGeom prst="rect">
            <a:avLst/>
          </a:prstGeom>
          <a:noFill/>
        </p:spPr>
      </p:pic>
      <p:pic>
        <p:nvPicPr>
          <p:cNvPr id="20"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2757027"/>
            <a:ext cx="366712" cy="224758"/>
          </a:xfrm>
          <a:prstGeom prst="rect">
            <a:avLst/>
          </a:prstGeom>
          <a:noFill/>
        </p:spPr>
      </p:pic>
      <p:pic>
        <p:nvPicPr>
          <p:cNvPr id="21"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519027"/>
            <a:ext cx="366712" cy="224758"/>
          </a:xfrm>
          <a:prstGeom prst="rect">
            <a:avLst/>
          </a:prstGeom>
          <a:noFill/>
        </p:spPr>
      </p:pic>
      <p:pic>
        <p:nvPicPr>
          <p:cNvPr id="22" name="Picture 21" descr="Check Mark copy.gif"/>
          <p:cNvPicPr>
            <a:picLocks noChangeAspect="1"/>
          </p:cNvPicPr>
          <p:nvPr/>
        </p:nvPicPr>
        <p:blipFill>
          <a:blip r:embed="rId3" cstate="print"/>
          <a:stretch>
            <a:fillRect/>
          </a:stretch>
        </p:blipFill>
        <p:spPr>
          <a:xfrm>
            <a:off x="4800600" y="4262284"/>
            <a:ext cx="381000" cy="233516"/>
          </a:xfrm>
          <a:prstGeom prst="rect">
            <a:avLst/>
          </a:prstGeom>
        </p:spPr>
      </p:pic>
      <p:pic>
        <p:nvPicPr>
          <p:cNvPr id="23" name="Picture 22" descr="Check Mark copy.gif"/>
          <p:cNvPicPr>
            <a:picLocks noChangeAspect="1"/>
          </p:cNvPicPr>
          <p:nvPr/>
        </p:nvPicPr>
        <p:blipFill>
          <a:blip r:embed="rId3" cstate="print"/>
          <a:stretch>
            <a:fillRect/>
          </a:stretch>
        </p:blipFill>
        <p:spPr>
          <a:xfrm>
            <a:off x="4800600" y="4648200"/>
            <a:ext cx="381000" cy="233516"/>
          </a:xfrm>
          <a:prstGeom prst="rect">
            <a:avLst/>
          </a:prstGeom>
        </p:spPr>
      </p:pic>
      <p:pic>
        <p:nvPicPr>
          <p:cNvPr id="24" name="Picture 23" descr="Check Mark copy.gif"/>
          <p:cNvPicPr>
            <a:picLocks noChangeAspect="1"/>
          </p:cNvPicPr>
          <p:nvPr/>
        </p:nvPicPr>
        <p:blipFill>
          <a:blip r:embed="rId3" cstate="print"/>
          <a:stretch>
            <a:fillRect/>
          </a:stretch>
        </p:blipFill>
        <p:spPr>
          <a:xfrm>
            <a:off x="4800600" y="5007031"/>
            <a:ext cx="381000" cy="2335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par>
                                <p:cTn id="20" presetID="10"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par>
                                <p:cTn id="23" presetID="10"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par>
                                <p:cTn id="26" presetID="10" presetClass="entr" presetSubtype="0" fill="hold"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par>
                                <p:cTn id="29" presetID="10"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par>
                                <p:cTn id="32" presetID="10" presetClass="entr" presetSubtype="0" fill="hold"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par>
                                <p:cTn id="35" presetID="10" presetClass="entr" presetSubtype="0" fill="hold"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500"/>
                                        <p:tgtEl>
                                          <p:spTgt spid="22"/>
                                        </p:tgtEl>
                                      </p:cBhvr>
                                    </p:animEffect>
                                  </p:childTnLst>
                                </p:cTn>
                              </p:par>
                              <p:par>
                                <p:cTn id="38" presetID="10" presetClass="entr" presetSubtype="0" fill="hold" nodeType="with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fade">
                                      <p:cBhvr>
                                        <p:cTn id="40" dur="500"/>
                                        <p:tgtEl>
                                          <p:spTgt spid="23"/>
                                        </p:tgtEl>
                                      </p:cBhvr>
                                    </p:animEffect>
                                  </p:childTnLst>
                                </p:cTn>
                              </p:par>
                            </p:childTnLst>
                          </p:cTn>
                        </p:par>
                        <p:par>
                          <p:cTn id="41" fill="hold">
                            <p:stCondLst>
                              <p:cond delay="500"/>
                            </p:stCondLst>
                            <p:childTnLst>
                              <p:par>
                                <p:cTn id="42" presetID="10" presetClass="entr" presetSubtype="0" fill="hold" nodeType="after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fade">
                                      <p:cBhvr>
                                        <p:cTn id="4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3" name="TextBox 2"/>
          <p:cNvSpPr txBox="1"/>
          <p:nvPr/>
        </p:nvSpPr>
        <p:spPr>
          <a:xfrm>
            <a:off x="457200" y="838200"/>
            <a:ext cx="8153400" cy="1384995"/>
          </a:xfrm>
          <a:prstGeom prst="rect">
            <a:avLst/>
          </a:prstGeom>
          <a:noFill/>
        </p:spPr>
        <p:txBody>
          <a:bodyPr wrap="square" rtlCol="0">
            <a:spAutoFit/>
          </a:bodyPr>
          <a:lstStyle/>
          <a:p>
            <a:pPr marL="347663" indent="-231775">
              <a:buFont typeface="Arial" pitchFamily="34" charset="0"/>
              <a:buChar char="•"/>
            </a:pPr>
            <a:r>
              <a:rPr lang="en-US" sz="2400" dirty="0" smtClean="0"/>
              <a:t>TSB95 to Category 5e</a:t>
            </a:r>
          </a:p>
          <a:p>
            <a:pPr marL="804863" lvl="1" indent="-231775">
              <a:buFont typeface="Arial" pitchFamily="34" charset="0"/>
              <a:buChar char="•"/>
            </a:pPr>
            <a:r>
              <a:rPr lang="en-US" sz="2000" dirty="0" smtClean="0"/>
              <a:t>TIA took all the TSB95’s parameters and cleaned it up into one standard  - Category 5e</a:t>
            </a:r>
          </a:p>
          <a:p>
            <a:pPr marL="804863" lvl="1" indent="-231775">
              <a:buFont typeface="Arial" pitchFamily="34" charset="0"/>
              <a:buChar char="•"/>
            </a:pPr>
            <a:r>
              <a:rPr lang="en-US" sz="2000" dirty="0" smtClean="0"/>
              <a:t>Key Parameters included:</a:t>
            </a:r>
          </a:p>
        </p:txBody>
      </p:sp>
      <p:graphicFrame>
        <p:nvGraphicFramePr>
          <p:cNvPr id="13" name="Table 12"/>
          <p:cNvGraphicFramePr>
            <a:graphicFrameLocks noGrp="1"/>
          </p:cNvGraphicFramePr>
          <p:nvPr/>
        </p:nvGraphicFramePr>
        <p:xfrm>
          <a:off x="1371606" y="2286000"/>
          <a:ext cx="6781794" cy="2966720"/>
        </p:xfrm>
        <a:graphic>
          <a:graphicData uri="http://schemas.openxmlformats.org/drawingml/2006/table">
            <a:tbl>
              <a:tblPr firstRow="1" bandRow="1">
                <a:tableStyleId>{5C22544A-7EE6-4342-B048-85BDC9FD1C3A}</a:tableStyleId>
              </a:tblPr>
              <a:tblGrid>
                <a:gridCol w="1356360"/>
                <a:gridCol w="904239"/>
                <a:gridCol w="904239"/>
                <a:gridCol w="904239"/>
                <a:gridCol w="904239"/>
                <a:gridCol w="904239"/>
                <a:gridCol w="904239"/>
              </a:tblGrid>
              <a:tr h="370840">
                <a:tc>
                  <a:txBody>
                    <a:bodyPr/>
                    <a:lstStyle/>
                    <a:p>
                      <a:r>
                        <a:rPr lang="en-US" dirty="0" smtClean="0"/>
                        <a:t>Parameter</a:t>
                      </a:r>
                      <a:endParaRPr lang="en-US" dirty="0"/>
                    </a:p>
                  </a:txBody>
                  <a:tcPr/>
                </a:tc>
                <a:tc>
                  <a:txBody>
                    <a:bodyPr/>
                    <a:lstStyle/>
                    <a:p>
                      <a:pPr algn="ctr"/>
                      <a:r>
                        <a:rPr lang="en-US" dirty="0" smtClean="0"/>
                        <a:t>Cat</a:t>
                      </a:r>
                      <a:r>
                        <a:rPr lang="en-US" baseline="0" dirty="0" smtClean="0"/>
                        <a:t> 3</a:t>
                      </a:r>
                      <a:endParaRPr lang="en-US" dirty="0"/>
                    </a:p>
                  </a:txBody>
                  <a:tcPr/>
                </a:tc>
                <a:tc>
                  <a:txBody>
                    <a:bodyPr/>
                    <a:lstStyle/>
                    <a:p>
                      <a:pPr algn="ctr"/>
                      <a:r>
                        <a:rPr lang="en-US" dirty="0" smtClean="0"/>
                        <a:t>Cat 5</a:t>
                      </a:r>
                      <a:endParaRPr lang="en-US" dirty="0"/>
                    </a:p>
                  </a:txBody>
                  <a:tcPr/>
                </a:tc>
                <a:tc>
                  <a:txBody>
                    <a:bodyPr/>
                    <a:lstStyle/>
                    <a:p>
                      <a:pPr algn="ctr"/>
                      <a:r>
                        <a:rPr lang="en-US" dirty="0" smtClean="0"/>
                        <a:t>TSB95</a:t>
                      </a:r>
                      <a:endParaRPr lang="en-US" dirty="0"/>
                    </a:p>
                  </a:txBody>
                  <a:tcPr/>
                </a:tc>
                <a:tc>
                  <a:txBody>
                    <a:bodyPr/>
                    <a:lstStyle/>
                    <a:p>
                      <a:pPr algn="ctr"/>
                      <a:r>
                        <a:rPr lang="en-US" dirty="0" smtClean="0"/>
                        <a:t>Cat 5e</a:t>
                      </a:r>
                      <a:endParaRPr lang="en-US" dirty="0"/>
                    </a:p>
                  </a:txBody>
                  <a:tcPr/>
                </a:tc>
                <a:tc>
                  <a:txBody>
                    <a:bodyPr/>
                    <a:lstStyle/>
                    <a:p>
                      <a:pPr algn="ctr"/>
                      <a:r>
                        <a:rPr lang="en-US" dirty="0" smtClean="0"/>
                        <a:t>Cat 6</a:t>
                      </a:r>
                      <a:endParaRPr lang="en-US" dirty="0"/>
                    </a:p>
                  </a:txBody>
                  <a:tcPr/>
                </a:tc>
                <a:tc>
                  <a:txBody>
                    <a:bodyPr/>
                    <a:lstStyle/>
                    <a:p>
                      <a:pPr algn="ctr"/>
                      <a:r>
                        <a:rPr lang="en-US" dirty="0" smtClean="0"/>
                        <a:t>Cat 6A</a:t>
                      </a:r>
                      <a:endParaRPr lang="en-US" dirty="0"/>
                    </a:p>
                  </a:txBody>
                  <a:tcPr/>
                </a:tc>
              </a:tr>
              <a:tr h="370840">
                <a:tc>
                  <a:txBody>
                    <a:bodyPr/>
                    <a:lstStyle/>
                    <a:p>
                      <a:r>
                        <a:rPr lang="en-US" dirty="0" smtClean="0"/>
                        <a:t>NEXT</a:t>
                      </a:r>
                      <a:endParaRPr lang="en-US" dirty="0"/>
                    </a:p>
                  </a:txBody>
                  <a:tcPr/>
                </a:tc>
                <a:tc>
                  <a:txBody>
                    <a:bodyPr/>
                    <a:lstStyle/>
                    <a:p>
                      <a:pPr algn="ctr">
                        <a:buClr>
                          <a:srgbClr val="FF0000"/>
                        </a:buClr>
                        <a:buFont typeface="Wingdings" pitchFamily="2" charset="2"/>
                        <a:buNone/>
                      </a:pP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Attenuation</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ACR</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PSNEXT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Return Loss</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pic>
        <p:nvPicPr>
          <p:cNvPr id="14"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3519027"/>
            <a:ext cx="366712" cy="224758"/>
          </a:xfrm>
          <a:prstGeom prst="rect">
            <a:avLst/>
          </a:prstGeom>
          <a:noFill/>
        </p:spPr>
      </p:pic>
      <p:pic>
        <p:nvPicPr>
          <p:cNvPr id="15"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3138027"/>
            <a:ext cx="366712" cy="224758"/>
          </a:xfrm>
          <a:prstGeom prst="rect">
            <a:avLst/>
          </a:prstGeom>
          <a:noFill/>
        </p:spPr>
      </p:pic>
      <p:pic>
        <p:nvPicPr>
          <p:cNvPr id="16"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2757027"/>
            <a:ext cx="366712" cy="224758"/>
          </a:xfrm>
          <a:prstGeom prst="rect">
            <a:avLst/>
          </a:prstGeom>
          <a:noFill/>
        </p:spPr>
      </p:pic>
      <p:pic>
        <p:nvPicPr>
          <p:cNvPr id="17"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2757027"/>
            <a:ext cx="366712" cy="224758"/>
          </a:xfrm>
          <a:prstGeom prst="rect">
            <a:avLst/>
          </a:prstGeom>
          <a:noFill/>
        </p:spPr>
      </p:pic>
      <p:pic>
        <p:nvPicPr>
          <p:cNvPr id="18"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3138027"/>
            <a:ext cx="366712" cy="224758"/>
          </a:xfrm>
          <a:prstGeom prst="rect">
            <a:avLst/>
          </a:prstGeom>
          <a:noFill/>
        </p:spPr>
      </p:pic>
      <p:pic>
        <p:nvPicPr>
          <p:cNvPr id="19"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3519027"/>
            <a:ext cx="366712" cy="224758"/>
          </a:xfrm>
          <a:prstGeom prst="rect">
            <a:avLst/>
          </a:prstGeom>
          <a:noFill/>
        </p:spPr>
      </p:pic>
      <p:pic>
        <p:nvPicPr>
          <p:cNvPr id="11"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900027"/>
            <a:ext cx="366712" cy="224758"/>
          </a:xfrm>
          <a:prstGeom prst="rect">
            <a:avLst/>
          </a:prstGeom>
          <a:noFill/>
        </p:spPr>
      </p:pic>
      <p:pic>
        <p:nvPicPr>
          <p:cNvPr id="12"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138027"/>
            <a:ext cx="366712" cy="224758"/>
          </a:xfrm>
          <a:prstGeom prst="rect">
            <a:avLst/>
          </a:prstGeom>
          <a:noFill/>
        </p:spPr>
      </p:pic>
      <p:pic>
        <p:nvPicPr>
          <p:cNvPr id="20"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2757027"/>
            <a:ext cx="366712" cy="224758"/>
          </a:xfrm>
          <a:prstGeom prst="rect">
            <a:avLst/>
          </a:prstGeom>
          <a:noFill/>
        </p:spPr>
      </p:pic>
      <p:pic>
        <p:nvPicPr>
          <p:cNvPr id="21"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519027"/>
            <a:ext cx="366712" cy="224758"/>
          </a:xfrm>
          <a:prstGeom prst="rect">
            <a:avLst/>
          </a:prstGeom>
          <a:noFill/>
        </p:spPr>
      </p:pic>
      <p:pic>
        <p:nvPicPr>
          <p:cNvPr id="22" name="Picture 21" descr="Check Mark copy.gif"/>
          <p:cNvPicPr>
            <a:picLocks noChangeAspect="1"/>
          </p:cNvPicPr>
          <p:nvPr/>
        </p:nvPicPr>
        <p:blipFill>
          <a:blip r:embed="rId3" cstate="print"/>
          <a:stretch>
            <a:fillRect/>
          </a:stretch>
        </p:blipFill>
        <p:spPr>
          <a:xfrm>
            <a:off x="4800600" y="4262284"/>
            <a:ext cx="381000" cy="233516"/>
          </a:xfrm>
          <a:prstGeom prst="rect">
            <a:avLst/>
          </a:prstGeom>
        </p:spPr>
      </p:pic>
      <p:pic>
        <p:nvPicPr>
          <p:cNvPr id="23" name="Picture 22" descr="Check Mark copy.gif"/>
          <p:cNvPicPr>
            <a:picLocks noChangeAspect="1"/>
          </p:cNvPicPr>
          <p:nvPr/>
        </p:nvPicPr>
        <p:blipFill>
          <a:blip r:embed="rId3" cstate="print"/>
          <a:stretch>
            <a:fillRect/>
          </a:stretch>
        </p:blipFill>
        <p:spPr>
          <a:xfrm>
            <a:off x="4800600" y="4648200"/>
            <a:ext cx="381000" cy="233516"/>
          </a:xfrm>
          <a:prstGeom prst="rect">
            <a:avLst/>
          </a:prstGeom>
        </p:spPr>
      </p:pic>
      <p:pic>
        <p:nvPicPr>
          <p:cNvPr id="24" name="Picture 23" descr="Check Mark copy.gif"/>
          <p:cNvPicPr>
            <a:picLocks noChangeAspect="1"/>
          </p:cNvPicPr>
          <p:nvPr/>
        </p:nvPicPr>
        <p:blipFill>
          <a:blip r:embed="rId3" cstate="print"/>
          <a:stretch>
            <a:fillRect/>
          </a:stretch>
        </p:blipFill>
        <p:spPr>
          <a:xfrm>
            <a:off x="4800600" y="5007031"/>
            <a:ext cx="381000" cy="233516"/>
          </a:xfrm>
          <a:prstGeom prst="rect">
            <a:avLst/>
          </a:prstGeom>
        </p:spPr>
      </p:pic>
      <p:pic>
        <p:nvPicPr>
          <p:cNvPr id="25" name="Picture 24" descr="Check Mark copy.gif"/>
          <p:cNvPicPr>
            <a:picLocks noChangeAspect="1"/>
          </p:cNvPicPr>
          <p:nvPr/>
        </p:nvPicPr>
        <p:blipFill>
          <a:blip r:embed="rId3" cstate="print"/>
          <a:stretch>
            <a:fillRect/>
          </a:stretch>
        </p:blipFill>
        <p:spPr>
          <a:xfrm>
            <a:off x="5715000" y="2743200"/>
            <a:ext cx="381000" cy="233516"/>
          </a:xfrm>
          <a:prstGeom prst="rect">
            <a:avLst/>
          </a:prstGeom>
        </p:spPr>
      </p:pic>
      <p:pic>
        <p:nvPicPr>
          <p:cNvPr id="26" name="Picture 25" descr="Check Mark copy.gif"/>
          <p:cNvPicPr>
            <a:picLocks noChangeAspect="1"/>
          </p:cNvPicPr>
          <p:nvPr/>
        </p:nvPicPr>
        <p:blipFill>
          <a:blip r:embed="rId3" cstate="print"/>
          <a:stretch>
            <a:fillRect/>
          </a:stretch>
        </p:blipFill>
        <p:spPr>
          <a:xfrm>
            <a:off x="5715000" y="3124200"/>
            <a:ext cx="381000" cy="233516"/>
          </a:xfrm>
          <a:prstGeom prst="rect">
            <a:avLst/>
          </a:prstGeom>
        </p:spPr>
      </p:pic>
      <p:pic>
        <p:nvPicPr>
          <p:cNvPr id="27" name="Picture 26" descr="Check Mark copy.gif"/>
          <p:cNvPicPr>
            <a:picLocks noChangeAspect="1"/>
          </p:cNvPicPr>
          <p:nvPr/>
        </p:nvPicPr>
        <p:blipFill>
          <a:blip r:embed="rId3" cstate="print"/>
          <a:stretch>
            <a:fillRect/>
          </a:stretch>
        </p:blipFill>
        <p:spPr>
          <a:xfrm>
            <a:off x="5715000" y="3505200"/>
            <a:ext cx="381000" cy="233516"/>
          </a:xfrm>
          <a:prstGeom prst="rect">
            <a:avLst/>
          </a:prstGeom>
        </p:spPr>
      </p:pic>
      <p:pic>
        <p:nvPicPr>
          <p:cNvPr id="28" name="Picture 27" descr="Check Mark copy.gif"/>
          <p:cNvPicPr>
            <a:picLocks noChangeAspect="1"/>
          </p:cNvPicPr>
          <p:nvPr/>
        </p:nvPicPr>
        <p:blipFill>
          <a:blip r:embed="rId3" cstate="print"/>
          <a:stretch>
            <a:fillRect/>
          </a:stretch>
        </p:blipFill>
        <p:spPr>
          <a:xfrm>
            <a:off x="5715000" y="3886200"/>
            <a:ext cx="381000" cy="233516"/>
          </a:xfrm>
          <a:prstGeom prst="rect">
            <a:avLst/>
          </a:prstGeom>
        </p:spPr>
      </p:pic>
      <p:pic>
        <p:nvPicPr>
          <p:cNvPr id="29" name="Picture 28" descr="Check Mark copy.gif"/>
          <p:cNvPicPr>
            <a:picLocks noChangeAspect="1"/>
          </p:cNvPicPr>
          <p:nvPr/>
        </p:nvPicPr>
        <p:blipFill>
          <a:blip r:embed="rId3" cstate="print"/>
          <a:stretch>
            <a:fillRect/>
          </a:stretch>
        </p:blipFill>
        <p:spPr>
          <a:xfrm>
            <a:off x="5715000" y="4267200"/>
            <a:ext cx="381000" cy="233516"/>
          </a:xfrm>
          <a:prstGeom prst="rect">
            <a:avLst/>
          </a:prstGeom>
        </p:spPr>
      </p:pic>
      <p:pic>
        <p:nvPicPr>
          <p:cNvPr id="30" name="Picture 29" descr="Check Mark copy.gif"/>
          <p:cNvPicPr>
            <a:picLocks noChangeAspect="1"/>
          </p:cNvPicPr>
          <p:nvPr/>
        </p:nvPicPr>
        <p:blipFill>
          <a:blip r:embed="rId3" cstate="print"/>
          <a:stretch>
            <a:fillRect/>
          </a:stretch>
        </p:blipFill>
        <p:spPr>
          <a:xfrm>
            <a:off x="5715000" y="4648200"/>
            <a:ext cx="381000" cy="233516"/>
          </a:xfrm>
          <a:prstGeom prst="rect">
            <a:avLst/>
          </a:prstGeom>
        </p:spPr>
      </p:pic>
      <p:pic>
        <p:nvPicPr>
          <p:cNvPr id="31" name="Picture 30" descr="Check Mark copy.gif"/>
          <p:cNvPicPr>
            <a:picLocks noChangeAspect="1"/>
          </p:cNvPicPr>
          <p:nvPr/>
        </p:nvPicPr>
        <p:blipFill>
          <a:blip r:embed="rId3" cstate="print"/>
          <a:stretch>
            <a:fillRect/>
          </a:stretch>
        </p:blipFill>
        <p:spPr>
          <a:xfrm>
            <a:off x="5715000" y="4987506"/>
            <a:ext cx="381000" cy="2335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par>
                                <p:cTn id="20" presetID="10"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par>
                                <p:cTn id="23" presetID="10"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par>
                                <p:cTn id="26" presetID="10" presetClass="entr" presetSubtype="0" fill="hold"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par>
                                <p:cTn id="29" presetID="10"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par>
                                <p:cTn id="32" presetID="10" presetClass="entr" presetSubtype="0" fill="hold"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par>
                                <p:cTn id="35" presetID="10" presetClass="entr" presetSubtype="0" fill="hold"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500"/>
                                        <p:tgtEl>
                                          <p:spTgt spid="22"/>
                                        </p:tgtEl>
                                      </p:cBhvr>
                                    </p:animEffect>
                                  </p:childTnLst>
                                </p:cTn>
                              </p:par>
                              <p:par>
                                <p:cTn id="38" presetID="10" presetClass="entr" presetSubtype="0" fill="hold" nodeType="with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fade">
                                      <p:cBhvr>
                                        <p:cTn id="40" dur="500"/>
                                        <p:tgtEl>
                                          <p:spTgt spid="23"/>
                                        </p:tgtEl>
                                      </p:cBhvr>
                                    </p:animEffect>
                                  </p:childTnLst>
                                </p:cTn>
                              </p:par>
                              <p:par>
                                <p:cTn id="41" presetID="10"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500"/>
                                        <p:tgtEl>
                                          <p:spTgt spid="24"/>
                                        </p:tgtEl>
                                      </p:cBhvr>
                                    </p:animEffect>
                                  </p:childTnLst>
                                </p:cTn>
                              </p:par>
                            </p:childTnLst>
                          </p:cTn>
                        </p:par>
                        <p:par>
                          <p:cTn id="44" fill="hold">
                            <p:stCondLst>
                              <p:cond delay="500"/>
                            </p:stCondLst>
                            <p:childTnLst>
                              <p:par>
                                <p:cTn id="45" presetID="10" presetClass="entr" presetSubtype="0"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500"/>
                                        <p:tgtEl>
                                          <p:spTgt spid="25"/>
                                        </p:tgtEl>
                                      </p:cBhvr>
                                    </p:animEffect>
                                  </p:childTnLst>
                                </p:cTn>
                              </p:par>
                            </p:childTnLst>
                          </p:cTn>
                        </p:par>
                        <p:par>
                          <p:cTn id="48" fill="hold">
                            <p:stCondLst>
                              <p:cond delay="1000"/>
                            </p:stCondLst>
                            <p:childTnLst>
                              <p:par>
                                <p:cTn id="49" presetID="10" presetClass="entr" presetSubtype="0" fill="hold"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fade">
                                      <p:cBhvr>
                                        <p:cTn id="51" dur="500"/>
                                        <p:tgtEl>
                                          <p:spTgt spid="26"/>
                                        </p:tgtEl>
                                      </p:cBhvr>
                                    </p:animEffect>
                                  </p:childTnLst>
                                </p:cTn>
                              </p:par>
                            </p:childTnLst>
                          </p:cTn>
                        </p:par>
                        <p:par>
                          <p:cTn id="52" fill="hold">
                            <p:stCondLst>
                              <p:cond delay="1500"/>
                            </p:stCondLst>
                            <p:childTnLst>
                              <p:par>
                                <p:cTn id="53" presetID="10" presetClass="entr" presetSubtype="0"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fade">
                                      <p:cBhvr>
                                        <p:cTn id="55" dur="500"/>
                                        <p:tgtEl>
                                          <p:spTgt spid="27"/>
                                        </p:tgtEl>
                                      </p:cBhvr>
                                    </p:animEffect>
                                  </p:childTnLst>
                                </p:cTn>
                              </p:par>
                            </p:childTnLst>
                          </p:cTn>
                        </p:par>
                        <p:par>
                          <p:cTn id="56" fill="hold">
                            <p:stCondLst>
                              <p:cond delay="2000"/>
                            </p:stCondLst>
                            <p:childTnLst>
                              <p:par>
                                <p:cTn id="57" presetID="10" presetClass="entr" presetSubtype="0" fill="hold" nodeType="after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fade">
                                      <p:cBhvr>
                                        <p:cTn id="59" dur="500"/>
                                        <p:tgtEl>
                                          <p:spTgt spid="28"/>
                                        </p:tgtEl>
                                      </p:cBhvr>
                                    </p:animEffect>
                                  </p:childTnLst>
                                </p:cTn>
                              </p:par>
                            </p:childTnLst>
                          </p:cTn>
                        </p:par>
                        <p:par>
                          <p:cTn id="60" fill="hold">
                            <p:stCondLst>
                              <p:cond delay="2500"/>
                            </p:stCondLst>
                            <p:childTnLst>
                              <p:par>
                                <p:cTn id="61" presetID="10" presetClass="entr" presetSubtype="0" fill="hold"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500"/>
                                        <p:tgtEl>
                                          <p:spTgt spid="29"/>
                                        </p:tgtEl>
                                      </p:cBhvr>
                                    </p:animEffect>
                                  </p:childTnLst>
                                </p:cTn>
                              </p:par>
                            </p:childTnLst>
                          </p:cTn>
                        </p:par>
                        <p:par>
                          <p:cTn id="64" fill="hold">
                            <p:stCondLst>
                              <p:cond delay="3000"/>
                            </p:stCondLst>
                            <p:childTnLst>
                              <p:par>
                                <p:cTn id="65" presetID="10" presetClass="entr" presetSubtype="0" fill="hold" nodeType="after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fade">
                                      <p:cBhvr>
                                        <p:cTn id="67" dur="500"/>
                                        <p:tgtEl>
                                          <p:spTgt spid="30"/>
                                        </p:tgtEl>
                                      </p:cBhvr>
                                    </p:animEffect>
                                  </p:childTnLst>
                                </p:cTn>
                              </p:par>
                            </p:childTnLst>
                          </p:cTn>
                        </p:par>
                        <p:par>
                          <p:cTn id="68" fill="hold">
                            <p:stCondLst>
                              <p:cond delay="3500"/>
                            </p:stCondLst>
                            <p:childTnLst>
                              <p:par>
                                <p:cTn id="69" presetID="10" presetClass="entr" presetSubtype="0" fill="hold" nodeType="after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fade">
                                      <p:cBhvr>
                                        <p:cTn id="71"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3" name="TextBox 2"/>
          <p:cNvSpPr txBox="1"/>
          <p:nvPr/>
        </p:nvSpPr>
        <p:spPr>
          <a:xfrm>
            <a:off x="457200" y="838200"/>
            <a:ext cx="8686800" cy="1692771"/>
          </a:xfrm>
          <a:prstGeom prst="rect">
            <a:avLst/>
          </a:prstGeom>
          <a:noFill/>
        </p:spPr>
        <p:txBody>
          <a:bodyPr wrap="square" rtlCol="0">
            <a:spAutoFit/>
          </a:bodyPr>
          <a:lstStyle/>
          <a:p>
            <a:pPr marL="347663" indent="-231775">
              <a:buFont typeface="Arial" pitchFamily="34" charset="0"/>
              <a:buChar char="•"/>
            </a:pPr>
            <a:r>
              <a:rPr lang="en-US" sz="2400" dirty="0" smtClean="0"/>
              <a:t>Category 6</a:t>
            </a:r>
          </a:p>
          <a:p>
            <a:pPr marL="804863" lvl="1" indent="-231775">
              <a:buFont typeface="Arial" pitchFamily="34" charset="0"/>
              <a:buChar char="•"/>
            </a:pPr>
            <a:r>
              <a:rPr lang="en-US" sz="2000" dirty="0" smtClean="0"/>
              <a:t>Same testing parameters as Category 5e just at 250 MHz</a:t>
            </a:r>
          </a:p>
          <a:p>
            <a:pPr marL="804863" lvl="1" indent="-231775">
              <a:buFont typeface="Arial" pitchFamily="34" charset="0"/>
              <a:buChar char="•"/>
            </a:pPr>
            <a:r>
              <a:rPr lang="en-US" sz="2000" dirty="0" smtClean="0"/>
              <a:t> To ensure interoperability, OCC came out with the Pyramid Adapter – a test fixture that measures  and qualifies test plugs to Category standards </a:t>
            </a:r>
          </a:p>
          <a:p>
            <a:pPr marL="804863" lvl="1" indent="-231775">
              <a:buFont typeface="Arial" pitchFamily="34" charset="0"/>
              <a:buChar char="•"/>
            </a:pPr>
            <a:endParaRPr lang="en-US" sz="2000" dirty="0" smtClean="0"/>
          </a:p>
        </p:txBody>
      </p:sp>
      <p:graphicFrame>
        <p:nvGraphicFramePr>
          <p:cNvPr id="13" name="Table 12"/>
          <p:cNvGraphicFramePr>
            <a:graphicFrameLocks noGrp="1"/>
          </p:cNvGraphicFramePr>
          <p:nvPr/>
        </p:nvGraphicFramePr>
        <p:xfrm>
          <a:off x="1371606" y="2286000"/>
          <a:ext cx="6781794" cy="2966720"/>
        </p:xfrm>
        <a:graphic>
          <a:graphicData uri="http://schemas.openxmlformats.org/drawingml/2006/table">
            <a:tbl>
              <a:tblPr firstRow="1" bandRow="1">
                <a:tableStyleId>{5C22544A-7EE6-4342-B048-85BDC9FD1C3A}</a:tableStyleId>
              </a:tblPr>
              <a:tblGrid>
                <a:gridCol w="1356360"/>
                <a:gridCol w="904239"/>
                <a:gridCol w="904239"/>
                <a:gridCol w="904239"/>
                <a:gridCol w="904239"/>
                <a:gridCol w="904239"/>
                <a:gridCol w="904239"/>
              </a:tblGrid>
              <a:tr h="370840">
                <a:tc>
                  <a:txBody>
                    <a:bodyPr/>
                    <a:lstStyle/>
                    <a:p>
                      <a:r>
                        <a:rPr lang="en-US" dirty="0" smtClean="0"/>
                        <a:t>Parameter</a:t>
                      </a:r>
                      <a:endParaRPr lang="en-US" dirty="0"/>
                    </a:p>
                  </a:txBody>
                  <a:tcPr/>
                </a:tc>
                <a:tc>
                  <a:txBody>
                    <a:bodyPr/>
                    <a:lstStyle/>
                    <a:p>
                      <a:pPr algn="ctr"/>
                      <a:r>
                        <a:rPr lang="en-US" dirty="0" smtClean="0"/>
                        <a:t>Cat</a:t>
                      </a:r>
                      <a:r>
                        <a:rPr lang="en-US" baseline="0" dirty="0" smtClean="0"/>
                        <a:t> 3</a:t>
                      </a:r>
                      <a:endParaRPr lang="en-US" dirty="0"/>
                    </a:p>
                  </a:txBody>
                  <a:tcPr/>
                </a:tc>
                <a:tc>
                  <a:txBody>
                    <a:bodyPr/>
                    <a:lstStyle/>
                    <a:p>
                      <a:pPr algn="ctr"/>
                      <a:r>
                        <a:rPr lang="en-US" dirty="0" smtClean="0"/>
                        <a:t>Cat 5</a:t>
                      </a:r>
                      <a:endParaRPr lang="en-US" dirty="0"/>
                    </a:p>
                  </a:txBody>
                  <a:tcPr/>
                </a:tc>
                <a:tc>
                  <a:txBody>
                    <a:bodyPr/>
                    <a:lstStyle/>
                    <a:p>
                      <a:pPr algn="ctr"/>
                      <a:r>
                        <a:rPr lang="en-US" dirty="0" smtClean="0"/>
                        <a:t>TSB95</a:t>
                      </a:r>
                      <a:endParaRPr lang="en-US" dirty="0"/>
                    </a:p>
                  </a:txBody>
                  <a:tcPr/>
                </a:tc>
                <a:tc>
                  <a:txBody>
                    <a:bodyPr/>
                    <a:lstStyle/>
                    <a:p>
                      <a:pPr algn="ctr"/>
                      <a:r>
                        <a:rPr lang="en-US" dirty="0" smtClean="0"/>
                        <a:t>Cat 5e</a:t>
                      </a:r>
                      <a:endParaRPr lang="en-US" dirty="0"/>
                    </a:p>
                  </a:txBody>
                  <a:tcPr/>
                </a:tc>
                <a:tc>
                  <a:txBody>
                    <a:bodyPr/>
                    <a:lstStyle/>
                    <a:p>
                      <a:pPr algn="ctr"/>
                      <a:r>
                        <a:rPr lang="en-US" dirty="0" smtClean="0"/>
                        <a:t>Cat 6</a:t>
                      </a:r>
                      <a:endParaRPr lang="en-US" dirty="0"/>
                    </a:p>
                  </a:txBody>
                  <a:tcPr/>
                </a:tc>
                <a:tc>
                  <a:txBody>
                    <a:bodyPr/>
                    <a:lstStyle/>
                    <a:p>
                      <a:pPr algn="ctr"/>
                      <a:r>
                        <a:rPr lang="en-US" dirty="0" smtClean="0"/>
                        <a:t>Cat 6A</a:t>
                      </a:r>
                      <a:endParaRPr lang="en-US" dirty="0"/>
                    </a:p>
                  </a:txBody>
                  <a:tcPr/>
                </a:tc>
              </a:tr>
              <a:tr h="370840">
                <a:tc>
                  <a:txBody>
                    <a:bodyPr/>
                    <a:lstStyle/>
                    <a:p>
                      <a:r>
                        <a:rPr lang="en-US" dirty="0" smtClean="0"/>
                        <a:t>NEXT</a:t>
                      </a:r>
                      <a:endParaRPr lang="en-US" dirty="0"/>
                    </a:p>
                  </a:txBody>
                  <a:tcPr/>
                </a:tc>
                <a:tc>
                  <a:txBody>
                    <a:bodyPr/>
                    <a:lstStyle/>
                    <a:p>
                      <a:pPr algn="ctr">
                        <a:buClr>
                          <a:srgbClr val="FF0000"/>
                        </a:buClr>
                        <a:buFont typeface="Wingdings" pitchFamily="2" charset="2"/>
                        <a:buNone/>
                      </a:pP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Attenuation</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ACR</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PSNEXT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Return Loss</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pic>
        <p:nvPicPr>
          <p:cNvPr id="14"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3519027"/>
            <a:ext cx="366712" cy="224758"/>
          </a:xfrm>
          <a:prstGeom prst="rect">
            <a:avLst/>
          </a:prstGeom>
          <a:noFill/>
        </p:spPr>
      </p:pic>
      <p:pic>
        <p:nvPicPr>
          <p:cNvPr id="15"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3138027"/>
            <a:ext cx="366712" cy="224758"/>
          </a:xfrm>
          <a:prstGeom prst="rect">
            <a:avLst/>
          </a:prstGeom>
          <a:noFill/>
        </p:spPr>
      </p:pic>
      <p:pic>
        <p:nvPicPr>
          <p:cNvPr id="16"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2757027"/>
            <a:ext cx="366712" cy="224758"/>
          </a:xfrm>
          <a:prstGeom prst="rect">
            <a:avLst/>
          </a:prstGeom>
          <a:noFill/>
        </p:spPr>
      </p:pic>
      <p:pic>
        <p:nvPicPr>
          <p:cNvPr id="17"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2757027"/>
            <a:ext cx="366712" cy="224758"/>
          </a:xfrm>
          <a:prstGeom prst="rect">
            <a:avLst/>
          </a:prstGeom>
          <a:noFill/>
        </p:spPr>
      </p:pic>
      <p:pic>
        <p:nvPicPr>
          <p:cNvPr id="18"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3138027"/>
            <a:ext cx="366712" cy="224758"/>
          </a:xfrm>
          <a:prstGeom prst="rect">
            <a:avLst/>
          </a:prstGeom>
          <a:noFill/>
        </p:spPr>
      </p:pic>
      <p:pic>
        <p:nvPicPr>
          <p:cNvPr id="19"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3519027"/>
            <a:ext cx="366712" cy="224758"/>
          </a:xfrm>
          <a:prstGeom prst="rect">
            <a:avLst/>
          </a:prstGeom>
          <a:noFill/>
        </p:spPr>
      </p:pic>
      <p:pic>
        <p:nvPicPr>
          <p:cNvPr id="11"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900027"/>
            <a:ext cx="366712" cy="224758"/>
          </a:xfrm>
          <a:prstGeom prst="rect">
            <a:avLst/>
          </a:prstGeom>
          <a:noFill/>
        </p:spPr>
      </p:pic>
      <p:pic>
        <p:nvPicPr>
          <p:cNvPr id="12"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138027"/>
            <a:ext cx="366712" cy="224758"/>
          </a:xfrm>
          <a:prstGeom prst="rect">
            <a:avLst/>
          </a:prstGeom>
          <a:noFill/>
        </p:spPr>
      </p:pic>
      <p:pic>
        <p:nvPicPr>
          <p:cNvPr id="20"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2757027"/>
            <a:ext cx="366712" cy="224758"/>
          </a:xfrm>
          <a:prstGeom prst="rect">
            <a:avLst/>
          </a:prstGeom>
          <a:noFill/>
        </p:spPr>
      </p:pic>
      <p:pic>
        <p:nvPicPr>
          <p:cNvPr id="21"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519027"/>
            <a:ext cx="366712" cy="224758"/>
          </a:xfrm>
          <a:prstGeom prst="rect">
            <a:avLst/>
          </a:prstGeom>
          <a:noFill/>
        </p:spPr>
      </p:pic>
      <p:pic>
        <p:nvPicPr>
          <p:cNvPr id="22" name="Picture 21" descr="Check Mark copy.gif"/>
          <p:cNvPicPr>
            <a:picLocks noChangeAspect="1"/>
          </p:cNvPicPr>
          <p:nvPr/>
        </p:nvPicPr>
        <p:blipFill>
          <a:blip r:embed="rId3" cstate="print"/>
          <a:stretch>
            <a:fillRect/>
          </a:stretch>
        </p:blipFill>
        <p:spPr>
          <a:xfrm>
            <a:off x="4800600" y="4262284"/>
            <a:ext cx="381000" cy="233516"/>
          </a:xfrm>
          <a:prstGeom prst="rect">
            <a:avLst/>
          </a:prstGeom>
        </p:spPr>
      </p:pic>
      <p:pic>
        <p:nvPicPr>
          <p:cNvPr id="23" name="Picture 22" descr="Check Mark copy.gif"/>
          <p:cNvPicPr>
            <a:picLocks noChangeAspect="1"/>
          </p:cNvPicPr>
          <p:nvPr/>
        </p:nvPicPr>
        <p:blipFill>
          <a:blip r:embed="rId3" cstate="print"/>
          <a:stretch>
            <a:fillRect/>
          </a:stretch>
        </p:blipFill>
        <p:spPr>
          <a:xfrm>
            <a:off x="4800600" y="4648200"/>
            <a:ext cx="381000" cy="233516"/>
          </a:xfrm>
          <a:prstGeom prst="rect">
            <a:avLst/>
          </a:prstGeom>
        </p:spPr>
      </p:pic>
      <p:pic>
        <p:nvPicPr>
          <p:cNvPr id="24" name="Picture 23" descr="Check Mark copy.gif"/>
          <p:cNvPicPr>
            <a:picLocks noChangeAspect="1"/>
          </p:cNvPicPr>
          <p:nvPr/>
        </p:nvPicPr>
        <p:blipFill>
          <a:blip r:embed="rId3" cstate="print"/>
          <a:stretch>
            <a:fillRect/>
          </a:stretch>
        </p:blipFill>
        <p:spPr>
          <a:xfrm>
            <a:off x="4800600" y="5007031"/>
            <a:ext cx="381000" cy="233516"/>
          </a:xfrm>
          <a:prstGeom prst="rect">
            <a:avLst/>
          </a:prstGeom>
        </p:spPr>
      </p:pic>
      <p:pic>
        <p:nvPicPr>
          <p:cNvPr id="25" name="Picture 24" descr="Check Mark copy.gif"/>
          <p:cNvPicPr>
            <a:picLocks noChangeAspect="1"/>
          </p:cNvPicPr>
          <p:nvPr/>
        </p:nvPicPr>
        <p:blipFill>
          <a:blip r:embed="rId3" cstate="print"/>
          <a:stretch>
            <a:fillRect/>
          </a:stretch>
        </p:blipFill>
        <p:spPr>
          <a:xfrm>
            <a:off x="5715000" y="2743200"/>
            <a:ext cx="381000" cy="233516"/>
          </a:xfrm>
          <a:prstGeom prst="rect">
            <a:avLst/>
          </a:prstGeom>
        </p:spPr>
      </p:pic>
      <p:pic>
        <p:nvPicPr>
          <p:cNvPr id="26" name="Picture 25" descr="Check Mark copy.gif"/>
          <p:cNvPicPr>
            <a:picLocks noChangeAspect="1"/>
          </p:cNvPicPr>
          <p:nvPr/>
        </p:nvPicPr>
        <p:blipFill>
          <a:blip r:embed="rId3" cstate="print"/>
          <a:stretch>
            <a:fillRect/>
          </a:stretch>
        </p:blipFill>
        <p:spPr>
          <a:xfrm>
            <a:off x="5715000" y="3124200"/>
            <a:ext cx="381000" cy="233516"/>
          </a:xfrm>
          <a:prstGeom prst="rect">
            <a:avLst/>
          </a:prstGeom>
        </p:spPr>
      </p:pic>
      <p:pic>
        <p:nvPicPr>
          <p:cNvPr id="27" name="Picture 26" descr="Check Mark copy.gif"/>
          <p:cNvPicPr>
            <a:picLocks noChangeAspect="1"/>
          </p:cNvPicPr>
          <p:nvPr/>
        </p:nvPicPr>
        <p:blipFill>
          <a:blip r:embed="rId3" cstate="print"/>
          <a:stretch>
            <a:fillRect/>
          </a:stretch>
        </p:blipFill>
        <p:spPr>
          <a:xfrm>
            <a:off x="5715000" y="3505200"/>
            <a:ext cx="381000" cy="233516"/>
          </a:xfrm>
          <a:prstGeom prst="rect">
            <a:avLst/>
          </a:prstGeom>
        </p:spPr>
      </p:pic>
      <p:pic>
        <p:nvPicPr>
          <p:cNvPr id="28" name="Picture 27" descr="Check Mark copy.gif"/>
          <p:cNvPicPr>
            <a:picLocks noChangeAspect="1"/>
          </p:cNvPicPr>
          <p:nvPr/>
        </p:nvPicPr>
        <p:blipFill>
          <a:blip r:embed="rId3" cstate="print"/>
          <a:stretch>
            <a:fillRect/>
          </a:stretch>
        </p:blipFill>
        <p:spPr>
          <a:xfrm>
            <a:off x="5715000" y="3886200"/>
            <a:ext cx="381000" cy="233516"/>
          </a:xfrm>
          <a:prstGeom prst="rect">
            <a:avLst/>
          </a:prstGeom>
        </p:spPr>
      </p:pic>
      <p:pic>
        <p:nvPicPr>
          <p:cNvPr id="29" name="Picture 28" descr="Check Mark copy.gif"/>
          <p:cNvPicPr>
            <a:picLocks noChangeAspect="1"/>
          </p:cNvPicPr>
          <p:nvPr/>
        </p:nvPicPr>
        <p:blipFill>
          <a:blip r:embed="rId3" cstate="print"/>
          <a:stretch>
            <a:fillRect/>
          </a:stretch>
        </p:blipFill>
        <p:spPr>
          <a:xfrm>
            <a:off x="5715000" y="4267200"/>
            <a:ext cx="381000" cy="233516"/>
          </a:xfrm>
          <a:prstGeom prst="rect">
            <a:avLst/>
          </a:prstGeom>
        </p:spPr>
      </p:pic>
      <p:pic>
        <p:nvPicPr>
          <p:cNvPr id="30" name="Picture 29" descr="Check Mark copy.gif"/>
          <p:cNvPicPr>
            <a:picLocks noChangeAspect="1"/>
          </p:cNvPicPr>
          <p:nvPr/>
        </p:nvPicPr>
        <p:blipFill>
          <a:blip r:embed="rId3" cstate="print"/>
          <a:stretch>
            <a:fillRect/>
          </a:stretch>
        </p:blipFill>
        <p:spPr>
          <a:xfrm>
            <a:off x="5715000" y="4648200"/>
            <a:ext cx="381000" cy="233516"/>
          </a:xfrm>
          <a:prstGeom prst="rect">
            <a:avLst/>
          </a:prstGeom>
        </p:spPr>
      </p:pic>
      <p:pic>
        <p:nvPicPr>
          <p:cNvPr id="31" name="Picture 30" descr="Check Mark copy.gif"/>
          <p:cNvPicPr>
            <a:picLocks noChangeAspect="1"/>
          </p:cNvPicPr>
          <p:nvPr/>
        </p:nvPicPr>
        <p:blipFill>
          <a:blip r:embed="rId3" cstate="print"/>
          <a:stretch>
            <a:fillRect/>
          </a:stretch>
        </p:blipFill>
        <p:spPr>
          <a:xfrm>
            <a:off x="5715000" y="4987506"/>
            <a:ext cx="381000" cy="233516"/>
          </a:xfrm>
          <a:prstGeom prst="rect">
            <a:avLst/>
          </a:prstGeom>
        </p:spPr>
      </p:pic>
      <p:pic>
        <p:nvPicPr>
          <p:cNvPr id="32" name="Picture 31" descr="Check Mark copy.gif"/>
          <p:cNvPicPr>
            <a:picLocks noChangeAspect="1"/>
          </p:cNvPicPr>
          <p:nvPr/>
        </p:nvPicPr>
        <p:blipFill>
          <a:blip r:embed="rId3" cstate="print"/>
          <a:stretch>
            <a:fillRect/>
          </a:stretch>
        </p:blipFill>
        <p:spPr>
          <a:xfrm>
            <a:off x="6629400" y="2743200"/>
            <a:ext cx="381000" cy="233516"/>
          </a:xfrm>
          <a:prstGeom prst="rect">
            <a:avLst/>
          </a:prstGeom>
        </p:spPr>
      </p:pic>
      <p:pic>
        <p:nvPicPr>
          <p:cNvPr id="33" name="Picture 32" descr="Check Mark copy.gif"/>
          <p:cNvPicPr>
            <a:picLocks noChangeAspect="1"/>
          </p:cNvPicPr>
          <p:nvPr/>
        </p:nvPicPr>
        <p:blipFill>
          <a:blip r:embed="rId3" cstate="print"/>
          <a:stretch>
            <a:fillRect/>
          </a:stretch>
        </p:blipFill>
        <p:spPr>
          <a:xfrm>
            <a:off x="6629400" y="3124200"/>
            <a:ext cx="381000" cy="233516"/>
          </a:xfrm>
          <a:prstGeom prst="rect">
            <a:avLst/>
          </a:prstGeom>
        </p:spPr>
      </p:pic>
      <p:pic>
        <p:nvPicPr>
          <p:cNvPr id="34" name="Picture 33" descr="Check Mark copy.gif"/>
          <p:cNvPicPr>
            <a:picLocks noChangeAspect="1"/>
          </p:cNvPicPr>
          <p:nvPr/>
        </p:nvPicPr>
        <p:blipFill>
          <a:blip r:embed="rId3" cstate="print"/>
          <a:stretch>
            <a:fillRect/>
          </a:stretch>
        </p:blipFill>
        <p:spPr>
          <a:xfrm>
            <a:off x="6629400" y="3505200"/>
            <a:ext cx="381000" cy="233516"/>
          </a:xfrm>
          <a:prstGeom prst="rect">
            <a:avLst/>
          </a:prstGeom>
        </p:spPr>
      </p:pic>
      <p:pic>
        <p:nvPicPr>
          <p:cNvPr id="35" name="Picture 34" descr="Check Mark copy.gif"/>
          <p:cNvPicPr>
            <a:picLocks noChangeAspect="1"/>
          </p:cNvPicPr>
          <p:nvPr/>
        </p:nvPicPr>
        <p:blipFill>
          <a:blip r:embed="rId3" cstate="print"/>
          <a:stretch>
            <a:fillRect/>
          </a:stretch>
        </p:blipFill>
        <p:spPr>
          <a:xfrm>
            <a:off x="6629400" y="3886200"/>
            <a:ext cx="381000" cy="233516"/>
          </a:xfrm>
          <a:prstGeom prst="rect">
            <a:avLst/>
          </a:prstGeom>
        </p:spPr>
      </p:pic>
      <p:pic>
        <p:nvPicPr>
          <p:cNvPr id="36" name="Picture 35" descr="Check Mark copy.gif"/>
          <p:cNvPicPr>
            <a:picLocks noChangeAspect="1"/>
          </p:cNvPicPr>
          <p:nvPr/>
        </p:nvPicPr>
        <p:blipFill>
          <a:blip r:embed="rId3" cstate="print"/>
          <a:stretch>
            <a:fillRect/>
          </a:stretch>
        </p:blipFill>
        <p:spPr>
          <a:xfrm>
            <a:off x="6629400" y="4267200"/>
            <a:ext cx="381000" cy="233516"/>
          </a:xfrm>
          <a:prstGeom prst="rect">
            <a:avLst/>
          </a:prstGeom>
        </p:spPr>
      </p:pic>
      <p:pic>
        <p:nvPicPr>
          <p:cNvPr id="37" name="Picture 36" descr="Check Mark copy.gif"/>
          <p:cNvPicPr>
            <a:picLocks noChangeAspect="1"/>
          </p:cNvPicPr>
          <p:nvPr/>
        </p:nvPicPr>
        <p:blipFill>
          <a:blip r:embed="rId3" cstate="print"/>
          <a:stretch>
            <a:fillRect/>
          </a:stretch>
        </p:blipFill>
        <p:spPr>
          <a:xfrm>
            <a:off x="6629400" y="4648200"/>
            <a:ext cx="381000" cy="233516"/>
          </a:xfrm>
          <a:prstGeom prst="rect">
            <a:avLst/>
          </a:prstGeom>
        </p:spPr>
      </p:pic>
      <p:pic>
        <p:nvPicPr>
          <p:cNvPr id="38" name="Picture 37" descr="Check Mark copy.gif"/>
          <p:cNvPicPr>
            <a:picLocks noChangeAspect="1"/>
          </p:cNvPicPr>
          <p:nvPr/>
        </p:nvPicPr>
        <p:blipFill>
          <a:blip r:embed="rId3" cstate="print"/>
          <a:stretch>
            <a:fillRect/>
          </a:stretch>
        </p:blipFill>
        <p:spPr>
          <a:xfrm>
            <a:off x="6629400" y="4970253"/>
            <a:ext cx="381000" cy="2335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par>
                                <p:cTn id="20" presetID="10"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par>
                                <p:cTn id="23" presetID="10"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par>
                                <p:cTn id="26" presetID="10" presetClass="entr" presetSubtype="0" fill="hold"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par>
                                <p:cTn id="29" presetID="10"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par>
                                <p:cTn id="32" presetID="10" presetClass="entr" presetSubtype="0" fill="hold"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par>
                                <p:cTn id="35" presetID="10" presetClass="entr" presetSubtype="0" fill="hold"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500"/>
                                        <p:tgtEl>
                                          <p:spTgt spid="22"/>
                                        </p:tgtEl>
                                      </p:cBhvr>
                                    </p:animEffect>
                                  </p:childTnLst>
                                </p:cTn>
                              </p:par>
                              <p:par>
                                <p:cTn id="38" presetID="10" presetClass="entr" presetSubtype="0" fill="hold" nodeType="with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fade">
                                      <p:cBhvr>
                                        <p:cTn id="40" dur="500"/>
                                        <p:tgtEl>
                                          <p:spTgt spid="23"/>
                                        </p:tgtEl>
                                      </p:cBhvr>
                                    </p:animEffect>
                                  </p:childTnLst>
                                </p:cTn>
                              </p:par>
                              <p:par>
                                <p:cTn id="41" presetID="10"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500"/>
                                        <p:tgtEl>
                                          <p:spTgt spid="24"/>
                                        </p:tgtEl>
                                      </p:cBhvr>
                                    </p:animEffect>
                                  </p:childTnLst>
                                </p:cTn>
                              </p:par>
                              <p:par>
                                <p:cTn id="44" presetID="10" presetClass="entr" presetSubtype="0" fill="hold" nodeType="with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fade">
                                      <p:cBhvr>
                                        <p:cTn id="46" dur="500"/>
                                        <p:tgtEl>
                                          <p:spTgt spid="25"/>
                                        </p:tgtEl>
                                      </p:cBhvr>
                                    </p:animEffect>
                                  </p:childTnLst>
                                </p:cTn>
                              </p:par>
                              <p:par>
                                <p:cTn id="47" presetID="10" presetClass="entr" presetSubtype="0" fill="hold" nodeType="with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fade">
                                      <p:cBhvr>
                                        <p:cTn id="49" dur="500"/>
                                        <p:tgtEl>
                                          <p:spTgt spid="26"/>
                                        </p:tgtEl>
                                      </p:cBhvr>
                                    </p:animEffect>
                                  </p:childTnLst>
                                </p:cTn>
                              </p:par>
                              <p:par>
                                <p:cTn id="50" presetID="10" presetClass="entr" presetSubtype="0" fill="hold"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500"/>
                                        <p:tgtEl>
                                          <p:spTgt spid="27"/>
                                        </p:tgtEl>
                                      </p:cBhvr>
                                    </p:animEffect>
                                  </p:childTnLst>
                                </p:cTn>
                              </p:par>
                              <p:par>
                                <p:cTn id="53" presetID="10" presetClass="entr" presetSubtype="0" fill="hold"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fade">
                                      <p:cBhvr>
                                        <p:cTn id="55" dur="500"/>
                                        <p:tgtEl>
                                          <p:spTgt spid="28"/>
                                        </p:tgtEl>
                                      </p:cBhvr>
                                    </p:animEffect>
                                  </p:childTnLst>
                                </p:cTn>
                              </p:par>
                              <p:par>
                                <p:cTn id="56" presetID="10" presetClass="entr" presetSubtype="0" fill="hold" nodeType="withEffect">
                                  <p:stCondLst>
                                    <p:cond delay="0"/>
                                  </p:stCondLst>
                                  <p:childTnLst>
                                    <p:set>
                                      <p:cBhvr>
                                        <p:cTn id="57" dur="1" fill="hold">
                                          <p:stCondLst>
                                            <p:cond delay="0"/>
                                          </p:stCondLst>
                                        </p:cTn>
                                        <p:tgtEl>
                                          <p:spTgt spid="29"/>
                                        </p:tgtEl>
                                        <p:attrNameLst>
                                          <p:attrName>style.visibility</p:attrName>
                                        </p:attrNameLst>
                                      </p:cBhvr>
                                      <p:to>
                                        <p:strVal val="visible"/>
                                      </p:to>
                                    </p:set>
                                    <p:animEffect transition="in" filter="fade">
                                      <p:cBhvr>
                                        <p:cTn id="58" dur="500"/>
                                        <p:tgtEl>
                                          <p:spTgt spid="29"/>
                                        </p:tgtEl>
                                      </p:cBhvr>
                                    </p:animEffect>
                                  </p:childTnLst>
                                </p:cTn>
                              </p:par>
                              <p:par>
                                <p:cTn id="59" presetID="10" presetClass="entr" presetSubtype="0" fill="hold" nodeType="withEffect">
                                  <p:stCondLst>
                                    <p:cond delay="0"/>
                                  </p:stCondLst>
                                  <p:childTnLst>
                                    <p:set>
                                      <p:cBhvr>
                                        <p:cTn id="60" dur="1" fill="hold">
                                          <p:stCondLst>
                                            <p:cond delay="0"/>
                                          </p:stCondLst>
                                        </p:cTn>
                                        <p:tgtEl>
                                          <p:spTgt spid="30"/>
                                        </p:tgtEl>
                                        <p:attrNameLst>
                                          <p:attrName>style.visibility</p:attrName>
                                        </p:attrNameLst>
                                      </p:cBhvr>
                                      <p:to>
                                        <p:strVal val="visible"/>
                                      </p:to>
                                    </p:set>
                                    <p:animEffect transition="in" filter="fade">
                                      <p:cBhvr>
                                        <p:cTn id="61" dur="500"/>
                                        <p:tgtEl>
                                          <p:spTgt spid="30"/>
                                        </p:tgtEl>
                                      </p:cBhvr>
                                    </p:animEffect>
                                  </p:childTnLst>
                                </p:cTn>
                              </p:par>
                              <p:par>
                                <p:cTn id="62" presetID="10" presetClass="entr" presetSubtype="0" fill="hold" nodeType="withEffect">
                                  <p:stCondLst>
                                    <p:cond delay="0"/>
                                  </p:stCondLst>
                                  <p:childTnLst>
                                    <p:set>
                                      <p:cBhvr>
                                        <p:cTn id="63" dur="1" fill="hold">
                                          <p:stCondLst>
                                            <p:cond delay="0"/>
                                          </p:stCondLst>
                                        </p:cTn>
                                        <p:tgtEl>
                                          <p:spTgt spid="31"/>
                                        </p:tgtEl>
                                        <p:attrNameLst>
                                          <p:attrName>style.visibility</p:attrName>
                                        </p:attrNameLst>
                                      </p:cBhvr>
                                      <p:to>
                                        <p:strVal val="visible"/>
                                      </p:to>
                                    </p:set>
                                    <p:animEffect transition="in" filter="fade">
                                      <p:cBhvr>
                                        <p:cTn id="64" dur="500"/>
                                        <p:tgtEl>
                                          <p:spTgt spid="31"/>
                                        </p:tgtEl>
                                      </p:cBhvr>
                                    </p:animEffect>
                                  </p:childTnLst>
                                </p:cTn>
                              </p:par>
                            </p:childTnLst>
                          </p:cTn>
                        </p:par>
                        <p:par>
                          <p:cTn id="65" fill="hold">
                            <p:stCondLst>
                              <p:cond delay="500"/>
                            </p:stCondLst>
                            <p:childTnLst>
                              <p:par>
                                <p:cTn id="66" presetID="10" presetClass="entr" presetSubtype="0" fill="hold" nodeType="after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fade">
                                      <p:cBhvr>
                                        <p:cTn id="68" dur="500"/>
                                        <p:tgtEl>
                                          <p:spTgt spid="32"/>
                                        </p:tgtEl>
                                      </p:cBhvr>
                                    </p:animEffect>
                                  </p:childTnLst>
                                </p:cTn>
                              </p:par>
                            </p:childTnLst>
                          </p:cTn>
                        </p:par>
                        <p:par>
                          <p:cTn id="69" fill="hold">
                            <p:stCondLst>
                              <p:cond delay="1000"/>
                            </p:stCondLst>
                            <p:childTnLst>
                              <p:par>
                                <p:cTn id="70" presetID="10" presetClass="entr" presetSubtype="0" fill="hold" nodeType="after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fade">
                                      <p:cBhvr>
                                        <p:cTn id="72" dur="500"/>
                                        <p:tgtEl>
                                          <p:spTgt spid="33"/>
                                        </p:tgtEl>
                                      </p:cBhvr>
                                    </p:animEffect>
                                  </p:childTnLst>
                                </p:cTn>
                              </p:par>
                            </p:childTnLst>
                          </p:cTn>
                        </p:par>
                        <p:par>
                          <p:cTn id="73" fill="hold">
                            <p:stCondLst>
                              <p:cond delay="1500"/>
                            </p:stCondLst>
                            <p:childTnLst>
                              <p:par>
                                <p:cTn id="74" presetID="10" presetClass="entr" presetSubtype="0" fill="hold" nodeType="afterEffect">
                                  <p:stCondLst>
                                    <p:cond delay="0"/>
                                  </p:stCondLst>
                                  <p:childTnLst>
                                    <p:set>
                                      <p:cBhvr>
                                        <p:cTn id="75" dur="1" fill="hold">
                                          <p:stCondLst>
                                            <p:cond delay="0"/>
                                          </p:stCondLst>
                                        </p:cTn>
                                        <p:tgtEl>
                                          <p:spTgt spid="34"/>
                                        </p:tgtEl>
                                        <p:attrNameLst>
                                          <p:attrName>style.visibility</p:attrName>
                                        </p:attrNameLst>
                                      </p:cBhvr>
                                      <p:to>
                                        <p:strVal val="visible"/>
                                      </p:to>
                                    </p:set>
                                    <p:animEffect transition="in" filter="fade">
                                      <p:cBhvr>
                                        <p:cTn id="76" dur="500"/>
                                        <p:tgtEl>
                                          <p:spTgt spid="34"/>
                                        </p:tgtEl>
                                      </p:cBhvr>
                                    </p:animEffect>
                                  </p:childTnLst>
                                </p:cTn>
                              </p:par>
                            </p:childTnLst>
                          </p:cTn>
                        </p:par>
                        <p:par>
                          <p:cTn id="77" fill="hold">
                            <p:stCondLst>
                              <p:cond delay="2000"/>
                            </p:stCondLst>
                            <p:childTnLst>
                              <p:par>
                                <p:cTn id="78" presetID="10" presetClass="entr" presetSubtype="0" fill="hold" nodeType="after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fade">
                                      <p:cBhvr>
                                        <p:cTn id="80" dur="500"/>
                                        <p:tgtEl>
                                          <p:spTgt spid="35"/>
                                        </p:tgtEl>
                                      </p:cBhvr>
                                    </p:animEffect>
                                  </p:childTnLst>
                                </p:cTn>
                              </p:par>
                            </p:childTnLst>
                          </p:cTn>
                        </p:par>
                        <p:par>
                          <p:cTn id="81" fill="hold">
                            <p:stCondLst>
                              <p:cond delay="2500"/>
                            </p:stCondLst>
                            <p:childTnLst>
                              <p:par>
                                <p:cTn id="82" presetID="10" presetClass="entr" presetSubtype="0" fill="hold" nodeType="afterEffect">
                                  <p:stCondLst>
                                    <p:cond delay="0"/>
                                  </p:stCondLst>
                                  <p:childTnLst>
                                    <p:set>
                                      <p:cBhvr>
                                        <p:cTn id="83" dur="1" fill="hold">
                                          <p:stCondLst>
                                            <p:cond delay="0"/>
                                          </p:stCondLst>
                                        </p:cTn>
                                        <p:tgtEl>
                                          <p:spTgt spid="36"/>
                                        </p:tgtEl>
                                        <p:attrNameLst>
                                          <p:attrName>style.visibility</p:attrName>
                                        </p:attrNameLst>
                                      </p:cBhvr>
                                      <p:to>
                                        <p:strVal val="visible"/>
                                      </p:to>
                                    </p:set>
                                    <p:animEffect transition="in" filter="fade">
                                      <p:cBhvr>
                                        <p:cTn id="84" dur="500"/>
                                        <p:tgtEl>
                                          <p:spTgt spid="36"/>
                                        </p:tgtEl>
                                      </p:cBhvr>
                                    </p:animEffect>
                                  </p:childTnLst>
                                </p:cTn>
                              </p:par>
                            </p:childTnLst>
                          </p:cTn>
                        </p:par>
                        <p:par>
                          <p:cTn id="85" fill="hold">
                            <p:stCondLst>
                              <p:cond delay="3000"/>
                            </p:stCondLst>
                            <p:childTnLst>
                              <p:par>
                                <p:cTn id="86" presetID="10" presetClass="entr" presetSubtype="0" fill="hold" nodeType="afterEffect">
                                  <p:stCondLst>
                                    <p:cond delay="0"/>
                                  </p:stCondLst>
                                  <p:childTnLst>
                                    <p:set>
                                      <p:cBhvr>
                                        <p:cTn id="87" dur="1" fill="hold">
                                          <p:stCondLst>
                                            <p:cond delay="0"/>
                                          </p:stCondLst>
                                        </p:cTn>
                                        <p:tgtEl>
                                          <p:spTgt spid="37"/>
                                        </p:tgtEl>
                                        <p:attrNameLst>
                                          <p:attrName>style.visibility</p:attrName>
                                        </p:attrNameLst>
                                      </p:cBhvr>
                                      <p:to>
                                        <p:strVal val="visible"/>
                                      </p:to>
                                    </p:set>
                                    <p:animEffect transition="in" filter="fade">
                                      <p:cBhvr>
                                        <p:cTn id="88" dur="500"/>
                                        <p:tgtEl>
                                          <p:spTgt spid="37"/>
                                        </p:tgtEl>
                                      </p:cBhvr>
                                    </p:animEffect>
                                  </p:childTnLst>
                                </p:cTn>
                              </p:par>
                            </p:childTnLst>
                          </p:cTn>
                        </p:par>
                        <p:par>
                          <p:cTn id="89" fill="hold">
                            <p:stCondLst>
                              <p:cond delay="3500"/>
                            </p:stCondLst>
                            <p:childTnLst>
                              <p:par>
                                <p:cTn id="90" presetID="10" presetClass="entr" presetSubtype="0" fill="hold" nodeType="afterEffect">
                                  <p:stCondLst>
                                    <p:cond delay="0"/>
                                  </p:stCondLst>
                                  <p:childTnLst>
                                    <p:set>
                                      <p:cBhvr>
                                        <p:cTn id="91" dur="1" fill="hold">
                                          <p:stCondLst>
                                            <p:cond delay="0"/>
                                          </p:stCondLst>
                                        </p:cTn>
                                        <p:tgtEl>
                                          <p:spTgt spid="38"/>
                                        </p:tgtEl>
                                        <p:attrNameLst>
                                          <p:attrName>style.visibility</p:attrName>
                                        </p:attrNameLst>
                                      </p:cBhvr>
                                      <p:to>
                                        <p:strVal val="visible"/>
                                      </p:to>
                                    </p:set>
                                    <p:animEffect transition="in" filter="fade">
                                      <p:cBhvr>
                                        <p:cTn id="92" dur="500"/>
                                        <p:tgtEl>
                                          <p:spTgt spid="38"/>
                                        </p:tgtEl>
                                      </p:cBhvr>
                                    </p:animEffect>
                                  </p:childTnLst>
                                </p:cTn>
                              </p:par>
                            </p:childTnLst>
                          </p:cTn>
                        </p:par>
                        <p:par>
                          <p:cTn id="93" fill="hold">
                            <p:stCondLst>
                              <p:cond delay="4000"/>
                            </p:stCondLst>
                            <p:childTnLst>
                              <p:par>
                                <p:cTn id="94" presetID="10" presetClass="entr" presetSubtype="0" fill="hold" nodeType="afterEffect">
                                  <p:stCondLst>
                                    <p:cond delay="0"/>
                                  </p:stCondLst>
                                  <p:childTnLst>
                                    <p:set>
                                      <p:cBhvr>
                                        <p:cTn id="95" dur="1" fill="hold">
                                          <p:stCondLst>
                                            <p:cond delay="0"/>
                                          </p:stCondLst>
                                        </p:cTn>
                                        <p:tgtEl>
                                          <p:spTgt spid="3">
                                            <p:txEl>
                                              <p:pRg st="2" end="2"/>
                                            </p:txEl>
                                          </p:spTgt>
                                        </p:tgtEl>
                                        <p:attrNameLst>
                                          <p:attrName>style.visibility</p:attrName>
                                        </p:attrNameLst>
                                      </p:cBhvr>
                                      <p:to>
                                        <p:strVal val="visible"/>
                                      </p:to>
                                    </p:set>
                                    <p:animEffect transition="in" filter="fade">
                                      <p:cBhvr>
                                        <p:cTn id="9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Designing to the Standard</a:t>
            </a:r>
            <a:endParaRPr lang="en-US" sz="2800" dirty="0"/>
          </a:p>
        </p:txBody>
      </p:sp>
      <p:sp>
        <p:nvSpPr>
          <p:cNvPr id="6" name="Isosceles Triangle 5"/>
          <p:cNvSpPr/>
          <p:nvPr/>
        </p:nvSpPr>
        <p:spPr>
          <a:xfrm>
            <a:off x="5715000" y="1219200"/>
            <a:ext cx="1905000" cy="10668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33400" y="838200"/>
            <a:ext cx="4572000" cy="4708981"/>
          </a:xfrm>
          <a:prstGeom prst="rect">
            <a:avLst/>
          </a:prstGeom>
          <a:noFill/>
        </p:spPr>
        <p:txBody>
          <a:bodyPr wrap="square" rtlCol="0">
            <a:spAutoFit/>
          </a:bodyPr>
          <a:lstStyle/>
          <a:p>
            <a:pPr marL="223838" indent="-223838">
              <a:buFont typeface="Arial" pitchFamily="34" charset="0"/>
              <a:buChar char="•"/>
            </a:pPr>
            <a:r>
              <a:rPr lang="en-US" sz="2000" dirty="0" smtClean="0"/>
              <a:t>The Pyramid Test Adapter qualifies test plugs that are within a range of Standard compliance</a:t>
            </a:r>
          </a:p>
          <a:p>
            <a:pPr marL="223838" indent="-223838"/>
            <a:endParaRPr lang="en-US" sz="2000" dirty="0" smtClean="0"/>
          </a:p>
          <a:p>
            <a:pPr marL="223838" indent="-223838">
              <a:buFont typeface="Arial" pitchFamily="34" charset="0"/>
              <a:buChar char="•"/>
            </a:pPr>
            <a:r>
              <a:rPr lang="en-US" sz="2000" dirty="0" smtClean="0"/>
              <a:t>In order to be compliant with the standard, the connector must be compliant with every test plug and to the parameters of the standard established by the Pyramid Adapter.</a:t>
            </a:r>
          </a:p>
          <a:p>
            <a:pPr marL="223838" indent="-223838">
              <a:buFont typeface="Arial" pitchFamily="34" charset="0"/>
              <a:buChar char="•"/>
            </a:pPr>
            <a:endParaRPr lang="en-US" sz="2000" dirty="0" smtClean="0"/>
          </a:p>
          <a:p>
            <a:pPr marL="223838" indent="-223838">
              <a:buFont typeface="Arial" pitchFamily="34" charset="0"/>
              <a:buChar char="•"/>
            </a:pPr>
            <a:r>
              <a:rPr lang="en-US" sz="2000" dirty="0" smtClean="0"/>
              <a:t>The Pyramid Adapter helped ensure the value of each test plug  and to give every manufacturer a consistent value to design their systems to one common piece – which is the Pyramid Adapter</a:t>
            </a:r>
            <a:endParaRPr lang="en-US" sz="2000" dirty="0"/>
          </a:p>
        </p:txBody>
      </p:sp>
      <p:grpSp>
        <p:nvGrpSpPr>
          <p:cNvPr id="13" name="Group 12"/>
          <p:cNvGrpSpPr/>
          <p:nvPr/>
        </p:nvGrpSpPr>
        <p:grpSpPr>
          <a:xfrm>
            <a:off x="5105400" y="2667000"/>
            <a:ext cx="610394" cy="1143000"/>
            <a:chOff x="4876800" y="2362994"/>
            <a:chExt cx="610394" cy="1143000"/>
          </a:xfrm>
        </p:grpSpPr>
        <p:cxnSp>
          <p:nvCxnSpPr>
            <p:cNvPr id="10" name="Straight Connector 9"/>
            <p:cNvCxnSpPr/>
            <p:nvPr/>
          </p:nvCxnSpPr>
          <p:spPr>
            <a:xfrm rot="5400000">
              <a:off x="4914900" y="2933700"/>
              <a:ext cx="1143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0800000">
              <a:off x="4876800" y="2895600"/>
              <a:ext cx="609600" cy="1588"/>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14" name="Group 13"/>
          <p:cNvGrpSpPr/>
          <p:nvPr/>
        </p:nvGrpSpPr>
        <p:grpSpPr>
          <a:xfrm rot="10800000">
            <a:off x="7695406" y="2667000"/>
            <a:ext cx="610394" cy="1143000"/>
            <a:chOff x="4876800" y="2362994"/>
            <a:chExt cx="610394" cy="1143000"/>
          </a:xfrm>
        </p:grpSpPr>
        <p:cxnSp>
          <p:nvCxnSpPr>
            <p:cNvPr id="15" name="Straight Connector 14"/>
            <p:cNvCxnSpPr/>
            <p:nvPr/>
          </p:nvCxnSpPr>
          <p:spPr>
            <a:xfrm rot="5400000">
              <a:off x="4914900" y="2933700"/>
              <a:ext cx="1143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0800000">
              <a:off x="4876800" y="2895600"/>
              <a:ext cx="609600" cy="1588"/>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30" name="Group 29"/>
          <p:cNvGrpSpPr/>
          <p:nvPr/>
        </p:nvGrpSpPr>
        <p:grpSpPr>
          <a:xfrm>
            <a:off x="5866606" y="2971800"/>
            <a:ext cx="1677988" cy="153194"/>
            <a:chOff x="5866606" y="2514600"/>
            <a:chExt cx="1677988" cy="153194"/>
          </a:xfrm>
        </p:grpSpPr>
        <p:cxnSp>
          <p:nvCxnSpPr>
            <p:cNvPr id="18" name="Straight Connector 17"/>
            <p:cNvCxnSpPr/>
            <p:nvPr/>
          </p:nvCxnSpPr>
          <p:spPr>
            <a:xfrm rot="5400000">
              <a:off x="5791200" y="2590800"/>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rot="5400000">
              <a:off x="59436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5400000">
              <a:off x="60960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a:off x="62484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rot="5400000">
              <a:off x="64008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rot="5400000">
              <a:off x="65532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rot="5400000">
              <a:off x="67056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rot="5400000">
              <a:off x="68580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5400000">
              <a:off x="70104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rot="5400000">
              <a:off x="71628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5400000">
              <a:off x="73152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5400000">
              <a:off x="74676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Designing to the Standard</a:t>
            </a:r>
            <a:endParaRPr lang="en-US" sz="2800" dirty="0"/>
          </a:p>
        </p:txBody>
      </p:sp>
      <p:sp>
        <p:nvSpPr>
          <p:cNvPr id="7" name="TextBox 6"/>
          <p:cNvSpPr txBox="1"/>
          <p:nvPr/>
        </p:nvSpPr>
        <p:spPr>
          <a:xfrm>
            <a:off x="533400" y="838200"/>
            <a:ext cx="7772400" cy="1323439"/>
          </a:xfrm>
          <a:prstGeom prst="rect">
            <a:avLst/>
          </a:prstGeom>
          <a:noFill/>
        </p:spPr>
        <p:txBody>
          <a:bodyPr wrap="square" rtlCol="0">
            <a:spAutoFit/>
          </a:bodyPr>
          <a:lstStyle/>
          <a:p>
            <a:pPr marL="223838" indent="-223838">
              <a:buFont typeface="Arial" pitchFamily="34" charset="0"/>
              <a:buChar char="•"/>
            </a:pPr>
            <a:r>
              <a:rPr lang="en-US" sz="2000" dirty="0" smtClean="0"/>
              <a:t>Within this range of test plugs, OCC designs our systems to the center of the range.  While many manufacturers will be tuned to either the high end or the low end</a:t>
            </a:r>
          </a:p>
          <a:p>
            <a:pPr marL="223838" indent="-223838">
              <a:buFont typeface="Arial" pitchFamily="34" charset="0"/>
              <a:buChar char="•"/>
            </a:pPr>
            <a:endParaRPr lang="en-US" sz="2000" dirty="0"/>
          </a:p>
        </p:txBody>
      </p:sp>
      <p:grpSp>
        <p:nvGrpSpPr>
          <p:cNvPr id="40" name="Group 39"/>
          <p:cNvGrpSpPr/>
          <p:nvPr/>
        </p:nvGrpSpPr>
        <p:grpSpPr>
          <a:xfrm>
            <a:off x="1981200" y="2558650"/>
            <a:ext cx="4495800" cy="1744249"/>
            <a:chOff x="1981200" y="2558650"/>
            <a:chExt cx="4495800" cy="1744249"/>
          </a:xfrm>
        </p:grpSpPr>
        <p:grpSp>
          <p:nvGrpSpPr>
            <p:cNvPr id="3" name="Group 12"/>
            <p:cNvGrpSpPr/>
            <p:nvPr/>
          </p:nvGrpSpPr>
          <p:grpSpPr>
            <a:xfrm>
              <a:off x="1981200" y="2558650"/>
              <a:ext cx="857458" cy="1744249"/>
              <a:chOff x="4876800" y="2362994"/>
              <a:chExt cx="610394" cy="1143000"/>
            </a:xfrm>
          </p:grpSpPr>
          <p:cxnSp>
            <p:nvCxnSpPr>
              <p:cNvPr id="10" name="Straight Connector 9"/>
              <p:cNvCxnSpPr/>
              <p:nvPr/>
            </p:nvCxnSpPr>
            <p:spPr>
              <a:xfrm rot="5400000">
                <a:off x="4914900" y="2933700"/>
                <a:ext cx="1143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0800000">
                <a:off x="4876800" y="2895600"/>
                <a:ext cx="609600" cy="1588"/>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4" name="Group 13"/>
            <p:cNvGrpSpPr/>
            <p:nvPr/>
          </p:nvGrpSpPr>
          <p:grpSpPr>
            <a:xfrm rot="10800000">
              <a:off x="5619542" y="2558650"/>
              <a:ext cx="857458" cy="1744249"/>
              <a:chOff x="4876800" y="2362994"/>
              <a:chExt cx="610394" cy="1143000"/>
            </a:xfrm>
          </p:grpSpPr>
          <p:cxnSp>
            <p:nvCxnSpPr>
              <p:cNvPr id="15" name="Straight Connector 14"/>
              <p:cNvCxnSpPr/>
              <p:nvPr/>
            </p:nvCxnSpPr>
            <p:spPr>
              <a:xfrm rot="5400000">
                <a:off x="4914900" y="2933700"/>
                <a:ext cx="1143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0800000">
                <a:off x="4876800" y="2895600"/>
                <a:ext cx="609600" cy="1588"/>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5" name="Group 29"/>
            <p:cNvGrpSpPr/>
            <p:nvPr/>
          </p:nvGrpSpPr>
          <p:grpSpPr>
            <a:xfrm>
              <a:off x="3050513" y="3023783"/>
              <a:ext cx="2357174" cy="233778"/>
              <a:chOff x="5866606" y="2514600"/>
              <a:chExt cx="1677988" cy="153194"/>
            </a:xfrm>
          </p:grpSpPr>
          <p:cxnSp>
            <p:nvCxnSpPr>
              <p:cNvPr id="18" name="Straight Connector 17"/>
              <p:cNvCxnSpPr/>
              <p:nvPr/>
            </p:nvCxnSpPr>
            <p:spPr>
              <a:xfrm rot="5400000">
                <a:off x="5791200" y="2590800"/>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rot="5400000">
                <a:off x="59436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5400000">
                <a:off x="60960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a:off x="62484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rot="5400000">
                <a:off x="64008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rot="5400000">
                <a:off x="65532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rot="5400000">
                <a:off x="67056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rot="5400000">
                <a:off x="68580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5400000">
                <a:off x="70104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rot="5400000">
                <a:off x="71628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5400000">
                <a:off x="73152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5400000">
                <a:off x="74676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grpSp>
      </p:grpSp>
      <p:cxnSp>
        <p:nvCxnSpPr>
          <p:cNvPr id="36" name="Straight Connector 35"/>
          <p:cNvCxnSpPr/>
          <p:nvPr/>
        </p:nvCxnSpPr>
        <p:spPr>
          <a:xfrm rot="5400000">
            <a:off x="3124409" y="3314587"/>
            <a:ext cx="2209382" cy="2231"/>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rot="5400000">
            <a:off x="2055096" y="3313376"/>
            <a:ext cx="2209382" cy="2231"/>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rot="5400000">
            <a:off x="4195953" y="3313376"/>
            <a:ext cx="2209382" cy="2231"/>
          </a:xfrm>
          <a:prstGeom prst="line">
            <a:avLst/>
          </a:prstGeom>
          <a:ln>
            <a:prstDash val="dash"/>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fade">
                                      <p:cBhvr>
                                        <p:cTn id="10" dur="500"/>
                                        <p:tgtEl>
                                          <p:spTgt spid="40"/>
                                        </p:tgtEl>
                                      </p:cBhvr>
                                    </p:animEffect>
                                  </p:childTnLst>
                                </p:cTn>
                              </p:par>
                            </p:childTnLst>
                          </p:cTn>
                        </p:par>
                        <p:par>
                          <p:cTn id="11" fill="hold">
                            <p:stCondLst>
                              <p:cond delay="2000"/>
                            </p:stCondLst>
                            <p:childTnLst>
                              <p:par>
                                <p:cTn id="12" presetID="17" presetClass="entr" presetSubtype="1" fill="hold" nodeType="afterEffect">
                                  <p:stCondLst>
                                    <p:cond delay="0"/>
                                  </p:stCondLst>
                                  <p:childTnLst>
                                    <p:set>
                                      <p:cBhvr>
                                        <p:cTn id="13" dur="1" fill="hold">
                                          <p:stCondLst>
                                            <p:cond delay="0"/>
                                          </p:stCondLst>
                                        </p:cTn>
                                        <p:tgtEl>
                                          <p:spTgt spid="36"/>
                                        </p:tgtEl>
                                        <p:attrNameLst>
                                          <p:attrName>style.visibility</p:attrName>
                                        </p:attrNameLst>
                                      </p:cBhvr>
                                      <p:to>
                                        <p:strVal val="visible"/>
                                      </p:to>
                                    </p:set>
                                    <p:anim calcmode="lin" valueType="num">
                                      <p:cBhvr>
                                        <p:cTn id="14" dur="500" fill="hold"/>
                                        <p:tgtEl>
                                          <p:spTgt spid="36"/>
                                        </p:tgtEl>
                                        <p:attrNameLst>
                                          <p:attrName>ppt_x</p:attrName>
                                        </p:attrNameLst>
                                      </p:cBhvr>
                                      <p:tavLst>
                                        <p:tav tm="0">
                                          <p:val>
                                            <p:strVal val="#ppt_x"/>
                                          </p:val>
                                        </p:tav>
                                        <p:tav tm="100000">
                                          <p:val>
                                            <p:strVal val="#ppt_x"/>
                                          </p:val>
                                        </p:tav>
                                      </p:tavLst>
                                    </p:anim>
                                    <p:anim calcmode="lin" valueType="num">
                                      <p:cBhvr>
                                        <p:cTn id="15" dur="500" fill="hold"/>
                                        <p:tgtEl>
                                          <p:spTgt spid="36"/>
                                        </p:tgtEl>
                                        <p:attrNameLst>
                                          <p:attrName>ppt_y</p:attrName>
                                        </p:attrNameLst>
                                      </p:cBhvr>
                                      <p:tavLst>
                                        <p:tav tm="0">
                                          <p:val>
                                            <p:strVal val="#ppt_y-#ppt_h/2"/>
                                          </p:val>
                                        </p:tav>
                                        <p:tav tm="100000">
                                          <p:val>
                                            <p:strVal val="#ppt_y"/>
                                          </p:val>
                                        </p:tav>
                                      </p:tavLst>
                                    </p:anim>
                                    <p:anim calcmode="lin" valueType="num">
                                      <p:cBhvr>
                                        <p:cTn id="16" dur="500" fill="hold"/>
                                        <p:tgtEl>
                                          <p:spTgt spid="36"/>
                                        </p:tgtEl>
                                        <p:attrNameLst>
                                          <p:attrName>ppt_w</p:attrName>
                                        </p:attrNameLst>
                                      </p:cBhvr>
                                      <p:tavLst>
                                        <p:tav tm="0">
                                          <p:val>
                                            <p:strVal val="#ppt_w"/>
                                          </p:val>
                                        </p:tav>
                                        <p:tav tm="100000">
                                          <p:val>
                                            <p:strVal val="#ppt_w"/>
                                          </p:val>
                                        </p:tav>
                                      </p:tavLst>
                                    </p:anim>
                                    <p:anim calcmode="lin" valueType="num">
                                      <p:cBhvr>
                                        <p:cTn id="17" dur="500" fill="hold"/>
                                        <p:tgtEl>
                                          <p:spTgt spid="36"/>
                                        </p:tgtEl>
                                        <p:attrNameLst>
                                          <p:attrName>ppt_h</p:attrName>
                                        </p:attrNameLst>
                                      </p:cBhvr>
                                      <p:tavLst>
                                        <p:tav tm="0">
                                          <p:val>
                                            <p:fltVal val="0"/>
                                          </p:val>
                                        </p:tav>
                                        <p:tav tm="100000">
                                          <p:val>
                                            <p:strVal val="#ppt_h"/>
                                          </p:val>
                                        </p:tav>
                                      </p:tavLst>
                                    </p:anim>
                                  </p:childTnLst>
                                </p:cTn>
                              </p:par>
                            </p:childTnLst>
                          </p:cTn>
                        </p:par>
                        <p:par>
                          <p:cTn id="18" fill="hold">
                            <p:stCondLst>
                              <p:cond delay="2500"/>
                            </p:stCondLst>
                            <p:childTnLst>
                              <p:par>
                                <p:cTn id="19" presetID="10" presetClass="exit" presetSubtype="0" fill="hold" nodeType="afterEffect">
                                  <p:stCondLst>
                                    <p:cond delay="0"/>
                                  </p:stCondLst>
                                  <p:childTnLst>
                                    <p:animEffect transition="out" filter="fade">
                                      <p:cBhvr>
                                        <p:cTn id="20" dur="1000"/>
                                        <p:tgtEl>
                                          <p:spTgt spid="36"/>
                                        </p:tgtEl>
                                      </p:cBhvr>
                                    </p:animEffect>
                                    <p:set>
                                      <p:cBhvr>
                                        <p:cTn id="21" dur="1" fill="hold">
                                          <p:stCondLst>
                                            <p:cond delay="999"/>
                                          </p:stCondLst>
                                        </p:cTn>
                                        <p:tgtEl>
                                          <p:spTgt spid="36"/>
                                        </p:tgtEl>
                                        <p:attrNameLst>
                                          <p:attrName>style.visibility</p:attrName>
                                        </p:attrNameLst>
                                      </p:cBhvr>
                                      <p:to>
                                        <p:strVal val="hidden"/>
                                      </p:to>
                                    </p:set>
                                  </p:childTnLst>
                                </p:cTn>
                              </p:par>
                            </p:childTnLst>
                          </p:cTn>
                        </p:par>
                        <p:par>
                          <p:cTn id="22" fill="hold">
                            <p:stCondLst>
                              <p:cond delay="3500"/>
                            </p:stCondLst>
                            <p:childTnLst>
                              <p:par>
                                <p:cTn id="23" presetID="17" presetClass="entr" presetSubtype="1"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p:cTn id="25" dur="500" fill="hold"/>
                                        <p:tgtEl>
                                          <p:spTgt spid="38"/>
                                        </p:tgtEl>
                                        <p:attrNameLst>
                                          <p:attrName>ppt_x</p:attrName>
                                        </p:attrNameLst>
                                      </p:cBhvr>
                                      <p:tavLst>
                                        <p:tav tm="0">
                                          <p:val>
                                            <p:strVal val="#ppt_x"/>
                                          </p:val>
                                        </p:tav>
                                        <p:tav tm="100000">
                                          <p:val>
                                            <p:strVal val="#ppt_x"/>
                                          </p:val>
                                        </p:tav>
                                      </p:tavLst>
                                    </p:anim>
                                    <p:anim calcmode="lin" valueType="num">
                                      <p:cBhvr>
                                        <p:cTn id="26" dur="500" fill="hold"/>
                                        <p:tgtEl>
                                          <p:spTgt spid="38"/>
                                        </p:tgtEl>
                                        <p:attrNameLst>
                                          <p:attrName>ppt_y</p:attrName>
                                        </p:attrNameLst>
                                      </p:cBhvr>
                                      <p:tavLst>
                                        <p:tav tm="0">
                                          <p:val>
                                            <p:strVal val="#ppt_y-#ppt_h/2"/>
                                          </p:val>
                                        </p:tav>
                                        <p:tav tm="100000">
                                          <p:val>
                                            <p:strVal val="#ppt_y"/>
                                          </p:val>
                                        </p:tav>
                                      </p:tavLst>
                                    </p:anim>
                                    <p:anim calcmode="lin" valueType="num">
                                      <p:cBhvr>
                                        <p:cTn id="27" dur="500" fill="hold"/>
                                        <p:tgtEl>
                                          <p:spTgt spid="38"/>
                                        </p:tgtEl>
                                        <p:attrNameLst>
                                          <p:attrName>ppt_w</p:attrName>
                                        </p:attrNameLst>
                                      </p:cBhvr>
                                      <p:tavLst>
                                        <p:tav tm="0">
                                          <p:val>
                                            <p:strVal val="#ppt_w"/>
                                          </p:val>
                                        </p:tav>
                                        <p:tav tm="100000">
                                          <p:val>
                                            <p:strVal val="#ppt_w"/>
                                          </p:val>
                                        </p:tav>
                                      </p:tavLst>
                                    </p:anim>
                                    <p:anim calcmode="lin" valueType="num">
                                      <p:cBhvr>
                                        <p:cTn id="28" dur="500" fill="hold"/>
                                        <p:tgtEl>
                                          <p:spTgt spid="38"/>
                                        </p:tgtEl>
                                        <p:attrNameLst>
                                          <p:attrName>ppt_h</p:attrName>
                                        </p:attrNameLst>
                                      </p:cBhvr>
                                      <p:tavLst>
                                        <p:tav tm="0">
                                          <p:val>
                                            <p:fltVal val="0"/>
                                          </p:val>
                                        </p:tav>
                                        <p:tav tm="100000">
                                          <p:val>
                                            <p:strVal val="#ppt_h"/>
                                          </p:val>
                                        </p:tav>
                                      </p:tavLst>
                                    </p:anim>
                                  </p:childTnLst>
                                </p:cTn>
                              </p:par>
                            </p:childTnLst>
                          </p:cTn>
                        </p:par>
                        <p:par>
                          <p:cTn id="29" fill="hold">
                            <p:stCondLst>
                              <p:cond delay="4000"/>
                            </p:stCondLst>
                            <p:childTnLst>
                              <p:par>
                                <p:cTn id="30" presetID="10" presetClass="exit" presetSubtype="0" fill="hold" nodeType="afterEffect">
                                  <p:stCondLst>
                                    <p:cond delay="0"/>
                                  </p:stCondLst>
                                  <p:childTnLst>
                                    <p:animEffect transition="out" filter="fade">
                                      <p:cBhvr>
                                        <p:cTn id="31" dur="1000"/>
                                        <p:tgtEl>
                                          <p:spTgt spid="38"/>
                                        </p:tgtEl>
                                      </p:cBhvr>
                                    </p:animEffect>
                                    <p:set>
                                      <p:cBhvr>
                                        <p:cTn id="32" dur="1" fill="hold">
                                          <p:stCondLst>
                                            <p:cond delay="999"/>
                                          </p:stCondLst>
                                        </p:cTn>
                                        <p:tgtEl>
                                          <p:spTgt spid="38"/>
                                        </p:tgtEl>
                                        <p:attrNameLst>
                                          <p:attrName>style.visibility</p:attrName>
                                        </p:attrNameLst>
                                      </p:cBhvr>
                                      <p:to>
                                        <p:strVal val="hidden"/>
                                      </p:to>
                                    </p:set>
                                  </p:childTnLst>
                                </p:cTn>
                              </p:par>
                            </p:childTnLst>
                          </p:cTn>
                        </p:par>
                        <p:par>
                          <p:cTn id="33" fill="hold">
                            <p:stCondLst>
                              <p:cond delay="5000"/>
                            </p:stCondLst>
                            <p:childTnLst>
                              <p:par>
                                <p:cTn id="34" presetID="17" presetClass="entr" presetSubtype="1" fill="hold" nodeType="afterEffect">
                                  <p:stCondLst>
                                    <p:cond delay="0"/>
                                  </p:stCondLst>
                                  <p:childTnLst>
                                    <p:set>
                                      <p:cBhvr>
                                        <p:cTn id="35" dur="1" fill="hold">
                                          <p:stCondLst>
                                            <p:cond delay="0"/>
                                          </p:stCondLst>
                                        </p:cTn>
                                        <p:tgtEl>
                                          <p:spTgt spid="37"/>
                                        </p:tgtEl>
                                        <p:attrNameLst>
                                          <p:attrName>style.visibility</p:attrName>
                                        </p:attrNameLst>
                                      </p:cBhvr>
                                      <p:to>
                                        <p:strVal val="visible"/>
                                      </p:to>
                                    </p:set>
                                    <p:anim calcmode="lin" valueType="num">
                                      <p:cBhvr>
                                        <p:cTn id="36" dur="500" fill="hold"/>
                                        <p:tgtEl>
                                          <p:spTgt spid="37"/>
                                        </p:tgtEl>
                                        <p:attrNameLst>
                                          <p:attrName>ppt_x</p:attrName>
                                        </p:attrNameLst>
                                      </p:cBhvr>
                                      <p:tavLst>
                                        <p:tav tm="0">
                                          <p:val>
                                            <p:strVal val="#ppt_x"/>
                                          </p:val>
                                        </p:tav>
                                        <p:tav tm="100000">
                                          <p:val>
                                            <p:strVal val="#ppt_x"/>
                                          </p:val>
                                        </p:tav>
                                      </p:tavLst>
                                    </p:anim>
                                    <p:anim calcmode="lin" valueType="num">
                                      <p:cBhvr>
                                        <p:cTn id="37" dur="500" fill="hold"/>
                                        <p:tgtEl>
                                          <p:spTgt spid="37"/>
                                        </p:tgtEl>
                                        <p:attrNameLst>
                                          <p:attrName>ppt_y</p:attrName>
                                        </p:attrNameLst>
                                      </p:cBhvr>
                                      <p:tavLst>
                                        <p:tav tm="0">
                                          <p:val>
                                            <p:strVal val="#ppt_y-#ppt_h/2"/>
                                          </p:val>
                                        </p:tav>
                                        <p:tav tm="100000">
                                          <p:val>
                                            <p:strVal val="#ppt_y"/>
                                          </p:val>
                                        </p:tav>
                                      </p:tavLst>
                                    </p:anim>
                                    <p:anim calcmode="lin" valueType="num">
                                      <p:cBhvr>
                                        <p:cTn id="38" dur="500" fill="hold"/>
                                        <p:tgtEl>
                                          <p:spTgt spid="37"/>
                                        </p:tgtEl>
                                        <p:attrNameLst>
                                          <p:attrName>ppt_w</p:attrName>
                                        </p:attrNameLst>
                                      </p:cBhvr>
                                      <p:tavLst>
                                        <p:tav tm="0">
                                          <p:val>
                                            <p:strVal val="#ppt_w"/>
                                          </p:val>
                                        </p:tav>
                                        <p:tav tm="100000">
                                          <p:val>
                                            <p:strVal val="#ppt_w"/>
                                          </p:val>
                                        </p:tav>
                                      </p:tavLst>
                                    </p:anim>
                                    <p:anim calcmode="lin" valueType="num">
                                      <p:cBhvr>
                                        <p:cTn id="39" dur="500" fill="hold"/>
                                        <p:tgtEl>
                                          <p:spTgt spid="37"/>
                                        </p:tgtEl>
                                        <p:attrNameLst>
                                          <p:attrName>ppt_h</p:attrName>
                                        </p:attrNameLst>
                                      </p:cBhvr>
                                      <p:tavLst>
                                        <p:tav tm="0">
                                          <p:val>
                                            <p:fltVal val="0"/>
                                          </p:val>
                                        </p:tav>
                                        <p:tav tm="100000">
                                          <p:val>
                                            <p:strVal val="#ppt_h"/>
                                          </p:val>
                                        </p:tav>
                                      </p:tavLst>
                                    </p:anim>
                                  </p:childTnLst>
                                </p:cTn>
                              </p:par>
                            </p:childTnLst>
                          </p:cTn>
                        </p:par>
                        <p:par>
                          <p:cTn id="40" fill="hold">
                            <p:stCondLst>
                              <p:cond delay="5500"/>
                            </p:stCondLst>
                            <p:childTnLst>
                              <p:par>
                                <p:cTn id="41" presetID="10" presetClass="exit" presetSubtype="0" fill="hold" nodeType="afterEffect">
                                  <p:stCondLst>
                                    <p:cond delay="0"/>
                                  </p:stCondLst>
                                  <p:childTnLst>
                                    <p:animEffect transition="out" filter="fade">
                                      <p:cBhvr>
                                        <p:cTn id="42" dur="1000"/>
                                        <p:tgtEl>
                                          <p:spTgt spid="37"/>
                                        </p:tgtEl>
                                      </p:cBhvr>
                                    </p:animEffect>
                                    <p:set>
                                      <p:cBhvr>
                                        <p:cTn id="43" dur="1" fill="hold">
                                          <p:stCondLst>
                                            <p:cond delay="999"/>
                                          </p:stCondLst>
                                        </p:cTn>
                                        <p:tgtEl>
                                          <p:spTgt spid="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Designing to the Standard</a:t>
            </a:r>
            <a:endParaRPr lang="en-US" sz="2800" dirty="0"/>
          </a:p>
        </p:txBody>
      </p:sp>
      <p:sp>
        <p:nvSpPr>
          <p:cNvPr id="7" name="TextBox 6"/>
          <p:cNvSpPr txBox="1"/>
          <p:nvPr/>
        </p:nvSpPr>
        <p:spPr>
          <a:xfrm>
            <a:off x="533400" y="801231"/>
            <a:ext cx="7772400" cy="2554545"/>
          </a:xfrm>
          <a:prstGeom prst="rect">
            <a:avLst/>
          </a:prstGeom>
          <a:noFill/>
        </p:spPr>
        <p:txBody>
          <a:bodyPr wrap="square" rtlCol="0">
            <a:spAutoFit/>
          </a:bodyPr>
          <a:lstStyle/>
          <a:p>
            <a:pPr marL="223838" indent="-223838">
              <a:buFont typeface="Arial" pitchFamily="34" charset="0"/>
              <a:buChar char="•"/>
            </a:pPr>
            <a:r>
              <a:rPr lang="en-US" sz="2000" dirty="0" smtClean="0"/>
              <a:t>If you are tuned to the high end, then typically you will not be compliant with the lower end.</a:t>
            </a:r>
          </a:p>
          <a:p>
            <a:pPr marL="223838" indent="-223838">
              <a:buFont typeface="Arial" pitchFamily="34" charset="0"/>
              <a:buChar char="•"/>
            </a:pPr>
            <a:r>
              <a:rPr lang="en-US" sz="2000" dirty="0" smtClean="0"/>
              <a:t>If you are tuned to the low end , then typically you will not be compliant with the higher end. </a:t>
            </a:r>
          </a:p>
          <a:p>
            <a:pPr marL="223838" indent="-223838">
              <a:buFont typeface="Arial" pitchFamily="34" charset="0"/>
              <a:buChar char="•"/>
            </a:pPr>
            <a:r>
              <a:rPr lang="en-US" sz="2000" dirty="0" smtClean="0"/>
              <a:t>Only by tuning to the center, can you ensure that your system can operate within the full range and guarantee interoperability and standards compliance</a:t>
            </a:r>
          </a:p>
          <a:p>
            <a:pPr marL="223838" indent="-223838">
              <a:buFont typeface="Arial" pitchFamily="34" charset="0"/>
              <a:buChar char="•"/>
            </a:pPr>
            <a:endParaRPr lang="en-US" sz="2000" dirty="0"/>
          </a:p>
        </p:txBody>
      </p:sp>
      <p:pic>
        <p:nvPicPr>
          <p:cNvPr id="30" name="Picture 29" descr="Response Curve-1.jpg"/>
          <p:cNvPicPr>
            <a:picLocks noChangeAspect="1"/>
          </p:cNvPicPr>
          <p:nvPr/>
        </p:nvPicPr>
        <p:blipFill>
          <a:blip r:embed="rId3" cstate="email">
            <a:clrChange>
              <a:clrFrom>
                <a:srgbClr val="FFFFFF"/>
              </a:clrFrom>
              <a:clrTo>
                <a:srgbClr val="FFFFFF">
                  <a:alpha val="0"/>
                </a:srgbClr>
              </a:clrTo>
            </a:clrChange>
          </a:blip>
          <a:stretch>
            <a:fillRect/>
          </a:stretch>
        </p:blipFill>
        <p:spPr>
          <a:xfrm>
            <a:off x="1752600" y="3219450"/>
            <a:ext cx="6096000" cy="2028825"/>
          </a:xfrm>
          <a:prstGeom prst="rect">
            <a:avLst/>
          </a:prstGeom>
        </p:spPr>
      </p:pic>
      <p:pic>
        <p:nvPicPr>
          <p:cNvPr id="31" name="Picture 30" descr="Response Curve-2.jpg"/>
          <p:cNvPicPr>
            <a:picLocks noChangeAspect="1"/>
          </p:cNvPicPr>
          <p:nvPr/>
        </p:nvPicPr>
        <p:blipFill>
          <a:blip r:embed="rId4" cstate="email">
            <a:clrChange>
              <a:clrFrom>
                <a:srgbClr val="FFFFFF"/>
              </a:clrFrom>
              <a:clrTo>
                <a:srgbClr val="FFFFFF">
                  <a:alpha val="0"/>
                </a:srgbClr>
              </a:clrTo>
            </a:clrChange>
          </a:blip>
          <a:stretch>
            <a:fillRect/>
          </a:stretch>
        </p:blipFill>
        <p:spPr>
          <a:xfrm>
            <a:off x="2514600" y="3280194"/>
            <a:ext cx="6096000" cy="2038350"/>
          </a:xfrm>
          <a:prstGeom prst="rect">
            <a:avLst/>
          </a:prstGeom>
        </p:spPr>
      </p:pic>
      <p:pic>
        <p:nvPicPr>
          <p:cNvPr id="32" name="Picture 31" descr="Response Curve-2.jpg"/>
          <p:cNvPicPr>
            <a:picLocks noChangeAspect="1"/>
          </p:cNvPicPr>
          <p:nvPr/>
        </p:nvPicPr>
        <p:blipFill>
          <a:blip r:embed="rId4" cstate="email">
            <a:clrChange>
              <a:clrFrom>
                <a:srgbClr val="FFFFFF"/>
              </a:clrFrom>
              <a:clrTo>
                <a:srgbClr val="FFFFFF">
                  <a:alpha val="0"/>
                </a:srgbClr>
              </a:clrTo>
            </a:clrChange>
          </a:blip>
          <a:stretch>
            <a:fillRect/>
          </a:stretch>
        </p:blipFill>
        <p:spPr>
          <a:xfrm>
            <a:off x="1066800" y="3295650"/>
            <a:ext cx="6096000" cy="2038350"/>
          </a:xfrm>
          <a:prstGeom prst="rect">
            <a:avLst/>
          </a:prstGeom>
        </p:spPr>
      </p:pic>
      <p:pic>
        <p:nvPicPr>
          <p:cNvPr id="33" name="Picture 32" descr="Response Curve-2.jpg"/>
          <p:cNvPicPr>
            <a:picLocks noChangeAspect="1"/>
          </p:cNvPicPr>
          <p:nvPr/>
        </p:nvPicPr>
        <p:blipFill>
          <a:blip r:embed="rId4" cstate="email">
            <a:clrChange>
              <a:clrFrom>
                <a:srgbClr val="FFFFFF"/>
              </a:clrFrom>
              <a:clrTo>
                <a:srgbClr val="FFFFFF">
                  <a:alpha val="0"/>
                </a:srgbClr>
              </a:clrTo>
            </a:clrChange>
          </a:blip>
          <a:stretch>
            <a:fillRect/>
          </a:stretch>
        </p:blipFill>
        <p:spPr>
          <a:xfrm>
            <a:off x="1828800" y="3295650"/>
            <a:ext cx="6096000" cy="20383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fade">
                                      <p:cBhvr>
                                        <p:cTn id="11" dur="2000"/>
                                        <p:tgtEl>
                                          <p:spTgt spid="31"/>
                                        </p:tgtEl>
                                      </p:cBhvr>
                                    </p:animEffect>
                                  </p:childTnLst>
                                </p:cTn>
                              </p:par>
                            </p:childTnLst>
                          </p:cTn>
                        </p:par>
                        <p:par>
                          <p:cTn id="12" fill="hold">
                            <p:stCondLst>
                              <p:cond delay="4000"/>
                            </p:stCondLst>
                            <p:childTnLst>
                              <p:par>
                                <p:cTn id="13" presetID="10" presetClass="exit" presetSubtype="0" fill="hold" nodeType="afterEffect">
                                  <p:stCondLst>
                                    <p:cond delay="3000"/>
                                  </p:stCondLst>
                                  <p:childTnLst>
                                    <p:animEffect transition="out" filter="fade">
                                      <p:cBhvr>
                                        <p:cTn id="14" dur="1000"/>
                                        <p:tgtEl>
                                          <p:spTgt spid="31"/>
                                        </p:tgtEl>
                                      </p:cBhvr>
                                    </p:animEffect>
                                    <p:set>
                                      <p:cBhvr>
                                        <p:cTn id="15" dur="1" fill="hold">
                                          <p:stCondLst>
                                            <p:cond delay="999"/>
                                          </p:stCondLst>
                                        </p:cTn>
                                        <p:tgtEl>
                                          <p:spTgt spid="31"/>
                                        </p:tgtEl>
                                        <p:attrNameLst>
                                          <p:attrName>style.visibility</p:attrName>
                                        </p:attrNameLst>
                                      </p:cBhvr>
                                      <p:to>
                                        <p:strVal val="hidden"/>
                                      </p:to>
                                    </p:set>
                                  </p:childTnLst>
                                </p:cTn>
                              </p:par>
                            </p:childTnLst>
                          </p:cTn>
                        </p:par>
                        <p:par>
                          <p:cTn id="16" fill="hold">
                            <p:stCondLst>
                              <p:cond delay="8000"/>
                            </p:stCondLst>
                            <p:childTnLst>
                              <p:par>
                                <p:cTn id="17" presetID="10" presetClass="entr" presetSubtype="0" fill="hold" nodeType="after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Effect transition="in" filter="fade">
                                      <p:cBhvr>
                                        <p:cTn id="19" dur="2000"/>
                                        <p:tgtEl>
                                          <p:spTgt spid="7">
                                            <p:txEl>
                                              <p:pRg st="1" end="1"/>
                                            </p:txEl>
                                          </p:spTgt>
                                        </p:tgtEl>
                                      </p:cBhvr>
                                    </p:animEffect>
                                  </p:childTnLst>
                                </p:cTn>
                              </p:par>
                            </p:childTnLst>
                          </p:cTn>
                        </p:par>
                        <p:par>
                          <p:cTn id="20" fill="hold">
                            <p:stCondLst>
                              <p:cond delay="10000"/>
                            </p:stCondLst>
                            <p:childTnLst>
                              <p:par>
                                <p:cTn id="21" presetID="10" presetClass="entr" presetSubtype="0" fill="hold"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2000"/>
                                        <p:tgtEl>
                                          <p:spTgt spid="32"/>
                                        </p:tgtEl>
                                      </p:cBhvr>
                                    </p:animEffect>
                                  </p:childTnLst>
                                </p:cTn>
                              </p:par>
                            </p:childTnLst>
                          </p:cTn>
                        </p:par>
                        <p:par>
                          <p:cTn id="24" fill="hold">
                            <p:stCondLst>
                              <p:cond delay="12000"/>
                            </p:stCondLst>
                            <p:childTnLst>
                              <p:par>
                                <p:cTn id="25" presetID="10" presetClass="exit" presetSubtype="0" fill="hold" nodeType="afterEffect">
                                  <p:stCondLst>
                                    <p:cond delay="3000"/>
                                  </p:stCondLst>
                                  <p:childTnLst>
                                    <p:animEffect transition="out" filter="fade">
                                      <p:cBhvr>
                                        <p:cTn id="26" dur="1000"/>
                                        <p:tgtEl>
                                          <p:spTgt spid="32"/>
                                        </p:tgtEl>
                                      </p:cBhvr>
                                    </p:animEffect>
                                    <p:set>
                                      <p:cBhvr>
                                        <p:cTn id="27" dur="1" fill="hold">
                                          <p:stCondLst>
                                            <p:cond delay="999"/>
                                          </p:stCondLst>
                                        </p:cTn>
                                        <p:tgtEl>
                                          <p:spTgt spid="32"/>
                                        </p:tgtEl>
                                        <p:attrNameLst>
                                          <p:attrName>style.visibility</p:attrName>
                                        </p:attrNameLst>
                                      </p:cBhvr>
                                      <p:to>
                                        <p:strVal val="hidden"/>
                                      </p:to>
                                    </p:set>
                                  </p:childTnLst>
                                </p:cTn>
                              </p:par>
                            </p:childTnLst>
                          </p:cTn>
                        </p:par>
                        <p:par>
                          <p:cTn id="28" fill="hold">
                            <p:stCondLst>
                              <p:cond delay="16000"/>
                            </p:stCondLst>
                            <p:childTnLst>
                              <p:par>
                                <p:cTn id="29" presetID="10" presetClass="entr" presetSubtype="0" fill="hold" nodeType="after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Effect transition="in" filter="fade">
                                      <p:cBhvr>
                                        <p:cTn id="31" dur="2000"/>
                                        <p:tgtEl>
                                          <p:spTgt spid="7">
                                            <p:txEl>
                                              <p:pRg st="2" end="2"/>
                                            </p:txEl>
                                          </p:spTgt>
                                        </p:tgtEl>
                                      </p:cBhvr>
                                    </p:animEffect>
                                  </p:childTnLst>
                                </p:cTn>
                              </p:par>
                            </p:childTnLst>
                          </p:cTn>
                        </p:par>
                        <p:par>
                          <p:cTn id="32" fill="hold">
                            <p:stCondLst>
                              <p:cond delay="18000"/>
                            </p:stCondLst>
                            <p:childTnLst>
                              <p:par>
                                <p:cTn id="33" presetID="10" presetClass="entr" presetSubtype="0" fill="hold" nodeType="after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fade">
                                      <p:cBhvr>
                                        <p:cTn id="35" dur="2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OCC’s Design &amp; Manufacture Process</a:t>
            </a:r>
            <a:endParaRPr lang="en-US" sz="2800" dirty="0"/>
          </a:p>
        </p:txBody>
      </p:sp>
      <p:sp>
        <p:nvSpPr>
          <p:cNvPr id="7" name="TextBox 6"/>
          <p:cNvSpPr txBox="1"/>
          <p:nvPr/>
        </p:nvSpPr>
        <p:spPr>
          <a:xfrm>
            <a:off x="533400" y="838200"/>
            <a:ext cx="8153400" cy="3231654"/>
          </a:xfrm>
          <a:prstGeom prst="rect">
            <a:avLst/>
          </a:prstGeom>
          <a:noFill/>
        </p:spPr>
        <p:txBody>
          <a:bodyPr wrap="square" rtlCol="0">
            <a:spAutoFit/>
          </a:bodyPr>
          <a:lstStyle/>
          <a:p>
            <a:pPr marL="223838" indent="-223838">
              <a:buFont typeface="Arial" pitchFamily="34" charset="0"/>
              <a:buChar char="•"/>
            </a:pPr>
            <a:r>
              <a:rPr lang="en-US" sz="2400" dirty="0" smtClean="0"/>
              <a:t>OCC is the only manufacturer that designs to the Patch Cord Test Adapter Standard (written into and above the Category 5e, 6 and 6A standards)</a:t>
            </a:r>
          </a:p>
          <a:p>
            <a:pPr marL="223838" indent="-223838">
              <a:buFont typeface="Arial" pitchFamily="34" charset="0"/>
              <a:buChar char="•"/>
            </a:pPr>
            <a:r>
              <a:rPr lang="en-US" sz="2400" dirty="0" smtClean="0"/>
              <a:t>Requirements for being compliant with the Patch Cord Test Adapter Standard include:</a:t>
            </a:r>
          </a:p>
          <a:p>
            <a:pPr marL="681038" lvl="1" indent="-223838">
              <a:buFont typeface="Arial" pitchFamily="34" charset="0"/>
              <a:buChar char="•"/>
            </a:pPr>
            <a:r>
              <a:rPr lang="en-US" sz="2000" dirty="0" smtClean="0"/>
              <a:t>Being tuned to the center of the test plug operating range</a:t>
            </a:r>
          </a:p>
          <a:p>
            <a:pPr marL="681038" lvl="1" indent="-223838">
              <a:buFont typeface="Arial" pitchFamily="34" charset="0"/>
              <a:buChar char="•"/>
            </a:pPr>
            <a:r>
              <a:rPr lang="en-US" sz="2000" dirty="0" smtClean="0"/>
              <a:t>Elevated headroom to FEXT and RL parameters. </a:t>
            </a:r>
          </a:p>
          <a:p>
            <a:pPr marL="223838" indent="-223838">
              <a:buFont typeface="Arial" pitchFamily="34" charset="0"/>
              <a:buChar char="•"/>
            </a:pPr>
            <a:r>
              <a:rPr lang="en-US" sz="2400" dirty="0" smtClean="0"/>
              <a:t>OCC is the only company who meets these requirements</a:t>
            </a:r>
          </a:p>
          <a:p>
            <a:pPr marL="223838" indent="-223838">
              <a:buFont typeface="Arial" pitchFamily="34" charset="0"/>
              <a:buChar char="•"/>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fade">
                                      <p:cBhvr>
                                        <p:cTn id="11" dur="2000"/>
                                        <p:tgtEl>
                                          <p:spTgt spid="7">
                                            <p:txEl>
                                              <p:pRg st="1" end="1"/>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2000"/>
                                        <p:tgtEl>
                                          <p:spTgt spid="7">
                                            <p:txEl>
                                              <p:pRg st="2" end="2"/>
                                            </p:txEl>
                                          </p:spTgt>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2000"/>
                                        <p:tgtEl>
                                          <p:spTgt spid="7">
                                            <p:txEl>
                                              <p:pRg st="3" end="3"/>
                                            </p:txEl>
                                          </p:spTgt>
                                        </p:tgtEl>
                                      </p:cBhvr>
                                    </p:animEffect>
                                  </p:childTnLst>
                                </p:cTn>
                              </p:par>
                            </p:childTnLst>
                          </p:cTn>
                        </p:par>
                        <p:par>
                          <p:cTn id="20" fill="hold">
                            <p:stCondLst>
                              <p:cond delay="8000"/>
                            </p:stCondLst>
                            <p:childTnLst>
                              <p:par>
                                <p:cTn id="21" presetID="10" presetClass="entr" presetSubtype="0" fill="hold" nodeType="after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fade">
                                      <p:cBhvr>
                                        <p:cTn id="23" dur="2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6705600" cy="523220"/>
          </a:xfrm>
          <a:prstGeom prst="rect">
            <a:avLst/>
          </a:prstGeom>
          <a:noFill/>
        </p:spPr>
        <p:txBody>
          <a:bodyPr wrap="square" rtlCol="0">
            <a:spAutoFit/>
          </a:bodyPr>
          <a:lstStyle/>
          <a:p>
            <a:r>
              <a:rPr lang="en-US" sz="2800" dirty="0" smtClean="0"/>
              <a:t>The New Fixture – The New Standard</a:t>
            </a:r>
            <a:endParaRPr lang="en-US" sz="2800" dirty="0"/>
          </a:p>
        </p:txBody>
      </p:sp>
      <p:sp>
        <p:nvSpPr>
          <p:cNvPr id="7" name="TextBox 6"/>
          <p:cNvSpPr txBox="1"/>
          <p:nvPr/>
        </p:nvSpPr>
        <p:spPr>
          <a:xfrm>
            <a:off x="533400" y="838200"/>
            <a:ext cx="4572000" cy="4401205"/>
          </a:xfrm>
          <a:prstGeom prst="rect">
            <a:avLst/>
          </a:prstGeom>
          <a:noFill/>
        </p:spPr>
        <p:txBody>
          <a:bodyPr wrap="square" rtlCol="0">
            <a:spAutoFit/>
          </a:bodyPr>
          <a:lstStyle/>
          <a:p>
            <a:pPr marL="223838" indent="-223838">
              <a:buFont typeface="Arial" pitchFamily="34" charset="0"/>
              <a:buChar char="•"/>
            </a:pPr>
            <a:r>
              <a:rPr lang="en-US" sz="2000" dirty="0" smtClean="0"/>
              <a:t>OCC’s newest test fixtures enabled the accurate measurement of Category 6A cables and hardware in 568-B.2-10</a:t>
            </a:r>
          </a:p>
          <a:p>
            <a:pPr marL="223838" indent="-223838">
              <a:buFont typeface="Arial" pitchFamily="34" charset="0"/>
              <a:buChar char="•"/>
            </a:pPr>
            <a:endParaRPr lang="en-US" sz="2000" dirty="0" smtClean="0"/>
          </a:p>
          <a:p>
            <a:pPr marL="223838" indent="-223838">
              <a:buFont typeface="Arial" pitchFamily="34" charset="0"/>
              <a:buChar char="•"/>
            </a:pPr>
            <a:r>
              <a:rPr lang="en-US" sz="2000" dirty="0" smtClean="0"/>
              <a:t>TIA-568-C.2 consolidates all previous standards for Categories 5e, 6, and 6A</a:t>
            </a:r>
          </a:p>
          <a:p>
            <a:pPr marL="223838" indent="-223838"/>
            <a:endParaRPr lang="en-US" sz="2000" dirty="0" smtClean="0"/>
          </a:p>
          <a:p>
            <a:pPr marL="223838" indent="-223838">
              <a:buFont typeface="Arial" pitchFamily="34" charset="0"/>
              <a:buChar char="•"/>
            </a:pPr>
            <a:r>
              <a:rPr lang="en-US" sz="2000" dirty="0" smtClean="0"/>
              <a:t>The greatest change within the standard is the ability to test all Categories, not just 6A, using one test method - And one Test Fixture!</a:t>
            </a:r>
          </a:p>
          <a:p>
            <a:pPr marL="223838" indent="-223838">
              <a:buFont typeface="Arial" pitchFamily="34" charset="0"/>
              <a:buChar char="•"/>
            </a:pPr>
            <a:endParaRPr lang="en-US" sz="2000" dirty="0" smtClean="0"/>
          </a:p>
          <a:p>
            <a:pPr marL="223838" indent="-223838">
              <a:buFont typeface="Arial" pitchFamily="34" charset="0"/>
              <a:buChar char="•"/>
            </a:pPr>
            <a:r>
              <a:rPr lang="en-US" sz="2000" dirty="0" smtClean="0"/>
              <a:t>The Pyramid Adapter is replaced by the OCC 6A Test Fixture</a:t>
            </a:r>
          </a:p>
        </p:txBody>
      </p:sp>
      <p:pic>
        <p:nvPicPr>
          <p:cNvPr id="1026" name="Picture 2" descr="Z:\Designs\DirectFixCat6A\pictures\Fluke plug fixture.jpg"/>
          <p:cNvPicPr>
            <a:picLocks noChangeAspect="1" noChangeArrowheads="1"/>
          </p:cNvPicPr>
          <p:nvPr/>
        </p:nvPicPr>
        <p:blipFill>
          <a:blip r:embed="rId3" cstate="print"/>
          <a:srcRect/>
          <a:stretch>
            <a:fillRect/>
          </a:stretch>
        </p:blipFill>
        <p:spPr bwMode="auto">
          <a:xfrm>
            <a:off x="5105400" y="1600200"/>
            <a:ext cx="3646487" cy="365435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animEffect transition="in" filter="fade">
                                      <p:cBhvr>
                                        <p:cTn id="11" dur="2000"/>
                                        <p:tgtEl>
                                          <p:spTgt spid="7">
                                            <p:txEl>
                                              <p:pRg st="2" end="2"/>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animEffect transition="in" filter="fade">
                                      <p:cBhvr>
                                        <p:cTn id="15" dur="2000"/>
                                        <p:tgtEl>
                                          <p:spTgt spid="7">
                                            <p:txEl>
                                              <p:pRg st="4" end="4"/>
                                            </p:txEl>
                                          </p:spTgt>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animEffect transition="in" filter="fade">
                                      <p:cBhvr>
                                        <p:cTn id="19" dur="20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3" name="TextBox 2"/>
          <p:cNvSpPr txBox="1"/>
          <p:nvPr/>
        </p:nvSpPr>
        <p:spPr>
          <a:xfrm>
            <a:off x="457200" y="838200"/>
            <a:ext cx="8686800" cy="1077218"/>
          </a:xfrm>
          <a:prstGeom prst="rect">
            <a:avLst/>
          </a:prstGeom>
          <a:noFill/>
        </p:spPr>
        <p:txBody>
          <a:bodyPr wrap="square" rtlCol="0">
            <a:spAutoFit/>
          </a:bodyPr>
          <a:lstStyle/>
          <a:p>
            <a:pPr marL="347663" indent="-231775">
              <a:buFont typeface="Arial" pitchFamily="34" charset="0"/>
              <a:buChar char="•"/>
            </a:pPr>
            <a:r>
              <a:rPr lang="en-US" sz="2400" dirty="0" smtClean="0"/>
              <a:t>Category 6A</a:t>
            </a:r>
          </a:p>
          <a:p>
            <a:pPr marL="804863" lvl="1" indent="-231775">
              <a:buFont typeface="Arial" pitchFamily="34" charset="0"/>
              <a:buChar char="•"/>
            </a:pPr>
            <a:r>
              <a:rPr lang="en-US" sz="2000" dirty="0" smtClean="0"/>
              <a:t>Same testing parameters as Category 6 just at 500 MHz</a:t>
            </a:r>
          </a:p>
          <a:p>
            <a:pPr marL="804863" lvl="1" indent="-231775">
              <a:buFont typeface="Arial" pitchFamily="34" charset="0"/>
              <a:buChar char="•"/>
            </a:pPr>
            <a:endParaRPr lang="en-US" sz="2000" dirty="0" smtClean="0"/>
          </a:p>
        </p:txBody>
      </p:sp>
      <p:graphicFrame>
        <p:nvGraphicFramePr>
          <p:cNvPr id="13" name="Table 12"/>
          <p:cNvGraphicFramePr>
            <a:graphicFrameLocks noGrp="1"/>
          </p:cNvGraphicFramePr>
          <p:nvPr/>
        </p:nvGraphicFramePr>
        <p:xfrm>
          <a:off x="1371606" y="2286000"/>
          <a:ext cx="6781794" cy="2966720"/>
        </p:xfrm>
        <a:graphic>
          <a:graphicData uri="http://schemas.openxmlformats.org/drawingml/2006/table">
            <a:tbl>
              <a:tblPr firstRow="1" bandRow="1">
                <a:tableStyleId>{5C22544A-7EE6-4342-B048-85BDC9FD1C3A}</a:tableStyleId>
              </a:tblPr>
              <a:tblGrid>
                <a:gridCol w="1356360"/>
                <a:gridCol w="904239"/>
                <a:gridCol w="904239"/>
                <a:gridCol w="904239"/>
                <a:gridCol w="904239"/>
                <a:gridCol w="904239"/>
                <a:gridCol w="904239"/>
              </a:tblGrid>
              <a:tr h="370840">
                <a:tc>
                  <a:txBody>
                    <a:bodyPr/>
                    <a:lstStyle/>
                    <a:p>
                      <a:r>
                        <a:rPr lang="en-US" dirty="0" smtClean="0"/>
                        <a:t>Parameter</a:t>
                      </a:r>
                      <a:endParaRPr lang="en-US" dirty="0"/>
                    </a:p>
                  </a:txBody>
                  <a:tcPr/>
                </a:tc>
                <a:tc>
                  <a:txBody>
                    <a:bodyPr/>
                    <a:lstStyle/>
                    <a:p>
                      <a:pPr algn="ctr"/>
                      <a:r>
                        <a:rPr lang="en-US" dirty="0" smtClean="0"/>
                        <a:t>Cat</a:t>
                      </a:r>
                      <a:r>
                        <a:rPr lang="en-US" baseline="0" dirty="0" smtClean="0"/>
                        <a:t> 3</a:t>
                      </a:r>
                      <a:endParaRPr lang="en-US" dirty="0"/>
                    </a:p>
                  </a:txBody>
                  <a:tcPr/>
                </a:tc>
                <a:tc>
                  <a:txBody>
                    <a:bodyPr/>
                    <a:lstStyle/>
                    <a:p>
                      <a:pPr algn="ctr"/>
                      <a:r>
                        <a:rPr lang="en-US" dirty="0" smtClean="0"/>
                        <a:t>Cat 5</a:t>
                      </a:r>
                      <a:endParaRPr lang="en-US" dirty="0"/>
                    </a:p>
                  </a:txBody>
                  <a:tcPr/>
                </a:tc>
                <a:tc>
                  <a:txBody>
                    <a:bodyPr/>
                    <a:lstStyle/>
                    <a:p>
                      <a:pPr algn="ctr"/>
                      <a:r>
                        <a:rPr lang="en-US" dirty="0" smtClean="0"/>
                        <a:t>TSB95</a:t>
                      </a:r>
                      <a:endParaRPr lang="en-US" dirty="0"/>
                    </a:p>
                  </a:txBody>
                  <a:tcPr/>
                </a:tc>
                <a:tc>
                  <a:txBody>
                    <a:bodyPr/>
                    <a:lstStyle/>
                    <a:p>
                      <a:pPr algn="ctr"/>
                      <a:r>
                        <a:rPr lang="en-US" dirty="0" smtClean="0"/>
                        <a:t>Cat 5e</a:t>
                      </a:r>
                      <a:endParaRPr lang="en-US" dirty="0"/>
                    </a:p>
                  </a:txBody>
                  <a:tcPr/>
                </a:tc>
                <a:tc>
                  <a:txBody>
                    <a:bodyPr/>
                    <a:lstStyle/>
                    <a:p>
                      <a:pPr algn="ctr"/>
                      <a:r>
                        <a:rPr lang="en-US" dirty="0" smtClean="0"/>
                        <a:t>Cat 6</a:t>
                      </a:r>
                      <a:endParaRPr lang="en-US" dirty="0"/>
                    </a:p>
                  </a:txBody>
                  <a:tcPr/>
                </a:tc>
                <a:tc>
                  <a:txBody>
                    <a:bodyPr/>
                    <a:lstStyle/>
                    <a:p>
                      <a:pPr algn="ctr"/>
                      <a:r>
                        <a:rPr lang="en-US" dirty="0" smtClean="0"/>
                        <a:t>Cat 6A</a:t>
                      </a:r>
                      <a:endParaRPr lang="en-US" dirty="0"/>
                    </a:p>
                  </a:txBody>
                  <a:tcPr/>
                </a:tc>
              </a:tr>
              <a:tr h="370840">
                <a:tc>
                  <a:txBody>
                    <a:bodyPr/>
                    <a:lstStyle/>
                    <a:p>
                      <a:r>
                        <a:rPr lang="en-US" dirty="0" smtClean="0"/>
                        <a:t>NEXT</a:t>
                      </a:r>
                      <a:endParaRPr lang="en-US" dirty="0"/>
                    </a:p>
                  </a:txBody>
                  <a:tcPr/>
                </a:tc>
                <a:tc>
                  <a:txBody>
                    <a:bodyPr/>
                    <a:lstStyle/>
                    <a:p>
                      <a:pPr algn="ctr">
                        <a:buClr>
                          <a:srgbClr val="FF0000"/>
                        </a:buClr>
                        <a:buFont typeface="Wingdings" pitchFamily="2" charset="2"/>
                        <a:buNone/>
                      </a:pP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Attenuation</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ACR</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PSNEXT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Return Loss</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pic>
        <p:nvPicPr>
          <p:cNvPr id="14"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3519027"/>
            <a:ext cx="366712" cy="224758"/>
          </a:xfrm>
          <a:prstGeom prst="rect">
            <a:avLst/>
          </a:prstGeom>
          <a:noFill/>
        </p:spPr>
      </p:pic>
      <p:pic>
        <p:nvPicPr>
          <p:cNvPr id="15"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3138027"/>
            <a:ext cx="366712" cy="224758"/>
          </a:xfrm>
          <a:prstGeom prst="rect">
            <a:avLst/>
          </a:prstGeom>
          <a:noFill/>
        </p:spPr>
      </p:pic>
      <p:pic>
        <p:nvPicPr>
          <p:cNvPr id="16"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886200" y="2757027"/>
            <a:ext cx="366712" cy="224758"/>
          </a:xfrm>
          <a:prstGeom prst="rect">
            <a:avLst/>
          </a:prstGeom>
          <a:noFill/>
        </p:spPr>
      </p:pic>
      <p:pic>
        <p:nvPicPr>
          <p:cNvPr id="17"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2757027"/>
            <a:ext cx="366712" cy="224758"/>
          </a:xfrm>
          <a:prstGeom prst="rect">
            <a:avLst/>
          </a:prstGeom>
          <a:noFill/>
        </p:spPr>
      </p:pic>
      <p:pic>
        <p:nvPicPr>
          <p:cNvPr id="18"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3138027"/>
            <a:ext cx="366712" cy="224758"/>
          </a:xfrm>
          <a:prstGeom prst="rect">
            <a:avLst/>
          </a:prstGeom>
          <a:noFill/>
        </p:spPr>
      </p:pic>
      <p:pic>
        <p:nvPicPr>
          <p:cNvPr id="19"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3048000" y="3519027"/>
            <a:ext cx="366712" cy="224758"/>
          </a:xfrm>
          <a:prstGeom prst="rect">
            <a:avLst/>
          </a:prstGeom>
          <a:noFill/>
        </p:spPr>
      </p:pic>
      <p:pic>
        <p:nvPicPr>
          <p:cNvPr id="11"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900027"/>
            <a:ext cx="366712" cy="224758"/>
          </a:xfrm>
          <a:prstGeom prst="rect">
            <a:avLst/>
          </a:prstGeom>
          <a:noFill/>
        </p:spPr>
      </p:pic>
      <p:pic>
        <p:nvPicPr>
          <p:cNvPr id="12"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138027"/>
            <a:ext cx="366712" cy="224758"/>
          </a:xfrm>
          <a:prstGeom prst="rect">
            <a:avLst/>
          </a:prstGeom>
          <a:noFill/>
        </p:spPr>
      </p:pic>
      <p:pic>
        <p:nvPicPr>
          <p:cNvPr id="20"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2757027"/>
            <a:ext cx="366712" cy="224758"/>
          </a:xfrm>
          <a:prstGeom prst="rect">
            <a:avLst/>
          </a:prstGeom>
          <a:noFill/>
        </p:spPr>
      </p:pic>
      <p:pic>
        <p:nvPicPr>
          <p:cNvPr id="21"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4800600" y="3519027"/>
            <a:ext cx="366712" cy="224758"/>
          </a:xfrm>
          <a:prstGeom prst="rect">
            <a:avLst/>
          </a:prstGeom>
          <a:noFill/>
        </p:spPr>
      </p:pic>
      <p:pic>
        <p:nvPicPr>
          <p:cNvPr id="22" name="Picture 21" descr="Check Mark copy.gif"/>
          <p:cNvPicPr>
            <a:picLocks noChangeAspect="1"/>
          </p:cNvPicPr>
          <p:nvPr/>
        </p:nvPicPr>
        <p:blipFill>
          <a:blip r:embed="rId3" cstate="print"/>
          <a:stretch>
            <a:fillRect/>
          </a:stretch>
        </p:blipFill>
        <p:spPr>
          <a:xfrm>
            <a:off x="4800600" y="4262284"/>
            <a:ext cx="381000" cy="233516"/>
          </a:xfrm>
          <a:prstGeom prst="rect">
            <a:avLst/>
          </a:prstGeom>
        </p:spPr>
      </p:pic>
      <p:pic>
        <p:nvPicPr>
          <p:cNvPr id="23" name="Picture 22" descr="Check Mark copy.gif"/>
          <p:cNvPicPr>
            <a:picLocks noChangeAspect="1"/>
          </p:cNvPicPr>
          <p:nvPr/>
        </p:nvPicPr>
        <p:blipFill>
          <a:blip r:embed="rId3" cstate="print"/>
          <a:stretch>
            <a:fillRect/>
          </a:stretch>
        </p:blipFill>
        <p:spPr>
          <a:xfrm>
            <a:off x="4800600" y="4648200"/>
            <a:ext cx="381000" cy="233516"/>
          </a:xfrm>
          <a:prstGeom prst="rect">
            <a:avLst/>
          </a:prstGeom>
        </p:spPr>
      </p:pic>
      <p:pic>
        <p:nvPicPr>
          <p:cNvPr id="24" name="Picture 23" descr="Check Mark copy.gif"/>
          <p:cNvPicPr>
            <a:picLocks noChangeAspect="1"/>
          </p:cNvPicPr>
          <p:nvPr/>
        </p:nvPicPr>
        <p:blipFill>
          <a:blip r:embed="rId3" cstate="print"/>
          <a:stretch>
            <a:fillRect/>
          </a:stretch>
        </p:blipFill>
        <p:spPr>
          <a:xfrm>
            <a:off x="4800600" y="5007031"/>
            <a:ext cx="381000" cy="233516"/>
          </a:xfrm>
          <a:prstGeom prst="rect">
            <a:avLst/>
          </a:prstGeom>
        </p:spPr>
      </p:pic>
      <p:pic>
        <p:nvPicPr>
          <p:cNvPr id="25" name="Picture 24" descr="Check Mark copy.gif"/>
          <p:cNvPicPr>
            <a:picLocks noChangeAspect="1"/>
          </p:cNvPicPr>
          <p:nvPr/>
        </p:nvPicPr>
        <p:blipFill>
          <a:blip r:embed="rId3" cstate="print"/>
          <a:stretch>
            <a:fillRect/>
          </a:stretch>
        </p:blipFill>
        <p:spPr>
          <a:xfrm>
            <a:off x="5715000" y="2743200"/>
            <a:ext cx="381000" cy="233516"/>
          </a:xfrm>
          <a:prstGeom prst="rect">
            <a:avLst/>
          </a:prstGeom>
        </p:spPr>
      </p:pic>
      <p:pic>
        <p:nvPicPr>
          <p:cNvPr id="26" name="Picture 25" descr="Check Mark copy.gif"/>
          <p:cNvPicPr>
            <a:picLocks noChangeAspect="1"/>
          </p:cNvPicPr>
          <p:nvPr/>
        </p:nvPicPr>
        <p:blipFill>
          <a:blip r:embed="rId3" cstate="print"/>
          <a:stretch>
            <a:fillRect/>
          </a:stretch>
        </p:blipFill>
        <p:spPr>
          <a:xfrm>
            <a:off x="5715000" y="3124200"/>
            <a:ext cx="381000" cy="233516"/>
          </a:xfrm>
          <a:prstGeom prst="rect">
            <a:avLst/>
          </a:prstGeom>
        </p:spPr>
      </p:pic>
      <p:pic>
        <p:nvPicPr>
          <p:cNvPr id="27" name="Picture 26" descr="Check Mark copy.gif"/>
          <p:cNvPicPr>
            <a:picLocks noChangeAspect="1"/>
          </p:cNvPicPr>
          <p:nvPr/>
        </p:nvPicPr>
        <p:blipFill>
          <a:blip r:embed="rId3" cstate="print"/>
          <a:stretch>
            <a:fillRect/>
          </a:stretch>
        </p:blipFill>
        <p:spPr>
          <a:xfrm>
            <a:off x="5715000" y="3505200"/>
            <a:ext cx="381000" cy="233516"/>
          </a:xfrm>
          <a:prstGeom prst="rect">
            <a:avLst/>
          </a:prstGeom>
        </p:spPr>
      </p:pic>
      <p:pic>
        <p:nvPicPr>
          <p:cNvPr id="28" name="Picture 27" descr="Check Mark copy.gif"/>
          <p:cNvPicPr>
            <a:picLocks noChangeAspect="1"/>
          </p:cNvPicPr>
          <p:nvPr/>
        </p:nvPicPr>
        <p:blipFill>
          <a:blip r:embed="rId3" cstate="print"/>
          <a:stretch>
            <a:fillRect/>
          </a:stretch>
        </p:blipFill>
        <p:spPr>
          <a:xfrm>
            <a:off x="5715000" y="3886200"/>
            <a:ext cx="381000" cy="233516"/>
          </a:xfrm>
          <a:prstGeom prst="rect">
            <a:avLst/>
          </a:prstGeom>
        </p:spPr>
      </p:pic>
      <p:pic>
        <p:nvPicPr>
          <p:cNvPr id="29" name="Picture 28" descr="Check Mark copy.gif"/>
          <p:cNvPicPr>
            <a:picLocks noChangeAspect="1"/>
          </p:cNvPicPr>
          <p:nvPr/>
        </p:nvPicPr>
        <p:blipFill>
          <a:blip r:embed="rId3" cstate="print"/>
          <a:stretch>
            <a:fillRect/>
          </a:stretch>
        </p:blipFill>
        <p:spPr>
          <a:xfrm>
            <a:off x="5715000" y="4267200"/>
            <a:ext cx="381000" cy="233516"/>
          </a:xfrm>
          <a:prstGeom prst="rect">
            <a:avLst/>
          </a:prstGeom>
        </p:spPr>
      </p:pic>
      <p:pic>
        <p:nvPicPr>
          <p:cNvPr id="30" name="Picture 29" descr="Check Mark copy.gif"/>
          <p:cNvPicPr>
            <a:picLocks noChangeAspect="1"/>
          </p:cNvPicPr>
          <p:nvPr/>
        </p:nvPicPr>
        <p:blipFill>
          <a:blip r:embed="rId3" cstate="print"/>
          <a:stretch>
            <a:fillRect/>
          </a:stretch>
        </p:blipFill>
        <p:spPr>
          <a:xfrm>
            <a:off x="5715000" y="4648200"/>
            <a:ext cx="381000" cy="233516"/>
          </a:xfrm>
          <a:prstGeom prst="rect">
            <a:avLst/>
          </a:prstGeom>
        </p:spPr>
      </p:pic>
      <p:pic>
        <p:nvPicPr>
          <p:cNvPr id="31" name="Picture 30" descr="Check Mark copy.gif"/>
          <p:cNvPicPr>
            <a:picLocks noChangeAspect="1"/>
          </p:cNvPicPr>
          <p:nvPr/>
        </p:nvPicPr>
        <p:blipFill>
          <a:blip r:embed="rId3" cstate="print"/>
          <a:stretch>
            <a:fillRect/>
          </a:stretch>
        </p:blipFill>
        <p:spPr>
          <a:xfrm>
            <a:off x="5715000" y="4987506"/>
            <a:ext cx="381000" cy="233516"/>
          </a:xfrm>
          <a:prstGeom prst="rect">
            <a:avLst/>
          </a:prstGeom>
        </p:spPr>
      </p:pic>
      <p:pic>
        <p:nvPicPr>
          <p:cNvPr id="32" name="Picture 31" descr="Check Mark copy.gif"/>
          <p:cNvPicPr>
            <a:picLocks noChangeAspect="1"/>
          </p:cNvPicPr>
          <p:nvPr/>
        </p:nvPicPr>
        <p:blipFill>
          <a:blip r:embed="rId3" cstate="print"/>
          <a:stretch>
            <a:fillRect/>
          </a:stretch>
        </p:blipFill>
        <p:spPr>
          <a:xfrm>
            <a:off x="6629400" y="2743200"/>
            <a:ext cx="381000" cy="233516"/>
          </a:xfrm>
          <a:prstGeom prst="rect">
            <a:avLst/>
          </a:prstGeom>
        </p:spPr>
      </p:pic>
      <p:pic>
        <p:nvPicPr>
          <p:cNvPr id="33" name="Picture 32" descr="Check Mark copy.gif"/>
          <p:cNvPicPr>
            <a:picLocks noChangeAspect="1"/>
          </p:cNvPicPr>
          <p:nvPr/>
        </p:nvPicPr>
        <p:blipFill>
          <a:blip r:embed="rId3" cstate="print"/>
          <a:stretch>
            <a:fillRect/>
          </a:stretch>
        </p:blipFill>
        <p:spPr>
          <a:xfrm>
            <a:off x="6629400" y="3124200"/>
            <a:ext cx="381000" cy="233516"/>
          </a:xfrm>
          <a:prstGeom prst="rect">
            <a:avLst/>
          </a:prstGeom>
        </p:spPr>
      </p:pic>
      <p:pic>
        <p:nvPicPr>
          <p:cNvPr id="34" name="Picture 33" descr="Check Mark copy.gif"/>
          <p:cNvPicPr>
            <a:picLocks noChangeAspect="1"/>
          </p:cNvPicPr>
          <p:nvPr/>
        </p:nvPicPr>
        <p:blipFill>
          <a:blip r:embed="rId3" cstate="print"/>
          <a:stretch>
            <a:fillRect/>
          </a:stretch>
        </p:blipFill>
        <p:spPr>
          <a:xfrm>
            <a:off x="6629400" y="3505200"/>
            <a:ext cx="381000" cy="233516"/>
          </a:xfrm>
          <a:prstGeom prst="rect">
            <a:avLst/>
          </a:prstGeom>
        </p:spPr>
      </p:pic>
      <p:pic>
        <p:nvPicPr>
          <p:cNvPr id="35" name="Picture 34" descr="Check Mark copy.gif"/>
          <p:cNvPicPr>
            <a:picLocks noChangeAspect="1"/>
          </p:cNvPicPr>
          <p:nvPr/>
        </p:nvPicPr>
        <p:blipFill>
          <a:blip r:embed="rId3" cstate="print"/>
          <a:stretch>
            <a:fillRect/>
          </a:stretch>
        </p:blipFill>
        <p:spPr>
          <a:xfrm>
            <a:off x="6629400" y="3886200"/>
            <a:ext cx="381000" cy="233516"/>
          </a:xfrm>
          <a:prstGeom prst="rect">
            <a:avLst/>
          </a:prstGeom>
        </p:spPr>
      </p:pic>
      <p:pic>
        <p:nvPicPr>
          <p:cNvPr id="36" name="Picture 35" descr="Check Mark copy.gif"/>
          <p:cNvPicPr>
            <a:picLocks noChangeAspect="1"/>
          </p:cNvPicPr>
          <p:nvPr/>
        </p:nvPicPr>
        <p:blipFill>
          <a:blip r:embed="rId3" cstate="print"/>
          <a:stretch>
            <a:fillRect/>
          </a:stretch>
        </p:blipFill>
        <p:spPr>
          <a:xfrm>
            <a:off x="6629400" y="4267200"/>
            <a:ext cx="381000" cy="233516"/>
          </a:xfrm>
          <a:prstGeom prst="rect">
            <a:avLst/>
          </a:prstGeom>
        </p:spPr>
      </p:pic>
      <p:pic>
        <p:nvPicPr>
          <p:cNvPr id="37" name="Picture 36" descr="Check Mark copy.gif"/>
          <p:cNvPicPr>
            <a:picLocks noChangeAspect="1"/>
          </p:cNvPicPr>
          <p:nvPr/>
        </p:nvPicPr>
        <p:blipFill>
          <a:blip r:embed="rId3" cstate="print"/>
          <a:stretch>
            <a:fillRect/>
          </a:stretch>
        </p:blipFill>
        <p:spPr>
          <a:xfrm>
            <a:off x="6629400" y="4648200"/>
            <a:ext cx="381000" cy="233516"/>
          </a:xfrm>
          <a:prstGeom prst="rect">
            <a:avLst/>
          </a:prstGeom>
        </p:spPr>
      </p:pic>
      <p:pic>
        <p:nvPicPr>
          <p:cNvPr id="38" name="Picture 37" descr="Check Mark copy.gif"/>
          <p:cNvPicPr>
            <a:picLocks noChangeAspect="1"/>
          </p:cNvPicPr>
          <p:nvPr/>
        </p:nvPicPr>
        <p:blipFill>
          <a:blip r:embed="rId3" cstate="print"/>
          <a:stretch>
            <a:fillRect/>
          </a:stretch>
        </p:blipFill>
        <p:spPr>
          <a:xfrm>
            <a:off x="6629400" y="4983901"/>
            <a:ext cx="381000" cy="233516"/>
          </a:xfrm>
          <a:prstGeom prst="rect">
            <a:avLst/>
          </a:prstGeom>
        </p:spPr>
      </p:pic>
      <p:pic>
        <p:nvPicPr>
          <p:cNvPr id="39" name="Picture 38" descr="Check Mark copy.gif"/>
          <p:cNvPicPr>
            <a:picLocks noChangeAspect="1"/>
          </p:cNvPicPr>
          <p:nvPr/>
        </p:nvPicPr>
        <p:blipFill>
          <a:blip r:embed="rId3" cstate="print"/>
          <a:stretch>
            <a:fillRect/>
          </a:stretch>
        </p:blipFill>
        <p:spPr>
          <a:xfrm>
            <a:off x="7543800" y="2743200"/>
            <a:ext cx="381000" cy="233516"/>
          </a:xfrm>
          <a:prstGeom prst="rect">
            <a:avLst/>
          </a:prstGeom>
        </p:spPr>
      </p:pic>
      <p:pic>
        <p:nvPicPr>
          <p:cNvPr id="40" name="Picture 39" descr="Check Mark copy.gif"/>
          <p:cNvPicPr>
            <a:picLocks noChangeAspect="1"/>
          </p:cNvPicPr>
          <p:nvPr/>
        </p:nvPicPr>
        <p:blipFill>
          <a:blip r:embed="rId3" cstate="print"/>
          <a:stretch>
            <a:fillRect/>
          </a:stretch>
        </p:blipFill>
        <p:spPr>
          <a:xfrm>
            <a:off x="7543800" y="3124200"/>
            <a:ext cx="381000" cy="233516"/>
          </a:xfrm>
          <a:prstGeom prst="rect">
            <a:avLst/>
          </a:prstGeom>
        </p:spPr>
      </p:pic>
      <p:pic>
        <p:nvPicPr>
          <p:cNvPr id="41" name="Picture 40" descr="Check Mark copy.gif"/>
          <p:cNvPicPr>
            <a:picLocks noChangeAspect="1"/>
          </p:cNvPicPr>
          <p:nvPr/>
        </p:nvPicPr>
        <p:blipFill>
          <a:blip r:embed="rId3" cstate="print"/>
          <a:stretch>
            <a:fillRect/>
          </a:stretch>
        </p:blipFill>
        <p:spPr>
          <a:xfrm>
            <a:off x="7543800" y="3505200"/>
            <a:ext cx="381000" cy="233516"/>
          </a:xfrm>
          <a:prstGeom prst="rect">
            <a:avLst/>
          </a:prstGeom>
        </p:spPr>
      </p:pic>
      <p:pic>
        <p:nvPicPr>
          <p:cNvPr id="42" name="Picture 41" descr="Check Mark copy.gif"/>
          <p:cNvPicPr>
            <a:picLocks noChangeAspect="1"/>
          </p:cNvPicPr>
          <p:nvPr/>
        </p:nvPicPr>
        <p:blipFill>
          <a:blip r:embed="rId3" cstate="print"/>
          <a:stretch>
            <a:fillRect/>
          </a:stretch>
        </p:blipFill>
        <p:spPr>
          <a:xfrm>
            <a:off x="7543800" y="3886200"/>
            <a:ext cx="381000" cy="233516"/>
          </a:xfrm>
          <a:prstGeom prst="rect">
            <a:avLst/>
          </a:prstGeom>
        </p:spPr>
      </p:pic>
      <p:pic>
        <p:nvPicPr>
          <p:cNvPr id="43" name="Picture 42" descr="Check Mark copy.gif"/>
          <p:cNvPicPr>
            <a:picLocks noChangeAspect="1"/>
          </p:cNvPicPr>
          <p:nvPr/>
        </p:nvPicPr>
        <p:blipFill>
          <a:blip r:embed="rId3" cstate="print"/>
          <a:stretch>
            <a:fillRect/>
          </a:stretch>
        </p:blipFill>
        <p:spPr>
          <a:xfrm>
            <a:off x="7543800" y="4191000"/>
            <a:ext cx="381000" cy="233516"/>
          </a:xfrm>
          <a:prstGeom prst="rect">
            <a:avLst/>
          </a:prstGeom>
        </p:spPr>
      </p:pic>
      <p:pic>
        <p:nvPicPr>
          <p:cNvPr id="44" name="Picture 43" descr="Check Mark copy.gif"/>
          <p:cNvPicPr>
            <a:picLocks noChangeAspect="1"/>
          </p:cNvPicPr>
          <p:nvPr/>
        </p:nvPicPr>
        <p:blipFill>
          <a:blip r:embed="rId3" cstate="print"/>
          <a:stretch>
            <a:fillRect/>
          </a:stretch>
        </p:blipFill>
        <p:spPr>
          <a:xfrm>
            <a:off x="7543800" y="4648200"/>
            <a:ext cx="381000" cy="233516"/>
          </a:xfrm>
          <a:prstGeom prst="rect">
            <a:avLst/>
          </a:prstGeom>
        </p:spPr>
      </p:pic>
      <p:pic>
        <p:nvPicPr>
          <p:cNvPr id="45" name="Picture 44" descr="Check Mark copy.gif"/>
          <p:cNvPicPr>
            <a:picLocks noChangeAspect="1"/>
          </p:cNvPicPr>
          <p:nvPr/>
        </p:nvPicPr>
        <p:blipFill>
          <a:blip r:embed="rId3" cstate="print"/>
          <a:stretch>
            <a:fillRect/>
          </a:stretch>
        </p:blipFill>
        <p:spPr>
          <a:xfrm>
            <a:off x="7543800" y="4980296"/>
            <a:ext cx="381000" cy="2335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par>
                                <p:cTn id="11" presetID="10"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par>
                                <p:cTn id="20" presetID="10"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par>
                                <p:cTn id="23" presetID="10"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par>
                                <p:cTn id="26" presetID="10" presetClass="entr" presetSubtype="0" fill="hold"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par>
                                <p:cTn id="29" presetID="10"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par>
                                <p:cTn id="32" presetID="10" presetClass="entr" presetSubtype="0" fill="hold"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par>
                                <p:cTn id="35" presetID="10" presetClass="entr" presetSubtype="0" fill="hold"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500"/>
                                        <p:tgtEl>
                                          <p:spTgt spid="22"/>
                                        </p:tgtEl>
                                      </p:cBhvr>
                                    </p:animEffect>
                                  </p:childTnLst>
                                </p:cTn>
                              </p:par>
                              <p:par>
                                <p:cTn id="38" presetID="10" presetClass="entr" presetSubtype="0" fill="hold" nodeType="with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fade">
                                      <p:cBhvr>
                                        <p:cTn id="40" dur="500"/>
                                        <p:tgtEl>
                                          <p:spTgt spid="23"/>
                                        </p:tgtEl>
                                      </p:cBhvr>
                                    </p:animEffect>
                                  </p:childTnLst>
                                </p:cTn>
                              </p:par>
                              <p:par>
                                <p:cTn id="41" presetID="10"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500"/>
                                        <p:tgtEl>
                                          <p:spTgt spid="24"/>
                                        </p:tgtEl>
                                      </p:cBhvr>
                                    </p:animEffect>
                                  </p:childTnLst>
                                </p:cTn>
                              </p:par>
                              <p:par>
                                <p:cTn id="44" presetID="10" presetClass="entr" presetSubtype="0" fill="hold" nodeType="with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fade">
                                      <p:cBhvr>
                                        <p:cTn id="46" dur="500"/>
                                        <p:tgtEl>
                                          <p:spTgt spid="25"/>
                                        </p:tgtEl>
                                      </p:cBhvr>
                                    </p:animEffect>
                                  </p:childTnLst>
                                </p:cTn>
                              </p:par>
                              <p:par>
                                <p:cTn id="47" presetID="10" presetClass="entr" presetSubtype="0" fill="hold" nodeType="with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fade">
                                      <p:cBhvr>
                                        <p:cTn id="49" dur="500"/>
                                        <p:tgtEl>
                                          <p:spTgt spid="26"/>
                                        </p:tgtEl>
                                      </p:cBhvr>
                                    </p:animEffect>
                                  </p:childTnLst>
                                </p:cTn>
                              </p:par>
                              <p:par>
                                <p:cTn id="50" presetID="10" presetClass="entr" presetSubtype="0" fill="hold"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500"/>
                                        <p:tgtEl>
                                          <p:spTgt spid="27"/>
                                        </p:tgtEl>
                                      </p:cBhvr>
                                    </p:animEffect>
                                  </p:childTnLst>
                                </p:cTn>
                              </p:par>
                              <p:par>
                                <p:cTn id="53" presetID="10" presetClass="entr" presetSubtype="0" fill="hold"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fade">
                                      <p:cBhvr>
                                        <p:cTn id="55" dur="500"/>
                                        <p:tgtEl>
                                          <p:spTgt spid="28"/>
                                        </p:tgtEl>
                                      </p:cBhvr>
                                    </p:animEffect>
                                  </p:childTnLst>
                                </p:cTn>
                              </p:par>
                              <p:par>
                                <p:cTn id="56" presetID="10" presetClass="entr" presetSubtype="0" fill="hold" nodeType="withEffect">
                                  <p:stCondLst>
                                    <p:cond delay="0"/>
                                  </p:stCondLst>
                                  <p:childTnLst>
                                    <p:set>
                                      <p:cBhvr>
                                        <p:cTn id="57" dur="1" fill="hold">
                                          <p:stCondLst>
                                            <p:cond delay="0"/>
                                          </p:stCondLst>
                                        </p:cTn>
                                        <p:tgtEl>
                                          <p:spTgt spid="29"/>
                                        </p:tgtEl>
                                        <p:attrNameLst>
                                          <p:attrName>style.visibility</p:attrName>
                                        </p:attrNameLst>
                                      </p:cBhvr>
                                      <p:to>
                                        <p:strVal val="visible"/>
                                      </p:to>
                                    </p:set>
                                    <p:animEffect transition="in" filter="fade">
                                      <p:cBhvr>
                                        <p:cTn id="58" dur="500"/>
                                        <p:tgtEl>
                                          <p:spTgt spid="29"/>
                                        </p:tgtEl>
                                      </p:cBhvr>
                                    </p:animEffect>
                                  </p:childTnLst>
                                </p:cTn>
                              </p:par>
                              <p:par>
                                <p:cTn id="59" presetID="10" presetClass="entr" presetSubtype="0" fill="hold" nodeType="withEffect">
                                  <p:stCondLst>
                                    <p:cond delay="0"/>
                                  </p:stCondLst>
                                  <p:childTnLst>
                                    <p:set>
                                      <p:cBhvr>
                                        <p:cTn id="60" dur="1" fill="hold">
                                          <p:stCondLst>
                                            <p:cond delay="0"/>
                                          </p:stCondLst>
                                        </p:cTn>
                                        <p:tgtEl>
                                          <p:spTgt spid="30"/>
                                        </p:tgtEl>
                                        <p:attrNameLst>
                                          <p:attrName>style.visibility</p:attrName>
                                        </p:attrNameLst>
                                      </p:cBhvr>
                                      <p:to>
                                        <p:strVal val="visible"/>
                                      </p:to>
                                    </p:set>
                                    <p:animEffect transition="in" filter="fade">
                                      <p:cBhvr>
                                        <p:cTn id="61" dur="500"/>
                                        <p:tgtEl>
                                          <p:spTgt spid="30"/>
                                        </p:tgtEl>
                                      </p:cBhvr>
                                    </p:animEffect>
                                  </p:childTnLst>
                                </p:cTn>
                              </p:par>
                              <p:par>
                                <p:cTn id="62" presetID="10" presetClass="entr" presetSubtype="0" fill="hold" nodeType="withEffect">
                                  <p:stCondLst>
                                    <p:cond delay="0"/>
                                  </p:stCondLst>
                                  <p:childTnLst>
                                    <p:set>
                                      <p:cBhvr>
                                        <p:cTn id="63" dur="1" fill="hold">
                                          <p:stCondLst>
                                            <p:cond delay="0"/>
                                          </p:stCondLst>
                                        </p:cTn>
                                        <p:tgtEl>
                                          <p:spTgt spid="31"/>
                                        </p:tgtEl>
                                        <p:attrNameLst>
                                          <p:attrName>style.visibility</p:attrName>
                                        </p:attrNameLst>
                                      </p:cBhvr>
                                      <p:to>
                                        <p:strVal val="visible"/>
                                      </p:to>
                                    </p:set>
                                    <p:animEffect transition="in" filter="fade">
                                      <p:cBhvr>
                                        <p:cTn id="64" dur="500"/>
                                        <p:tgtEl>
                                          <p:spTgt spid="31"/>
                                        </p:tgtEl>
                                      </p:cBhvr>
                                    </p:animEffect>
                                  </p:childTnLst>
                                </p:cTn>
                              </p:par>
                              <p:par>
                                <p:cTn id="65" presetID="10" presetClass="entr" presetSubtype="0" fill="hold" nodeType="with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fade">
                                      <p:cBhvr>
                                        <p:cTn id="67" dur="500"/>
                                        <p:tgtEl>
                                          <p:spTgt spid="32"/>
                                        </p:tgtEl>
                                      </p:cBhvr>
                                    </p:animEffect>
                                  </p:childTnLst>
                                </p:cTn>
                              </p:par>
                              <p:par>
                                <p:cTn id="68" presetID="10" presetClass="entr" presetSubtype="0" fill="hold" nodeType="withEffect">
                                  <p:stCondLst>
                                    <p:cond delay="0"/>
                                  </p:stCondLst>
                                  <p:childTnLst>
                                    <p:set>
                                      <p:cBhvr>
                                        <p:cTn id="69" dur="1" fill="hold">
                                          <p:stCondLst>
                                            <p:cond delay="0"/>
                                          </p:stCondLst>
                                        </p:cTn>
                                        <p:tgtEl>
                                          <p:spTgt spid="33"/>
                                        </p:tgtEl>
                                        <p:attrNameLst>
                                          <p:attrName>style.visibility</p:attrName>
                                        </p:attrNameLst>
                                      </p:cBhvr>
                                      <p:to>
                                        <p:strVal val="visible"/>
                                      </p:to>
                                    </p:set>
                                    <p:animEffect transition="in" filter="fade">
                                      <p:cBhvr>
                                        <p:cTn id="70" dur="500"/>
                                        <p:tgtEl>
                                          <p:spTgt spid="33"/>
                                        </p:tgtEl>
                                      </p:cBhvr>
                                    </p:animEffect>
                                  </p:childTnLst>
                                </p:cTn>
                              </p:par>
                              <p:par>
                                <p:cTn id="71" presetID="10" presetClass="entr" presetSubtype="0" fill="hold" nodeType="with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500"/>
                                        <p:tgtEl>
                                          <p:spTgt spid="34"/>
                                        </p:tgtEl>
                                      </p:cBhvr>
                                    </p:animEffect>
                                  </p:childTnLst>
                                </p:cTn>
                              </p:par>
                              <p:par>
                                <p:cTn id="74" presetID="10" presetClass="entr" presetSubtype="0" fill="hold" nodeType="with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fade">
                                      <p:cBhvr>
                                        <p:cTn id="76" dur="500"/>
                                        <p:tgtEl>
                                          <p:spTgt spid="35"/>
                                        </p:tgtEl>
                                      </p:cBhvr>
                                    </p:animEffect>
                                  </p:childTnLst>
                                </p:cTn>
                              </p:par>
                              <p:par>
                                <p:cTn id="77" presetID="10" presetClass="entr" presetSubtype="0" fill="hold" nodeType="withEffect">
                                  <p:stCondLst>
                                    <p:cond delay="0"/>
                                  </p:stCondLst>
                                  <p:childTnLst>
                                    <p:set>
                                      <p:cBhvr>
                                        <p:cTn id="78" dur="1" fill="hold">
                                          <p:stCondLst>
                                            <p:cond delay="0"/>
                                          </p:stCondLst>
                                        </p:cTn>
                                        <p:tgtEl>
                                          <p:spTgt spid="36"/>
                                        </p:tgtEl>
                                        <p:attrNameLst>
                                          <p:attrName>style.visibility</p:attrName>
                                        </p:attrNameLst>
                                      </p:cBhvr>
                                      <p:to>
                                        <p:strVal val="visible"/>
                                      </p:to>
                                    </p:set>
                                    <p:animEffect transition="in" filter="fade">
                                      <p:cBhvr>
                                        <p:cTn id="79" dur="500"/>
                                        <p:tgtEl>
                                          <p:spTgt spid="36"/>
                                        </p:tgtEl>
                                      </p:cBhvr>
                                    </p:animEffect>
                                  </p:childTnLst>
                                </p:cTn>
                              </p:par>
                              <p:par>
                                <p:cTn id="80" presetID="10" presetClass="entr" presetSubtype="0" fill="hold" nodeType="withEffect">
                                  <p:stCondLst>
                                    <p:cond delay="0"/>
                                  </p:stCondLst>
                                  <p:childTnLst>
                                    <p:set>
                                      <p:cBhvr>
                                        <p:cTn id="81" dur="1" fill="hold">
                                          <p:stCondLst>
                                            <p:cond delay="0"/>
                                          </p:stCondLst>
                                        </p:cTn>
                                        <p:tgtEl>
                                          <p:spTgt spid="37"/>
                                        </p:tgtEl>
                                        <p:attrNameLst>
                                          <p:attrName>style.visibility</p:attrName>
                                        </p:attrNameLst>
                                      </p:cBhvr>
                                      <p:to>
                                        <p:strVal val="visible"/>
                                      </p:to>
                                    </p:set>
                                    <p:animEffect transition="in" filter="fade">
                                      <p:cBhvr>
                                        <p:cTn id="82" dur="500"/>
                                        <p:tgtEl>
                                          <p:spTgt spid="37"/>
                                        </p:tgtEl>
                                      </p:cBhvr>
                                    </p:animEffect>
                                  </p:childTnLst>
                                </p:cTn>
                              </p:par>
                              <p:par>
                                <p:cTn id="83" presetID="10" presetClass="entr" presetSubtype="0" fill="hold" nodeType="with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fade">
                                      <p:cBhvr>
                                        <p:cTn id="85" dur="500"/>
                                        <p:tgtEl>
                                          <p:spTgt spid="38"/>
                                        </p:tgtEl>
                                      </p:cBhvr>
                                    </p:animEffect>
                                  </p:childTnLst>
                                </p:cTn>
                              </p:par>
                            </p:childTnLst>
                          </p:cTn>
                        </p:par>
                        <p:par>
                          <p:cTn id="86" fill="hold">
                            <p:stCondLst>
                              <p:cond delay="500"/>
                            </p:stCondLst>
                            <p:childTnLst>
                              <p:par>
                                <p:cTn id="87" presetID="10" presetClass="entr" presetSubtype="0" fill="hold" nodeType="afterEffect">
                                  <p:stCondLst>
                                    <p:cond delay="0"/>
                                  </p:stCondLst>
                                  <p:childTnLst>
                                    <p:set>
                                      <p:cBhvr>
                                        <p:cTn id="88" dur="1" fill="hold">
                                          <p:stCondLst>
                                            <p:cond delay="0"/>
                                          </p:stCondLst>
                                        </p:cTn>
                                        <p:tgtEl>
                                          <p:spTgt spid="39"/>
                                        </p:tgtEl>
                                        <p:attrNameLst>
                                          <p:attrName>style.visibility</p:attrName>
                                        </p:attrNameLst>
                                      </p:cBhvr>
                                      <p:to>
                                        <p:strVal val="visible"/>
                                      </p:to>
                                    </p:set>
                                    <p:animEffect transition="in" filter="fade">
                                      <p:cBhvr>
                                        <p:cTn id="89" dur="500"/>
                                        <p:tgtEl>
                                          <p:spTgt spid="39"/>
                                        </p:tgtEl>
                                      </p:cBhvr>
                                    </p:animEffect>
                                  </p:childTnLst>
                                </p:cTn>
                              </p:par>
                            </p:childTnLst>
                          </p:cTn>
                        </p:par>
                        <p:par>
                          <p:cTn id="90" fill="hold">
                            <p:stCondLst>
                              <p:cond delay="1000"/>
                            </p:stCondLst>
                            <p:childTnLst>
                              <p:par>
                                <p:cTn id="91" presetID="10" presetClass="entr" presetSubtype="0" fill="hold" nodeType="afterEffect">
                                  <p:stCondLst>
                                    <p:cond delay="0"/>
                                  </p:stCondLst>
                                  <p:childTnLst>
                                    <p:set>
                                      <p:cBhvr>
                                        <p:cTn id="92" dur="1" fill="hold">
                                          <p:stCondLst>
                                            <p:cond delay="0"/>
                                          </p:stCondLst>
                                        </p:cTn>
                                        <p:tgtEl>
                                          <p:spTgt spid="40"/>
                                        </p:tgtEl>
                                        <p:attrNameLst>
                                          <p:attrName>style.visibility</p:attrName>
                                        </p:attrNameLst>
                                      </p:cBhvr>
                                      <p:to>
                                        <p:strVal val="visible"/>
                                      </p:to>
                                    </p:set>
                                    <p:animEffect transition="in" filter="fade">
                                      <p:cBhvr>
                                        <p:cTn id="93" dur="500"/>
                                        <p:tgtEl>
                                          <p:spTgt spid="40"/>
                                        </p:tgtEl>
                                      </p:cBhvr>
                                    </p:animEffect>
                                  </p:childTnLst>
                                </p:cTn>
                              </p:par>
                            </p:childTnLst>
                          </p:cTn>
                        </p:par>
                        <p:par>
                          <p:cTn id="94" fill="hold">
                            <p:stCondLst>
                              <p:cond delay="1500"/>
                            </p:stCondLst>
                            <p:childTnLst>
                              <p:par>
                                <p:cTn id="95" presetID="10" presetClass="entr" presetSubtype="0" fill="hold" nodeType="after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fade">
                                      <p:cBhvr>
                                        <p:cTn id="97" dur="500"/>
                                        <p:tgtEl>
                                          <p:spTgt spid="41"/>
                                        </p:tgtEl>
                                      </p:cBhvr>
                                    </p:animEffect>
                                  </p:childTnLst>
                                </p:cTn>
                              </p:par>
                            </p:childTnLst>
                          </p:cTn>
                        </p:par>
                        <p:par>
                          <p:cTn id="98" fill="hold">
                            <p:stCondLst>
                              <p:cond delay="2000"/>
                            </p:stCondLst>
                            <p:childTnLst>
                              <p:par>
                                <p:cTn id="99" presetID="10" presetClass="entr" presetSubtype="0" fill="hold" nodeType="afterEffect">
                                  <p:stCondLst>
                                    <p:cond delay="0"/>
                                  </p:stCondLst>
                                  <p:childTnLst>
                                    <p:set>
                                      <p:cBhvr>
                                        <p:cTn id="100" dur="1" fill="hold">
                                          <p:stCondLst>
                                            <p:cond delay="0"/>
                                          </p:stCondLst>
                                        </p:cTn>
                                        <p:tgtEl>
                                          <p:spTgt spid="42"/>
                                        </p:tgtEl>
                                        <p:attrNameLst>
                                          <p:attrName>style.visibility</p:attrName>
                                        </p:attrNameLst>
                                      </p:cBhvr>
                                      <p:to>
                                        <p:strVal val="visible"/>
                                      </p:to>
                                    </p:set>
                                    <p:animEffect transition="in" filter="fade">
                                      <p:cBhvr>
                                        <p:cTn id="101" dur="500"/>
                                        <p:tgtEl>
                                          <p:spTgt spid="42"/>
                                        </p:tgtEl>
                                      </p:cBhvr>
                                    </p:animEffect>
                                  </p:childTnLst>
                                </p:cTn>
                              </p:par>
                            </p:childTnLst>
                          </p:cTn>
                        </p:par>
                        <p:par>
                          <p:cTn id="102" fill="hold">
                            <p:stCondLst>
                              <p:cond delay="2500"/>
                            </p:stCondLst>
                            <p:childTnLst>
                              <p:par>
                                <p:cTn id="103" presetID="10" presetClass="entr" presetSubtype="0" fill="hold" nodeType="afterEffect">
                                  <p:stCondLst>
                                    <p:cond delay="0"/>
                                  </p:stCondLst>
                                  <p:childTnLst>
                                    <p:set>
                                      <p:cBhvr>
                                        <p:cTn id="104" dur="1" fill="hold">
                                          <p:stCondLst>
                                            <p:cond delay="0"/>
                                          </p:stCondLst>
                                        </p:cTn>
                                        <p:tgtEl>
                                          <p:spTgt spid="43"/>
                                        </p:tgtEl>
                                        <p:attrNameLst>
                                          <p:attrName>style.visibility</p:attrName>
                                        </p:attrNameLst>
                                      </p:cBhvr>
                                      <p:to>
                                        <p:strVal val="visible"/>
                                      </p:to>
                                    </p:set>
                                    <p:animEffect transition="in" filter="fade">
                                      <p:cBhvr>
                                        <p:cTn id="105" dur="500"/>
                                        <p:tgtEl>
                                          <p:spTgt spid="43"/>
                                        </p:tgtEl>
                                      </p:cBhvr>
                                    </p:animEffect>
                                  </p:childTnLst>
                                </p:cTn>
                              </p:par>
                            </p:childTnLst>
                          </p:cTn>
                        </p:par>
                        <p:par>
                          <p:cTn id="106" fill="hold">
                            <p:stCondLst>
                              <p:cond delay="3000"/>
                            </p:stCondLst>
                            <p:childTnLst>
                              <p:par>
                                <p:cTn id="107" presetID="10" presetClass="entr" presetSubtype="0" fill="hold" nodeType="afterEffect">
                                  <p:stCondLst>
                                    <p:cond delay="0"/>
                                  </p:stCondLst>
                                  <p:childTnLst>
                                    <p:set>
                                      <p:cBhvr>
                                        <p:cTn id="108" dur="1" fill="hold">
                                          <p:stCondLst>
                                            <p:cond delay="0"/>
                                          </p:stCondLst>
                                        </p:cTn>
                                        <p:tgtEl>
                                          <p:spTgt spid="44"/>
                                        </p:tgtEl>
                                        <p:attrNameLst>
                                          <p:attrName>style.visibility</p:attrName>
                                        </p:attrNameLst>
                                      </p:cBhvr>
                                      <p:to>
                                        <p:strVal val="visible"/>
                                      </p:to>
                                    </p:set>
                                    <p:animEffect transition="in" filter="fade">
                                      <p:cBhvr>
                                        <p:cTn id="109" dur="500"/>
                                        <p:tgtEl>
                                          <p:spTgt spid="44"/>
                                        </p:tgtEl>
                                      </p:cBhvr>
                                    </p:animEffect>
                                  </p:childTnLst>
                                </p:cTn>
                              </p:par>
                            </p:childTnLst>
                          </p:cTn>
                        </p:par>
                        <p:par>
                          <p:cTn id="110" fill="hold">
                            <p:stCondLst>
                              <p:cond delay="3500"/>
                            </p:stCondLst>
                            <p:childTnLst>
                              <p:par>
                                <p:cTn id="111" presetID="10" presetClass="entr" presetSubtype="0" fill="hold" nodeType="after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1"/>
            <a:ext cx="8001000" cy="523220"/>
          </a:xfrm>
          <a:prstGeom prst="rect">
            <a:avLst/>
          </a:prstGeom>
          <a:noFill/>
        </p:spPr>
        <p:txBody>
          <a:bodyPr wrap="square" rtlCol="0">
            <a:spAutoFit/>
          </a:bodyPr>
          <a:lstStyle/>
          <a:p>
            <a:r>
              <a:rPr lang="en-US" sz="2800" dirty="0" smtClean="0"/>
              <a:t>Category 5e, 6 and 6A Design/Manufacture Model</a:t>
            </a:r>
            <a:endParaRPr lang="en-US" sz="2800" dirty="0"/>
          </a:p>
        </p:txBody>
      </p:sp>
      <p:sp>
        <p:nvSpPr>
          <p:cNvPr id="7" name="TextBox 6"/>
          <p:cNvSpPr txBox="1"/>
          <p:nvPr/>
        </p:nvSpPr>
        <p:spPr>
          <a:xfrm>
            <a:off x="533400" y="838200"/>
            <a:ext cx="4419600" cy="5632311"/>
          </a:xfrm>
          <a:prstGeom prst="rect">
            <a:avLst/>
          </a:prstGeom>
          <a:noFill/>
        </p:spPr>
        <p:txBody>
          <a:bodyPr wrap="square" rtlCol="0">
            <a:spAutoFit/>
          </a:bodyPr>
          <a:lstStyle/>
          <a:p>
            <a:pPr marL="223838" indent="-223838">
              <a:buFont typeface="Arial" pitchFamily="34" charset="0"/>
              <a:buChar char="•"/>
            </a:pPr>
            <a:r>
              <a:rPr lang="en-US" sz="2000" dirty="0" smtClean="0"/>
              <a:t>The 6A Test Fixture represents the written standards by TIA</a:t>
            </a:r>
          </a:p>
          <a:p>
            <a:pPr marL="223838" indent="-223838">
              <a:buFont typeface="Arial" pitchFamily="34" charset="0"/>
              <a:buChar char="•"/>
            </a:pPr>
            <a:r>
              <a:rPr lang="en-US" sz="2000" dirty="0" smtClean="0"/>
              <a:t>The 6A Test Fixture qualifies the test plugs used to determine component compliance</a:t>
            </a:r>
          </a:p>
          <a:p>
            <a:pPr marL="223838" indent="-223838">
              <a:buFont typeface="Arial" pitchFamily="34" charset="0"/>
              <a:buChar char="•"/>
            </a:pPr>
            <a:r>
              <a:rPr lang="en-US" sz="2000" dirty="0" smtClean="0"/>
              <a:t>The Test Plugs are what are used to qualify connectivity  as to whether they are component compliant.  In the case of OCC, our connectivity is also Patch Cord Test Adapters.</a:t>
            </a:r>
          </a:p>
          <a:p>
            <a:pPr marL="223838" indent="-223838">
              <a:buFont typeface="Arial" pitchFamily="34" charset="0"/>
              <a:buChar char="•"/>
            </a:pPr>
            <a:r>
              <a:rPr lang="en-US" sz="2000" dirty="0" smtClean="0"/>
              <a:t>Because OCC connectivity is also PCTA, our connectors also qualify our Patch Cords</a:t>
            </a:r>
          </a:p>
          <a:p>
            <a:pPr marL="223838" indent="-223838">
              <a:buFont typeface="Arial" pitchFamily="34" charset="0"/>
              <a:buChar char="•"/>
            </a:pPr>
            <a:r>
              <a:rPr lang="en-US" sz="2000" dirty="0" smtClean="0"/>
              <a:t>And because of patents within our patch cord plug design, our patch cords can also act as test plugs</a:t>
            </a:r>
          </a:p>
          <a:p>
            <a:pPr marL="223838" indent="-223838">
              <a:buFont typeface="Arial" pitchFamily="34" charset="0"/>
              <a:buChar char="•"/>
            </a:pPr>
            <a:endParaRPr lang="en-US" sz="2000" dirty="0" smtClean="0"/>
          </a:p>
          <a:p>
            <a:pPr marL="223838" indent="-223838">
              <a:buFont typeface="Arial" pitchFamily="34" charset="0"/>
              <a:buChar char="•"/>
            </a:pPr>
            <a:endParaRPr lang="en-US" sz="2000" dirty="0"/>
          </a:p>
        </p:txBody>
      </p:sp>
      <p:grpSp>
        <p:nvGrpSpPr>
          <p:cNvPr id="47" name="Group 46"/>
          <p:cNvGrpSpPr/>
          <p:nvPr/>
        </p:nvGrpSpPr>
        <p:grpSpPr>
          <a:xfrm>
            <a:off x="5181600" y="2514600"/>
            <a:ext cx="3200400" cy="914400"/>
            <a:chOff x="5105400" y="2209800"/>
            <a:chExt cx="3200400" cy="914400"/>
          </a:xfrm>
        </p:grpSpPr>
        <p:grpSp>
          <p:nvGrpSpPr>
            <p:cNvPr id="3" name="Group 12"/>
            <p:cNvGrpSpPr/>
            <p:nvPr/>
          </p:nvGrpSpPr>
          <p:grpSpPr>
            <a:xfrm>
              <a:off x="5105400" y="2209800"/>
              <a:ext cx="610394" cy="914400"/>
              <a:chOff x="4876800" y="2362994"/>
              <a:chExt cx="610394" cy="1143000"/>
            </a:xfrm>
          </p:grpSpPr>
          <p:cxnSp>
            <p:nvCxnSpPr>
              <p:cNvPr id="10" name="Straight Connector 9"/>
              <p:cNvCxnSpPr/>
              <p:nvPr/>
            </p:nvCxnSpPr>
            <p:spPr>
              <a:xfrm rot="5400000">
                <a:off x="4914900" y="2933700"/>
                <a:ext cx="1143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0800000">
                <a:off x="4876800" y="2895600"/>
                <a:ext cx="609600" cy="1588"/>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4" name="Group 13"/>
            <p:cNvGrpSpPr/>
            <p:nvPr/>
          </p:nvGrpSpPr>
          <p:grpSpPr>
            <a:xfrm rot="10800000">
              <a:off x="7695406" y="2209800"/>
              <a:ext cx="610394" cy="914400"/>
              <a:chOff x="4876800" y="2362994"/>
              <a:chExt cx="610394" cy="1143000"/>
            </a:xfrm>
          </p:grpSpPr>
          <p:cxnSp>
            <p:nvCxnSpPr>
              <p:cNvPr id="15" name="Straight Connector 14"/>
              <p:cNvCxnSpPr/>
              <p:nvPr/>
            </p:nvCxnSpPr>
            <p:spPr>
              <a:xfrm rot="5400000">
                <a:off x="4914900" y="2933700"/>
                <a:ext cx="1143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0800000">
                <a:off x="4876800" y="2895600"/>
                <a:ext cx="609600" cy="1588"/>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5" name="Group 29"/>
            <p:cNvGrpSpPr/>
            <p:nvPr/>
          </p:nvGrpSpPr>
          <p:grpSpPr>
            <a:xfrm>
              <a:off x="5866606" y="2514600"/>
              <a:ext cx="1677988" cy="153194"/>
              <a:chOff x="5866606" y="2514600"/>
              <a:chExt cx="1677988" cy="153194"/>
            </a:xfrm>
          </p:grpSpPr>
          <p:cxnSp>
            <p:nvCxnSpPr>
              <p:cNvPr id="18" name="Straight Connector 17"/>
              <p:cNvCxnSpPr/>
              <p:nvPr/>
            </p:nvCxnSpPr>
            <p:spPr>
              <a:xfrm rot="5400000">
                <a:off x="5791200" y="2590800"/>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rot="5400000">
                <a:off x="59436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5400000">
                <a:off x="60960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a:off x="62484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rot="5400000">
                <a:off x="64008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rot="5400000">
                <a:off x="65532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rot="5400000">
                <a:off x="67056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rot="5400000">
                <a:off x="68580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5400000">
                <a:off x="70104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rot="5400000">
                <a:off x="71628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5400000">
                <a:off x="73152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5400000">
                <a:off x="74676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grpSp>
      </p:grpSp>
      <p:sp>
        <p:nvSpPr>
          <p:cNvPr id="30" name="TextBox 29"/>
          <p:cNvSpPr txBox="1"/>
          <p:nvPr/>
        </p:nvSpPr>
        <p:spPr>
          <a:xfrm>
            <a:off x="7239000" y="1066800"/>
            <a:ext cx="1752600" cy="338554"/>
          </a:xfrm>
          <a:prstGeom prst="rect">
            <a:avLst/>
          </a:prstGeom>
          <a:noFill/>
        </p:spPr>
        <p:txBody>
          <a:bodyPr wrap="square" rtlCol="0">
            <a:spAutoFit/>
          </a:bodyPr>
          <a:lstStyle/>
          <a:p>
            <a:pPr algn="ctr"/>
            <a:r>
              <a:rPr lang="en-US" sz="1600" dirty="0" smtClean="0"/>
              <a:t>6A Test Fixture</a:t>
            </a:r>
            <a:endParaRPr lang="en-US" sz="1600" dirty="0"/>
          </a:p>
        </p:txBody>
      </p:sp>
      <p:cxnSp>
        <p:nvCxnSpPr>
          <p:cNvPr id="36" name="Straight Arrow Connector 35"/>
          <p:cNvCxnSpPr/>
          <p:nvPr/>
        </p:nvCxnSpPr>
        <p:spPr>
          <a:xfrm rot="16200000" flipH="1">
            <a:off x="6591301" y="2476500"/>
            <a:ext cx="381001" cy="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7924800" y="2514600"/>
            <a:ext cx="1066800" cy="338554"/>
          </a:xfrm>
          <a:prstGeom prst="rect">
            <a:avLst/>
          </a:prstGeom>
          <a:noFill/>
        </p:spPr>
        <p:txBody>
          <a:bodyPr wrap="square" rtlCol="0">
            <a:spAutoFit/>
          </a:bodyPr>
          <a:lstStyle/>
          <a:p>
            <a:pPr algn="ctr"/>
            <a:r>
              <a:rPr lang="en-US" sz="1600" dirty="0" smtClean="0"/>
              <a:t>Test Plugs</a:t>
            </a:r>
            <a:endParaRPr lang="en-US" sz="1600" dirty="0"/>
          </a:p>
        </p:txBody>
      </p:sp>
      <p:cxnSp>
        <p:nvCxnSpPr>
          <p:cNvPr id="32" name="Straight Arrow Connector 31"/>
          <p:cNvCxnSpPr/>
          <p:nvPr/>
        </p:nvCxnSpPr>
        <p:spPr>
          <a:xfrm rot="10800000" flipV="1">
            <a:off x="5334000" y="3276600"/>
            <a:ext cx="1143000" cy="1066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37" name="Group 36"/>
          <p:cNvGrpSpPr/>
          <p:nvPr/>
        </p:nvGrpSpPr>
        <p:grpSpPr>
          <a:xfrm>
            <a:off x="4876800" y="4495800"/>
            <a:ext cx="838200" cy="762000"/>
            <a:chOff x="4876800" y="3810000"/>
            <a:chExt cx="838200" cy="762000"/>
          </a:xfrm>
        </p:grpSpPr>
        <p:sp>
          <p:nvSpPr>
            <p:cNvPr id="33" name="Rectangle 32"/>
            <p:cNvSpPr/>
            <p:nvPr/>
          </p:nvSpPr>
          <p:spPr>
            <a:xfrm>
              <a:off x="4876800" y="3810000"/>
              <a:ext cx="838200" cy="762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5029200" y="4038600"/>
              <a:ext cx="533400" cy="381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5" name="TextBox 34"/>
          <p:cNvSpPr txBox="1"/>
          <p:nvPr/>
        </p:nvSpPr>
        <p:spPr>
          <a:xfrm>
            <a:off x="4648200" y="5410200"/>
            <a:ext cx="1371600" cy="584775"/>
          </a:xfrm>
          <a:prstGeom prst="rect">
            <a:avLst/>
          </a:prstGeom>
          <a:noFill/>
        </p:spPr>
        <p:txBody>
          <a:bodyPr wrap="square" rtlCol="0">
            <a:spAutoFit/>
          </a:bodyPr>
          <a:lstStyle/>
          <a:p>
            <a:pPr algn="ctr"/>
            <a:r>
              <a:rPr lang="en-US" sz="1600" dirty="0" smtClean="0"/>
              <a:t>Connectivity / PCTA</a:t>
            </a:r>
            <a:endParaRPr lang="en-US" sz="1600" dirty="0"/>
          </a:p>
        </p:txBody>
      </p:sp>
      <p:grpSp>
        <p:nvGrpSpPr>
          <p:cNvPr id="39" name="Group 38"/>
          <p:cNvGrpSpPr/>
          <p:nvPr/>
        </p:nvGrpSpPr>
        <p:grpSpPr>
          <a:xfrm>
            <a:off x="7696200" y="4495800"/>
            <a:ext cx="838200" cy="762000"/>
            <a:chOff x="4876800" y="3810000"/>
            <a:chExt cx="838200" cy="762000"/>
          </a:xfrm>
        </p:grpSpPr>
        <p:sp>
          <p:nvSpPr>
            <p:cNvPr id="40" name="Rectangle 39"/>
            <p:cNvSpPr/>
            <p:nvPr/>
          </p:nvSpPr>
          <p:spPr>
            <a:xfrm>
              <a:off x="4876800" y="3810000"/>
              <a:ext cx="838200" cy="762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5029200" y="4038600"/>
              <a:ext cx="533400" cy="381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43" name="Straight Arrow Connector 42"/>
          <p:cNvCxnSpPr/>
          <p:nvPr/>
        </p:nvCxnSpPr>
        <p:spPr>
          <a:xfrm>
            <a:off x="5943600" y="4953000"/>
            <a:ext cx="1524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7467600" y="5486400"/>
            <a:ext cx="1371600" cy="338554"/>
          </a:xfrm>
          <a:prstGeom prst="rect">
            <a:avLst/>
          </a:prstGeom>
          <a:noFill/>
        </p:spPr>
        <p:txBody>
          <a:bodyPr wrap="square" rtlCol="0">
            <a:spAutoFit/>
          </a:bodyPr>
          <a:lstStyle/>
          <a:p>
            <a:pPr algn="ctr"/>
            <a:r>
              <a:rPr lang="en-US" sz="1600" dirty="0" smtClean="0"/>
              <a:t>Patch Cords</a:t>
            </a:r>
            <a:endParaRPr lang="en-US" sz="1600" dirty="0"/>
          </a:p>
        </p:txBody>
      </p:sp>
      <p:cxnSp>
        <p:nvCxnSpPr>
          <p:cNvPr id="46" name="Straight Arrow Connector 45"/>
          <p:cNvCxnSpPr/>
          <p:nvPr/>
        </p:nvCxnSpPr>
        <p:spPr>
          <a:xfrm rot="16200000" flipV="1">
            <a:off x="7048500" y="3314700"/>
            <a:ext cx="1066800" cy="990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42" name="Picture 2" descr="Z:\Designs\DirectFixCat6A\pictures\Fluke plug fixture.jpg"/>
          <p:cNvPicPr>
            <a:picLocks noChangeAspect="1" noChangeArrowheads="1"/>
          </p:cNvPicPr>
          <p:nvPr/>
        </p:nvPicPr>
        <p:blipFill>
          <a:blip r:embed="rId3" cstate="print"/>
          <a:srcRect/>
          <a:stretch>
            <a:fillRect/>
          </a:stretch>
        </p:blipFill>
        <p:spPr bwMode="auto">
          <a:xfrm>
            <a:off x="6019800" y="838200"/>
            <a:ext cx="1447800" cy="145092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2000"/>
                                        <p:tgtEl>
                                          <p:spTgt spid="3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1000"/>
                                        <p:tgtEl>
                                          <p:spTgt spid="7">
                                            <p:txEl>
                                              <p:pRg st="1" end="1"/>
                                            </p:txEl>
                                          </p:spTgt>
                                        </p:tgtEl>
                                      </p:cBhvr>
                                    </p:animEffect>
                                  </p:childTnLst>
                                </p:cTn>
                              </p:par>
                            </p:childTnLst>
                          </p:cTn>
                        </p:par>
                        <p:par>
                          <p:cTn id="16" fill="hold">
                            <p:stCondLst>
                              <p:cond delay="1000"/>
                            </p:stCondLst>
                            <p:childTnLst>
                              <p:par>
                                <p:cTn id="17" presetID="17" presetClass="entr" presetSubtype="1" fill="hold" nodeType="afterEffect">
                                  <p:stCondLst>
                                    <p:cond delay="0"/>
                                  </p:stCondLst>
                                  <p:childTnLst>
                                    <p:set>
                                      <p:cBhvr>
                                        <p:cTn id="18" dur="1" fill="hold">
                                          <p:stCondLst>
                                            <p:cond delay="0"/>
                                          </p:stCondLst>
                                        </p:cTn>
                                        <p:tgtEl>
                                          <p:spTgt spid="36"/>
                                        </p:tgtEl>
                                        <p:attrNameLst>
                                          <p:attrName>style.visibility</p:attrName>
                                        </p:attrNameLst>
                                      </p:cBhvr>
                                      <p:to>
                                        <p:strVal val="visible"/>
                                      </p:to>
                                    </p:set>
                                    <p:anim calcmode="lin" valueType="num">
                                      <p:cBhvr>
                                        <p:cTn id="19" dur="500" fill="hold"/>
                                        <p:tgtEl>
                                          <p:spTgt spid="36"/>
                                        </p:tgtEl>
                                        <p:attrNameLst>
                                          <p:attrName>ppt_x</p:attrName>
                                        </p:attrNameLst>
                                      </p:cBhvr>
                                      <p:tavLst>
                                        <p:tav tm="0">
                                          <p:val>
                                            <p:strVal val="#ppt_x"/>
                                          </p:val>
                                        </p:tav>
                                        <p:tav tm="100000">
                                          <p:val>
                                            <p:strVal val="#ppt_x"/>
                                          </p:val>
                                        </p:tav>
                                      </p:tavLst>
                                    </p:anim>
                                    <p:anim calcmode="lin" valueType="num">
                                      <p:cBhvr>
                                        <p:cTn id="20" dur="500" fill="hold"/>
                                        <p:tgtEl>
                                          <p:spTgt spid="36"/>
                                        </p:tgtEl>
                                        <p:attrNameLst>
                                          <p:attrName>ppt_y</p:attrName>
                                        </p:attrNameLst>
                                      </p:cBhvr>
                                      <p:tavLst>
                                        <p:tav tm="0">
                                          <p:val>
                                            <p:strVal val="#ppt_y-#ppt_h/2"/>
                                          </p:val>
                                        </p:tav>
                                        <p:tav tm="100000">
                                          <p:val>
                                            <p:strVal val="#ppt_y"/>
                                          </p:val>
                                        </p:tav>
                                      </p:tavLst>
                                    </p:anim>
                                    <p:anim calcmode="lin" valueType="num">
                                      <p:cBhvr>
                                        <p:cTn id="21" dur="500" fill="hold"/>
                                        <p:tgtEl>
                                          <p:spTgt spid="36"/>
                                        </p:tgtEl>
                                        <p:attrNameLst>
                                          <p:attrName>ppt_w</p:attrName>
                                        </p:attrNameLst>
                                      </p:cBhvr>
                                      <p:tavLst>
                                        <p:tav tm="0">
                                          <p:val>
                                            <p:strVal val="#ppt_w"/>
                                          </p:val>
                                        </p:tav>
                                        <p:tav tm="100000">
                                          <p:val>
                                            <p:strVal val="#ppt_w"/>
                                          </p:val>
                                        </p:tav>
                                      </p:tavLst>
                                    </p:anim>
                                    <p:anim calcmode="lin" valueType="num">
                                      <p:cBhvr>
                                        <p:cTn id="22" dur="500" fill="hold"/>
                                        <p:tgtEl>
                                          <p:spTgt spid="36"/>
                                        </p:tgtEl>
                                        <p:attrNameLst>
                                          <p:attrName>ppt_h</p:attrName>
                                        </p:attrNameLst>
                                      </p:cBhvr>
                                      <p:tavLst>
                                        <p:tav tm="0">
                                          <p:val>
                                            <p:fltVal val="0"/>
                                          </p:val>
                                        </p:tav>
                                        <p:tav tm="100000">
                                          <p:val>
                                            <p:strVal val="#ppt_h"/>
                                          </p:val>
                                        </p:tav>
                                      </p:tavLst>
                                    </p:anim>
                                  </p:childTnLst>
                                </p:cTn>
                              </p:par>
                            </p:childTnLst>
                          </p:cTn>
                        </p:par>
                        <p:par>
                          <p:cTn id="23" fill="hold">
                            <p:stCondLst>
                              <p:cond delay="1500"/>
                            </p:stCondLst>
                            <p:childTnLst>
                              <p:par>
                                <p:cTn id="24" presetID="55" presetClass="entr" presetSubtype="0" fill="hold" nodeType="afterEffect">
                                  <p:stCondLst>
                                    <p:cond delay="0"/>
                                  </p:stCondLst>
                                  <p:childTnLst>
                                    <p:set>
                                      <p:cBhvr>
                                        <p:cTn id="25" dur="1" fill="hold">
                                          <p:stCondLst>
                                            <p:cond delay="0"/>
                                          </p:stCondLst>
                                        </p:cTn>
                                        <p:tgtEl>
                                          <p:spTgt spid="47"/>
                                        </p:tgtEl>
                                        <p:attrNameLst>
                                          <p:attrName>style.visibility</p:attrName>
                                        </p:attrNameLst>
                                      </p:cBhvr>
                                      <p:to>
                                        <p:strVal val="visible"/>
                                      </p:to>
                                    </p:set>
                                    <p:anim calcmode="lin" valueType="num">
                                      <p:cBhvr>
                                        <p:cTn id="26" dur="1000" fill="hold"/>
                                        <p:tgtEl>
                                          <p:spTgt spid="47"/>
                                        </p:tgtEl>
                                        <p:attrNameLst>
                                          <p:attrName>ppt_w</p:attrName>
                                        </p:attrNameLst>
                                      </p:cBhvr>
                                      <p:tavLst>
                                        <p:tav tm="0">
                                          <p:val>
                                            <p:strVal val="#ppt_w*0.70"/>
                                          </p:val>
                                        </p:tav>
                                        <p:tav tm="100000">
                                          <p:val>
                                            <p:strVal val="#ppt_w"/>
                                          </p:val>
                                        </p:tav>
                                      </p:tavLst>
                                    </p:anim>
                                    <p:anim calcmode="lin" valueType="num">
                                      <p:cBhvr>
                                        <p:cTn id="27" dur="1000" fill="hold"/>
                                        <p:tgtEl>
                                          <p:spTgt spid="47"/>
                                        </p:tgtEl>
                                        <p:attrNameLst>
                                          <p:attrName>ppt_h</p:attrName>
                                        </p:attrNameLst>
                                      </p:cBhvr>
                                      <p:tavLst>
                                        <p:tav tm="0">
                                          <p:val>
                                            <p:strVal val="#ppt_h"/>
                                          </p:val>
                                        </p:tav>
                                        <p:tav tm="100000">
                                          <p:val>
                                            <p:strVal val="#ppt_h"/>
                                          </p:val>
                                        </p:tav>
                                      </p:tavLst>
                                    </p:anim>
                                    <p:animEffect transition="in" filter="fade">
                                      <p:cBhvr>
                                        <p:cTn id="28" dur="1000"/>
                                        <p:tgtEl>
                                          <p:spTgt spid="4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fade">
                                      <p:cBhvr>
                                        <p:cTn id="31" dur="1000"/>
                                        <p:tgtEl>
                                          <p:spTgt spid="3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7">
                                            <p:txEl>
                                              <p:pRg st="2" end="2"/>
                                            </p:txEl>
                                          </p:spTgt>
                                        </p:tgtEl>
                                        <p:attrNameLst>
                                          <p:attrName>style.visibility</p:attrName>
                                        </p:attrNameLst>
                                      </p:cBhvr>
                                      <p:to>
                                        <p:strVal val="visible"/>
                                      </p:to>
                                    </p:set>
                                    <p:animEffect transition="in" filter="fade">
                                      <p:cBhvr>
                                        <p:cTn id="36" dur="1000"/>
                                        <p:tgtEl>
                                          <p:spTgt spid="7">
                                            <p:txEl>
                                              <p:pRg st="2" end="2"/>
                                            </p:txEl>
                                          </p:spTgt>
                                        </p:tgtEl>
                                      </p:cBhvr>
                                    </p:animEffect>
                                  </p:childTnLst>
                                </p:cTn>
                              </p:par>
                            </p:childTnLst>
                          </p:cTn>
                        </p:par>
                        <p:par>
                          <p:cTn id="37" fill="hold">
                            <p:stCondLst>
                              <p:cond delay="1000"/>
                            </p:stCondLst>
                            <p:childTnLst>
                              <p:par>
                                <p:cTn id="38" presetID="17" presetClass="entr" presetSubtype="1" fill="hold" nodeType="afterEffect">
                                  <p:stCondLst>
                                    <p:cond delay="0"/>
                                  </p:stCondLst>
                                  <p:childTnLst>
                                    <p:set>
                                      <p:cBhvr>
                                        <p:cTn id="39" dur="1" fill="hold">
                                          <p:stCondLst>
                                            <p:cond delay="0"/>
                                          </p:stCondLst>
                                        </p:cTn>
                                        <p:tgtEl>
                                          <p:spTgt spid="32"/>
                                        </p:tgtEl>
                                        <p:attrNameLst>
                                          <p:attrName>style.visibility</p:attrName>
                                        </p:attrNameLst>
                                      </p:cBhvr>
                                      <p:to>
                                        <p:strVal val="visible"/>
                                      </p:to>
                                    </p:set>
                                    <p:anim calcmode="lin" valueType="num">
                                      <p:cBhvr>
                                        <p:cTn id="40" dur="500" fill="hold"/>
                                        <p:tgtEl>
                                          <p:spTgt spid="32"/>
                                        </p:tgtEl>
                                        <p:attrNameLst>
                                          <p:attrName>ppt_x</p:attrName>
                                        </p:attrNameLst>
                                      </p:cBhvr>
                                      <p:tavLst>
                                        <p:tav tm="0">
                                          <p:val>
                                            <p:strVal val="#ppt_x"/>
                                          </p:val>
                                        </p:tav>
                                        <p:tav tm="100000">
                                          <p:val>
                                            <p:strVal val="#ppt_x"/>
                                          </p:val>
                                        </p:tav>
                                      </p:tavLst>
                                    </p:anim>
                                    <p:anim calcmode="lin" valueType="num">
                                      <p:cBhvr>
                                        <p:cTn id="41" dur="500" fill="hold"/>
                                        <p:tgtEl>
                                          <p:spTgt spid="32"/>
                                        </p:tgtEl>
                                        <p:attrNameLst>
                                          <p:attrName>ppt_y</p:attrName>
                                        </p:attrNameLst>
                                      </p:cBhvr>
                                      <p:tavLst>
                                        <p:tav tm="0">
                                          <p:val>
                                            <p:strVal val="#ppt_y-#ppt_h/2"/>
                                          </p:val>
                                        </p:tav>
                                        <p:tav tm="100000">
                                          <p:val>
                                            <p:strVal val="#ppt_y"/>
                                          </p:val>
                                        </p:tav>
                                      </p:tavLst>
                                    </p:anim>
                                    <p:anim calcmode="lin" valueType="num">
                                      <p:cBhvr>
                                        <p:cTn id="42" dur="500" fill="hold"/>
                                        <p:tgtEl>
                                          <p:spTgt spid="32"/>
                                        </p:tgtEl>
                                        <p:attrNameLst>
                                          <p:attrName>ppt_w</p:attrName>
                                        </p:attrNameLst>
                                      </p:cBhvr>
                                      <p:tavLst>
                                        <p:tav tm="0">
                                          <p:val>
                                            <p:strVal val="#ppt_w"/>
                                          </p:val>
                                        </p:tav>
                                        <p:tav tm="100000">
                                          <p:val>
                                            <p:strVal val="#ppt_w"/>
                                          </p:val>
                                        </p:tav>
                                      </p:tavLst>
                                    </p:anim>
                                    <p:anim calcmode="lin" valueType="num">
                                      <p:cBhvr>
                                        <p:cTn id="43" dur="500" fill="hold"/>
                                        <p:tgtEl>
                                          <p:spTgt spid="32"/>
                                        </p:tgtEl>
                                        <p:attrNameLst>
                                          <p:attrName>ppt_h</p:attrName>
                                        </p:attrNameLst>
                                      </p:cBhvr>
                                      <p:tavLst>
                                        <p:tav tm="0">
                                          <p:val>
                                            <p:fltVal val="0"/>
                                          </p:val>
                                        </p:tav>
                                        <p:tav tm="100000">
                                          <p:val>
                                            <p:strVal val="#ppt_h"/>
                                          </p:val>
                                        </p:tav>
                                      </p:tavLst>
                                    </p:anim>
                                  </p:childTnLst>
                                </p:cTn>
                              </p:par>
                            </p:childTnLst>
                          </p:cTn>
                        </p:par>
                        <p:par>
                          <p:cTn id="44" fill="hold">
                            <p:stCondLst>
                              <p:cond delay="1500"/>
                            </p:stCondLst>
                            <p:childTnLst>
                              <p:par>
                                <p:cTn id="45" presetID="55" presetClass="entr" presetSubtype="0" fill="hold" nodeType="after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p:cTn id="47" dur="1000" fill="hold"/>
                                        <p:tgtEl>
                                          <p:spTgt spid="37"/>
                                        </p:tgtEl>
                                        <p:attrNameLst>
                                          <p:attrName>ppt_w</p:attrName>
                                        </p:attrNameLst>
                                      </p:cBhvr>
                                      <p:tavLst>
                                        <p:tav tm="0">
                                          <p:val>
                                            <p:strVal val="#ppt_w*0.70"/>
                                          </p:val>
                                        </p:tav>
                                        <p:tav tm="100000">
                                          <p:val>
                                            <p:strVal val="#ppt_w"/>
                                          </p:val>
                                        </p:tav>
                                      </p:tavLst>
                                    </p:anim>
                                    <p:anim calcmode="lin" valueType="num">
                                      <p:cBhvr>
                                        <p:cTn id="48" dur="1000" fill="hold"/>
                                        <p:tgtEl>
                                          <p:spTgt spid="37"/>
                                        </p:tgtEl>
                                        <p:attrNameLst>
                                          <p:attrName>ppt_h</p:attrName>
                                        </p:attrNameLst>
                                      </p:cBhvr>
                                      <p:tavLst>
                                        <p:tav tm="0">
                                          <p:val>
                                            <p:strVal val="#ppt_h"/>
                                          </p:val>
                                        </p:tav>
                                        <p:tav tm="100000">
                                          <p:val>
                                            <p:strVal val="#ppt_h"/>
                                          </p:val>
                                        </p:tav>
                                      </p:tavLst>
                                    </p:anim>
                                    <p:animEffect transition="in" filter="fade">
                                      <p:cBhvr>
                                        <p:cTn id="49" dur="1000"/>
                                        <p:tgtEl>
                                          <p:spTgt spid="3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1000"/>
                                        <p:tgtEl>
                                          <p:spTgt spid="3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3" end="3"/>
                                            </p:txEl>
                                          </p:spTgt>
                                        </p:tgtEl>
                                        <p:attrNameLst>
                                          <p:attrName>style.visibility</p:attrName>
                                        </p:attrNameLst>
                                      </p:cBhvr>
                                      <p:to>
                                        <p:strVal val="visible"/>
                                      </p:to>
                                    </p:set>
                                    <p:animEffect transition="in" filter="fade">
                                      <p:cBhvr>
                                        <p:cTn id="57" dur="2000"/>
                                        <p:tgtEl>
                                          <p:spTgt spid="7">
                                            <p:txEl>
                                              <p:pRg st="3" end="3"/>
                                            </p:txEl>
                                          </p:spTgt>
                                        </p:tgtEl>
                                      </p:cBhvr>
                                    </p:animEffect>
                                  </p:childTnLst>
                                </p:cTn>
                              </p:par>
                            </p:childTnLst>
                          </p:cTn>
                        </p:par>
                        <p:par>
                          <p:cTn id="58" fill="hold">
                            <p:stCondLst>
                              <p:cond delay="2000"/>
                            </p:stCondLst>
                            <p:childTnLst>
                              <p:par>
                                <p:cTn id="59" presetID="17" presetClass="entr" presetSubtype="8"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 calcmode="lin" valueType="num">
                                      <p:cBhvr>
                                        <p:cTn id="61" dur="500" fill="hold"/>
                                        <p:tgtEl>
                                          <p:spTgt spid="43"/>
                                        </p:tgtEl>
                                        <p:attrNameLst>
                                          <p:attrName>ppt_x</p:attrName>
                                        </p:attrNameLst>
                                      </p:cBhvr>
                                      <p:tavLst>
                                        <p:tav tm="0">
                                          <p:val>
                                            <p:strVal val="#ppt_x-#ppt_w/2"/>
                                          </p:val>
                                        </p:tav>
                                        <p:tav tm="100000">
                                          <p:val>
                                            <p:strVal val="#ppt_x"/>
                                          </p:val>
                                        </p:tav>
                                      </p:tavLst>
                                    </p:anim>
                                    <p:anim calcmode="lin" valueType="num">
                                      <p:cBhvr>
                                        <p:cTn id="62" dur="500" fill="hold"/>
                                        <p:tgtEl>
                                          <p:spTgt spid="43"/>
                                        </p:tgtEl>
                                        <p:attrNameLst>
                                          <p:attrName>ppt_y</p:attrName>
                                        </p:attrNameLst>
                                      </p:cBhvr>
                                      <p:tavLst>
                                        <p:tav tm="0">
                                          <p:val>
                                            <p:strVal val="#ppt_y"/>
                                          </p:val>
                                        </p:tav>
                                        <p:tav tm="100000">
                                          <p:val>
                                            <p:strVal val="#ppt_y"/>
                                          </p:val>
                                        </p:tav>
                                      </p:tavLst>
                                    </p:anim>
                                    <p:anim calcmode="lin" valueType="num">
                                      <p:cBhvr>
                                        <p:cTn id="63" dur="500" fill="hold"/>
                                        <p:tgtEl>
                                          <p:spTgt spid="43"/>
                                        </p:tgtEl>
                                        <p:attrNameLst>
                                          <p:attrName>ppt_w</p:attrName>
                                        </p:attrNameLst>
                                      </p:cBhvr>
                                      <p:tavLst>
                                        <p:tav tm="0">
                                          <p:val>
                                            <p:fltVal val="0"/>
                                          </p:val>
                                        </p:tav>
                                        <p:tav tm="100000">
                                          <p:val>
                                            <p:strVal val="#ppt_w"/>
                                          </p:val>
                                        </p:tav>
                                      </p:tavLst>
                                    </p:anim>
                                    <p:anim calcmode="lin" valueType="num">
                                      <p:cBhvr>
                                        <p:cTn id="64" dur="500" fill="hold"/>
                                        <p:tgtEl>
                                          <p:spTgt spid="43"/>
                                        </p:tgtEl>
                                        <p:attrNameLst>
                                          <p:attrName>ppt_h</p:attrName>
                                        </p:attrNameLst>
                                      </p:cBhvr>
                                      <p:tavLst>
                                        <p:tav tm="0">
                                          <p:val>
                                            <p:strVal val="#ppt_h"/>
                                          </p:val>
                                        </p:tav>
                                        <p:tav tm="100000">
                                          <p:val>
                                            <p:strVal val="#ppt_h"/>
                                          </p:val>
                                        </p:tav>
                                      </p:tavLst>
                                    </p:anim>
                                  </p:childTnLst>
                                </p:cTn>
                              </p:par>
                            </p:childTnLst>
                          </p:cTn>
                        </p:par>
                        <p:par>
                          <p:cTn id="65" fill="hold">
                            <p:stCondLst>
                              <p:cond delay="2500"/>
                            </p:stCondLst>
                            <p:childTnLst>
                              <p:par>
                                <p:cTn id="66" presetID="55" presetClass="entr" presetSubtype="0" fill="hold" nodeType="afterEffect">
                                  <p:stCondLst>
                                    <p:cond delay="0"/>
                                  </p:stCondLst>
                                  <p:childTnLst>
                                    <p:set>
                                      <p:cBhvr>
                                        <p:cTn id="67" dur="1" fill="hold">
                                          <p:stCondLst>
                                            <p:cond delay="0"/>
                                          </p:stCondLst>
                                        </p:cTn>
                                        <p:tgtEl>
                                          <p:spTgt spid="39"/>
                                        </p:tgtEl>
                                        <p:attrNameLst>
                                          <p:attrName>style.visibility</p:attrName>
                                        </p:attrNameLst>
                                      </p:cBhvr>
                                      <p:to>
                                        <p:strVal val="visible"/>
                                      </p:to>
                                    </p:set>
                                    <p:anim calcmode="lin" valueType="num">
                                      <p:cBhvr>
                                        <p:cTn id="68" dur="1000" fill="hold"/>
                                        <p:tgtEl>
                                          <p:spTgt spid="39"/>
                                        </p:tgtEl>
                                        <p:attrNameLst>
                                          <p:attrName>ppt_w</p:attrName>
                                        </p:attrNameLst>
                                      </p:cBhvr>
                                      <p:tavLst>
                                        <p:tav tm="0">
                                          <p:val>
                                            <p:strVal val="#ppt_w*0.70"/>
                                          </p:val>
                                        </p:tav>
                                        <p:tav tm="100000">
                                          <p:val>
                                            <p:strVal val="#ppt_w"/>
                                          </p:val>
                                        </p:tav>
                                      </p:tavLst>
                                    </p:anim>
                                    <p:anim calcmode="lin" valueType="num">
                                      <p:cBhvr>
                                        <p:cTn id="69" dur="1000" fill="hold"/>
                                        <p:tgtEl>
                                          <p:spTgt spid="39"/>
                                        </p:tgtEl>
                                        <p:attrNameLst>
                                          <p:attrName>ppt_h</p:attrName>
                                        </p:attrNameLst>
                                      </p:cBhvr>
                                      <p:tavLst>
                                        <p:tav tm="0">
                                          <p:val>
                                            <p:strVal val="#ppt_h"/>
                                          </p:val>
                                        </p:tav>
                                        <p:tav tm="100000">
                                          <p:val>
                                            <p:strVal val="#ppt_h"/>
                                          </p:val>
                                        </p:tav>
                                      </p:tavLst>
                                    </p:anim>
                                    <p:animEffect transition="in" filter="fade">
                                      <p:cBhvr>
                                        <p:cTn id="70" dur="1000"/>
                                        <p:tgtEl>
                                          <p:spTgt spid="39"/>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7">
                                            <p:txEl>
                                              <p:pRg st="4" end="4"/>
                                            </p:txEl>
                                          </p:spTgt>
                                        </p:tgtEl>
                                        <p:attrNameLst>
                                          <p:attrName>style.visibility</p:attrName>
                                        </p:attrNameLst>
                                      </p:cBhvr>
                                      <p:to>
                                        <p:strVal val="visible"/>
                                      </p:to>
                                    </p:set>
                                    <p:animEffect transition="in" filter="fade">
                                      <p:cBhvr>
                                        <p:cTn id="75" dur="1000"/>
                                        <p:tgtEl>
                                          <p:spTgt spid="7">
                                            <p:txEl>
                                              <p:pRg st="4" end="4"/>
                                            </p:txEl>
                                          </p:spTgt>
                                        </p:tgtEl>
                                      </p:cBhvr>
                                    </p:animEffect>
                                  </p:childTnLst>
                                </p:cTn>
                              </p:par>
                            </p:childTnLst>
                          </p:cTn>
                        </p:par>
                        <p:par>
                          <p:cTn id="76" fill="hold">
                            <p:stCondLst>
                              <p:cond delay="1000"/>
                            </p:stCondLst>
                            <p:childTnLst>
                              <p:par>
                                <p:cTn id="77" presetID="17" presetClass="entr" presetSubtype="4" fill="hold" nodeType="afterEffect">
                                  <p:stCondLst>
                                    <p:cond delay="0"/>
                                  </p:stCondLst>
                                  <p:childTnLst>
                                    <p:set>
                                      <p:cBhvr>
                                        <p:cTn id="78" dur="1" fill="hold">
                                          <p:stCondLst>
                                            <p:cond delay="0"/>
                                          </p:stCondLst>
                                        </p:cTn>
                                        <p:tgtEl>
                                          <p:spTgt spid="46"/>
                                        </p:tgtEl>
                                        <p:attrNameLst>
                                          <p:attrName>style.visibility</p:attrName>
                                        </p:attrNameLst>
                                      </p:cBhvr>
                                      <p:to>
                                        <p:strVal val="visible"/>
                                      </p:to>
                                    </p:set>
                                    <p:anim calcmode="lin" valueType="num">
                                      <p:cBhvr>
                                        <p:cTn id="79" dur="500" fill="hold"/>
                                        <p:tgtEl>
                                          <p:spTgt spid="46"/>
                                        </p:tgtEl>
                                        <p:attrNameLst>
                                          <p:attrName>ppt_x</p:attrName>
                                        </p:attrNameLst>
                                      </p:cBhvr>
                                      <p:tavLst>
                                        <p:tav tm="0">
                                          <p:val>
                                            <p:strVal val="#ppt_x"/>
                                          </p:val>
                                        </p:tav>
                                        <p:tav tm="100000">
                                          <p:val>
                                            <p:strVal val="#ppt_x"/>
                                          </p:val>
                                        </p:tav>
                                      </p:tavLst>
                                    </p:anim>
                                    <p:anim calcmode="lin" valueType="num">
                                      <p:cBhvr>
                                        <p:cTn id="80" dur="500" fill="hold"/>
                                        <p:tgtEl>
                                          <p:spTgt spid="46"/>
                                        </p:tgtEl>
                                        <p:attrNameLst>
                                          <p:attrName>ppt_y</p:attrName>
                                        </p:attrNameLst>
                                      </p:cBhvr>
                                      <p:tavLst>
                                        <p:tav tm="0">
                                          <p:val>
                                            <p:strVal val="#ppt_y+#ppt_h/2"/>
                                          </p:val>
                                        </p:tav>
                                        <p:tav tm="100000">
                                          <p:val>
                                            <p:strVal val="#ppt_y"/>
                                          </p:val>
                                        </p:tav>
                                      </p:tavLst>
                                    </p:anim>
                                    <p:anim calcmode="lin" valueType="num">
                                      <p:cBhvr>
                                        <p:cTn id="81" dur="500" fill="hold"/>
                                        <p:tgtEl>
                                          <p:spTgt spid="46"/>
                                        </p:tgtEl>
                                        <p:attrNameLst>
                                          <p:attrName>ppt_w</p:attrName>
                                        </p:attrNameLst>
                                      </p:cBhvr>
                                      <p:tavLst>
                                        <p:tav tm="0">
                                          <p:val>
                                            <p:strVal val="#ppt_w"/>
                                          </p:val>
                                        </p:tav>
                                        <p:tav tm="100000">
                                          <p:val>
                                            <p:strVal val="#ppt_w"/>
                                          </p:val>
                                        </p:tav>
                                      </p:tavLst>
                                    </p:anim>
                                    <p:anim calcmode="lin" valueType="num">
                                      <p:cBhvr>
                                        <p:cTn id="82" dur="500" fill="hold"/>
                                        <p:tgtEl>
                                          <p:spTgt spid="46"/>
                                        </p:tgtEl>
                                        <p:attrNameLst>
                                          <p:attrName>ppt_h</p:attrName>
                                        </p:attrNameLst>
                                      </p:cBhvr>
                                      <p:tavLst>
                                        <p:tav tm="0">
                                          <p:val>
                                            <p:fltVal val="0"/>
                                          </p:val>
                                        </p:tav>
                                        <p:tav tm="100000">
                                          <p:val>
                                            <p:strVal val="#ppt_h"/>
                                          </p:val>
                                        </p:tav>
                                      </p:tavLst>
                                    </p:anim>
                                  </p:childTnLst>
                                </p:cTn>
                              </p:par>
                              <p:par>
                                <p:cTn id="83" presetID="10" presetClass="entr" presetSubtype="0" fill="hold" grpId="0" nodeType="withEffect">
                                  <p:stCondLst>
                                    <p:cond delay="0"/>
                                  </p:stCondLst>
                                  <p:childTnLst>
                                    <p:set>
                                      <p:cBhvr>
                                        <p:cTn id="84" dur="1" fill="hold">
                                          <p:stCondLst>
                                            <p:cond delay="0"/>
                                          </p:stCondLst>
                                        </p:cTn>
                                        <p:tgtEl>
                                          <p:spTgt spid="44"/>
                                        </p:tgtEl>
                                        <p:attrNameLst>
                                          <p:attrName>style.visibility</p:attrName>
                                        </p:attrNameLst>
                                      </p:cBhvr>
                                      <p:to>
                                        <p:strVal val="visible"/>
                                      </p:to>
                                    </p:set>
                                    <p:animEffect transition="in" filter="fade">
                                      <p:cBhvr>
                                        <p:cTn id="85" dur="1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8" grpId="0"/>
      <p:bldP spid="35" grpId="0"/>
      <p:bldP spid="4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5" name="TextBox 4"/>
          <p:cNvSpPr txBox="1"/>
          <p:nvPr/>
        </p:nvSpPr>
        <p:spPr>
          <a:xfrm>
            <a:off x="609600" y="762000"/>
            <a:ext cx="8153400" cy="1354217"/>
          </a:xfrm>
          <a:prstGeom prst="rect">
            <a:avLst/>
          </a:prstGeom>
          <a:noFill/>
        </p:spPr>
        <p:txBody>
          <a:bodyPr wrap="square" rtlCol="0">
            <a:spAutoFit/>
          </a:bodyPr>
          <a:lstStyle/>
          <a:p>
            <a:pPr marL="225425" indent="-225425">
              <a:buFont typeface="Arial" pitchFamily="34" charset="0"/>
              <a:buChar char="•"/>
            </a:pPr>
            <a:r>
              <a:rPr lang="en-US" sz="2400" dirty="0" smtClean="0"/>
              <a:t>Category 3 Systems</a:t>
            </a:r>
          </a:p>
          <a:p>
            <a:pPr marL="682625" lvl="1" indent="-225425">
              <a:buFont typeface="Arial" pitchFamily="34" charset="0"/>
              <a:buChar char="•"/>
            </a:pPr>
            <a:r>
              <a:rPr lang="en-US" sz="2000" dirty="0" smtClean="0"/>
              <a:t>Capable of 10Base-T or 10 Mbps(Mega Bits Per Second)</a:t>
            </a:r>
          </a:p>
          <a:p>
            <a:pPr marL="682625" lvl="1" indent="-225425">
              <a:buFont typeface="Arial" pitchFamily="34" charset="0"/>
              <a:buChar char="•"/>
            </a:pPr>
            <a:r>
              <a:rPr lang="en-US" sz="2000" dirty="0" smtClean="0"/>
              <a:t>Utilized typical 4 pair cabling </a:t>
            </a:r>
          </a:p>
          <a:p>
            <a:pPr marL="1139825" lvl="2" indent="-225425">
              <a:buFont typeface="Arial" pitchFamily="34" charset="0"/>
              <a:buChar char="•"/>
            </a:pPr>
            <a:r>
              <a:rPr lang="en-US" dirty="0" smtClean="0"/>
              <a:t>Only 2 pairs were utilized - 1 pair to transmit, 1 pair to receive</a:t>
            </a:r>
            <a:endParaRPr lang="en-US" dirty="0"/>
          </a:p>
        </p:txBody>
      </p:sp>
      <p:sp>
        <p:nvSpPr>
          <p:cNvPr id="123" name="Rectangle 122"/>
          <p:cNvSpPr/>
          <p:nvPr/>
        </p:nvSpPr>
        <p:spPr>
          <a:xfrm>
            <a:off x="838200" y="2667000"/>
            <a:ext cx="990600" cy="2743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SWITCH</a:t>
            </a:r>
            <a:endParaRPr lang="en-US" dirty="0"/>
          </a:p>
        </p:txBody>
      </p:sp>
      <p:sp>
        <p:nvSpPr>
          <p:cNvPr id="124" name="Rectangle 123"/>
          <p:cNvSpPr/>
          <p:nvPr/>
        </p:nvSpPr>
        <p:spPr>
          <a:xfrm>
            <a:off x="7162800" y="2743200"/>
            <a:ext cx="990600" cy="2743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NIC CARD (PC)</a:t>
            </a:r>
            <a:endParaRPr lang="en-US" dirty="0"/>
          </a:p>
        </p:txBody>
      </p:sp>
      <p:grpSp>
        <p:nvGrpSpPr>
          <p:cNvPr id="15" name="Group 14"/>
          <p:cNvGrpSpPr/>
          <p:nvPr/>
        </p:nvGrpSpPr>
        <p:grpSpPr>
          <a:xfrm>
            <a:off x="1524000" y="2438400"/>
            <a:ext cx="6041136" cy="3005328"/>
            <a:chOff x="1551432" y="1926336"/>
            <a:chExt cx="6041136" cy="3005328"/>
          </a:xfrm>
        </p:grpSpPr>
        <p:pic>
          <p:nvPicPr>
            <p:cNvPr id="121" name="Picture 120" descr="4 Pair Cabling-1.jpg"/>
            <p:cNvPicPr>
              <a:picLocks noChangeAspect="1"/>
            </p:cNvPicPr>
            <p:nvPr/>
          </p:nvPicPr>
          <p:blipFill>
            <a:blip r:embed="rId3" cstate="email">
              <a:clrChange>
                <a:clrFrom>
                  <a:srgbClr val="FFFFFF"/>
                </a:clrFrom>
                <a:clrTo>
                  <a:srgbClr val="FFFFFF">
                    <a:alpha val="0"/>
                  </a:srgbClr>
                </a:clrTo>
              </a:clrChange>
            </a:blip>
            <a:stretch>
              <a:fillRect/>
            </a:stretch>
          </p:blipFill>
          <p:spPr>
            <a:xfrm>
              <a:off x="1551432" y="1926336"/>
              <a:ext cx="6041136" cy="3005328"/>
            </a:xfrm>
            <a:prstGeom prst="rect">
              <a:avLst/>
            </a:prstGeom>
          </p:spPr>
        </p:pic>
        <p:sp>
          <p:nvSpPr>
            <p:cNvPr id="125" name="TextBox 124"/>
            <p:cNvSpPr txBox="1"/>
            <p:nvPr/>
          </p:nvSpPr>
          <p:spPr>
            <a:xfrm>
              <a:off x="1981200" y="2209800"/>
              <a:ext cx="457200" cy="369332"/>
            </a:xfrm>
            <a:prstGeom prst="rect">
              <a:avLst/>
            </a:prstGeom>
            <a:noFill/>
          </p:spPr>
          <p:txBody>
            <a:bodyPr wrap="square" rtlCol="0">
              <a:spAutoFit/>
            </a:bodyPr>
            <a:lstStyle/>
            <a:p>
              <a:r>
                <a:rPr lang="en-US" dirty="0" smtClean="0"/>
                <a:t>Tx</a:t>
              </a:r>
              <a:endParaRPr lang="en-US" dirty="0"/>
            </a:p>
          </p:txBody>
        </p:sp>
        <p:sp>
          <p:nvSpPr>
            <p:cNvPr id="126" name="TextBox 125"/>
            <p:cNvSpPr txBox="1"/>
            <p:nvPr/>
          </p:nvSpPr>
          <p:spPr>
            <a:xfrm>
              <a:off x="6629400" y="2971800"/>
              <a:ext cx="457200" cy="369332"/>
            </a:xfrm>
            <a:prstGeom prst="rect">
              <a:avLst/>
            </a:prstGeom>
            <a:noFill/>
          </p:spPr>
          <p:txBody>
            <a:bodyPr wrap="square" rtlCol="0">
              <a:spAutoFit/>
            </a:bodyPr>
            <a:lstStyle/>
            <a:p>
              <a:r>
                <a:rPr lang="en-US" dirty="0" smtClean="0"/>
                <a:t>Tx</a:t>
              </a:r>
              <a:endParaRPr lang="en-US" dirty="0"/>
            </a:p>
          </p:txBody>
        </p:sp>
        <p:sp>
          <p:nvSpPr>
            <p:cNvPr id="127" name="TextBox 126"/>
            <p:cNvSpPr txBox="1"/>
            <p:nvPr/>
          </p:nvSpPr>
          <p:spPr>
            <a:xfrm>
              <a:off x="1981200" y="2971800"/>
              <a:ext cx="457200" cy="369332"/>
            </a:xfrm>
            <a:prstGeom prst="rect">
              <a:avLst/>
            </a:prstGeom>
            <a:noFill/>
          </p:spPr>
          <p:txBody>
            <a:bodyPr wrap="square" rtlCol="0">
              <a:spAutoFit/>
            </a:bodyPr>
            <a:lstStyle/>
            <a:p>
              <a:r>
                <a:rPr lang="en-US" dirty="0" smtClean="0"/>
                <a:t>Rx</a:t>
              </a:r>
              <a:endParaRPr lang="en-US" dirty="0"/>
            </a:p>
          </p:txBody>
        </p:sp>
        <p:sp>
          <p:nvSpPr>
            <p:cNvPr id="128" name="TextBox 127"/>
            <p:cNvSpPr txBox="1"/>
            <p:nvPr/>
          </p:nvSpPr>
          <p:spPr>
            <a:xfrm>
              <a:off x="6629400" y="2209800"/>
              <a:ext cx="457200" cy="369332"/>
            </a:xfrm>
            <a:prstGeom prst="rect">
              <a:avLst/>
            </a:prstGeom>
            <a:noFill/>
          </p:spPr>
          <p:txBody>
            <a:bodyPr wrap="square" rtlCol="0">
              <a:spAutoFit/>
            </a:bodyPr>
            <a:lstStyle/>
            <a:p>
              <a:r>
                <a:rPr lang="en-US" dirty="0" smtClean="0"/>
                <a:t>Rx</a:t>
              </a:r>
              <a:endParaRPr lang="en-US" dirty="0"/>
            </a:p>
          </p:txBody>
        </p:sp>
        <p:cxnSp>
          <p:nvCxnSpPr>
            <p:cNvPr id="12" name="Straight Arrow Connector 11"/>
            <p:cNvCxnSpPr>
              <a:stCxn id="125" idx="3"/>
              <a:endCxn id="128" idx="1"/>
            </p:cNvCxnSpPr>
            <p:nvPr/>
          </p:nvCxnSpPr>
          <p:spPr>
            <a:xfrm>
              <a:off x="2438400" y="2394466"/>
              <a:ext cx="4191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126" idx="1"/>
              <a:endCxn id="127" idx="3"/>
            </p:cNvCxnSpPr>
            <p:nvPr/>
          </p:nvCxnSpPr>
          <p:spPr>
            <a:xfrm rot="10800000">
              <a:off x="2438400" y="3156466"/>
              <a:ext cx="4191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838200"/>
            <a:ext cx="4419600" cy="1631216"/>
          </a:xfrm>
          <a:prstGeom prst="rect">
            <a:avLst/>
          </a:prstGeom>
          <a:noFill/>
        </p:spPr>
        <p:txBody>
          <a:bodyPr wrap="square" rtlCol="0">
            <a:spAutoFit/>
          </a:bodyPr>
          <a:lstStyle/>
          <a:p>
            <a:pPr marL="223838" indent="-223838">
              <a:buFont typeface="Arial" pitchFamily="34" charset="0"/>
              <a:buChar char="•"/>
            </a:pPr>
            <a:r>
              <a:rPr lang="en-US" sz="2000" dirty="0" smtClean="0"/>
              <a:t>By following this, OCC has created a closed loop model within our design and manufacture process that references right back to the standards.</a:t>
            </a:r>
          </a:p>
          <a:p>
            <a:pPr marL="223838" indent="-223838">
              <a:buFont typeface="Arial" pitchFamily="34" charset="0"/>
              <a:buChar char="•"/>
            </a:pPr>
            <a:endParaRPr lang="en-US" sz="2000" dirty="0"/>
          </a:p>
        </p:txBody>
      </p:sp>
      <p:grpSp>
        <p:nvGrpSpPr>
          <p:cNvPr id="3" name="Group 46"/>
          <p:cNvGrpSpPr/>
          <p:nvPr/>
        </p:nvGrpSpPr>
        <p:grpSpPr>
          <a:xfrm>
            <a:off x="5105400" y="2209800"/>
            <a:ext cx="3200400" cy="914400"/>
            <a:chOff x="5105400" y="2209800"/>
            <a:chExt cx="3200400" cy="914400"/>
          </a:xfrm>
        </p:grpSpPr>
        <p:grpSp>
          <p:nvGrpSpPr>
            <p:cNvPr id="4" name="Group 12"/>
            <p:cNvGrpSpPr/>
            <p:nvPr/>
          </p:nvGrpSpPr>
          <p:grpSpPr>
            <a:xfrm>
              <a:off x="5105400" y="2209800"/>
              <a:ext cx="610394" cy="914400"/>
              <a:chOff x="4876800" y="2362994"/>
              <a:chExt cx="610394" cy="1143000"/>
            </a:xfrm>
          </p:grpSpPr>
          <p:cxnSp>
            <p:nvCxnSpPr>
              <p:cNvPr id="10" name="Straight Connector 9"/>
              <p:cNvCxnSpPr/>
              <p:nvPr/>
            </p:nvCxnSpPr>
            <p:spPr>
              <a:xfrm rot="5400000">
                <a:off x="4914900" y="2933700"/>
                <a:ext cx="1143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0800000">
                <a:off x="4876800" y="2895600"/>
                <a:ext cx="609600" cy="1588"/>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5" name="Group 13"/>
            <p:cNvGrpSpPr/>
            <p:nvPr/>
          </p:nvGrpSpPr>
          <p:grpSpPr>
            <a:xfrm rot="10800000">
              <a:off x="7695406" y="2209800"/>
              <a:ext cx="610394" cy="914400"/>
              <a:chOff x="4876800" y="2362994"/>
              <a:chExt cx="610394" cy="1143000"/>
            </a:xfrm>
          </p:grpSpPr>
          <p:cxnSp>
            <p:nvCxnSpPr>
              <p:cNvPr id="15" name="Straight Connector 14"/>
              <p:cNvCxnSpPr/>
              <p:nvPr/>
            </p:nvCxnSpPr>
            <p:spPr>
              <a:xfrm rot="5400000">
                <a:off x="4914900" y="2933700"/>
                <a:ext cx="1143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0800000">
                <a:off x="4876800" y="2895600"/>
                <a:ext cx="609600" cy="1588"/>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8" name="Group 29"/>
            <p:cNvGrpSpPr/>
            <p:nvPr/>
          </p:nvGrpSpPr>
          <p:grpSpPr>
            <a:xfrm>
              <a:off x="5866606" y="2514600"/>
              <a:ext cx="1677988" cy="153194"/>
              <a:chOff x="5866606" y="2514600"/>
              <a:chExt cx="1677988" cy="153194"/>
            </a:xfrm>
          </p:grpSpPr>
          <p:cxnSp>
            <p:nvCxnSpPr>
              <p:cNvPr id="18" name="Straight Connector 17"/>
              <p:cNvCxnSpPr/>
              <p:nvPr/>
            </p:nvCxnSpPr>
            <p:spPr>
              <a:xfrm rot="5400000">
                <a:off x="5791200" y="2590800"/>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rot="5400000">
                <a:off x="59436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5400000">
                <a:off x="60960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a:off x="62484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rot="5400000">
                <a:off x="64008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rot="5400000">
                <a:off x="65532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rot="5400000">
                <a:off x="67056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rot="5400000">
                <a:off x="68580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5400000">
                <a:off x="70104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rot="5400000">
                <a:off x="71628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5400000">
                <a:off x="73152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5400000">
                <a:off x="7467600" y="2590006"/>
                <a:ext cx="152400" cy="1588"/>
              </a:xfrm>
              <a:prstGeom prst="line">
                <a:avLst/>
              </a:prstGeom>
            </p:spPr>
            <p:style>
              <a:lnRef idx="2">
                <a:schemeClr val="accent1"/>
              </a:lnRef>
              <a:fillRef idx="0">
                <a:schemeClr val="accent1"/>
              </a:fillRef>
              <a:effectRef idx="1">
                <a:schemeClr val="accent1"/>
              </a:effectRef>
              <a:fontRef idx="minor">
                <a:schemeClr val="tx1"/>
              </a:fontRef>
            </p:style>
          </p:cxnSp>
        </p:grpSp>
      </p:grpSp>
      <p:sp>
        <p:nvSpPr>
          <p:cNvPr id="30" name="TextBox 29"/>
          <p:cNvSpPr txBox="1"/>
          <p:nvPr/>
        </p:nvSpPr>
        <p:spPr>
          <a:xfrm>
            <a:off x="7162800" y="762000"/>
            <a:ext cx="1752600" cy="338554"/>
          </a:xfrm>
          <a:prstGeom prst="rect">
            <a:avLst/>
          </a:prstGeom>
          <a:noFill/>
        </p:spPr>
        <p:txBody>
          <a:bodyPr wrap="square" rtlCol="0">
            <a:spAutoFit/>
          </a:bodyPr>
          <a:lstStyle/>
          <a:p>
            <a:pPr algn="ctr"/>
            <a:r>
              <a:rPr lang="en-US" sz="1600" dirty="0" smtClean="0"/>
              <a:t>6A Test Fixture</a:t>
            </a:r>
            <a:endParaRPr lang="en-US" sz="1600" dirty="0"/>
          </a:p>
        </p:txBody>
      </p:sp>
      <p:cxnSp>
        <p:nvCxnSpPr>
          <p:cNvPr id="36" name="Straight Arrow Connector 35"/>
          <p:cNvCxnSpPr/>
          <p:nvPr/>
        </p:nvCxnSpPr>
        <p:spPr>
          <a:xfrm rot="16200000" flipH="1">
            <a:off x="6515101" y="2171700"/>
            <a:ext cx="381001" cy="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7848600" y="2209800"/>
            <a:ext cx="1066800" cy="338554"/>
          </a:xfrm>
          <a:prstGeom prst="rect">
            <a:avLst/>
          </a:prstGeom>
          <a:noFill/>
        </p:spPr>
        <p:txBody>
          <a:bodyPr wrap="square" rtlCol="0">
            <a:spAutoFit/>
          </a:bodyPr>
          <a:lstStyle/>
          <a:p>
            <a:pPr algn="ctr"/>
            <a:r>
              <a:rPr lang="en-US" sz="1600" dirty="0" smtClean="0"/>
              <a:t>Test Plugs</a:t>
            </a:r>
            <a:endParaRPr lang="en-US" sz="1600" dirty="0"/>
          </a:p>
        </p:txBody>
      </p:sp>
      <p:cxnSp>
        <p:nvCxnSpPr>
          <p:cNvPr id="32" name="Straight Arrow Connector 31"/>
          <p:cNvCxnSpPr/>
          <p:nvPr/>
        </p:nvCxnSpPr>
        <p:spPr>
          <a:xfrm rot="10800000" flipV="1">
            <a:off x="5257800" y="2971800"/>
            <a:ext cx="1143000" cy="1066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9" name="Group 36"/>
          <p:cNvGrpSpPr/>
          <p:nvPr/>
        </p:nvGrpSpPr>
        <p:grpSpPr>
          <a:xfrm>
            <a:off x="4800600" y="4191000"/>
            <a:ext cx="838200" cy="762000"/>
            <a:chOff x="4876800" y="3810000"/>
            <a:chExt cx="838200" cy="762000"/>
          </a:xfrm>
        </p:grpSpPr>
        <p:sp>
          <p:nvSpPr>
            <p:cNvPr id="33" name="Rectangle 32"/>
            <p:cNvSpPr/>
            <p:nvPr/>
          </p:nvSpPr>
          <p:spPr>
            <a:xfrm>
              <a:off x="4876800" y="3810000"/>
              <a:ext cx="838200" cy="762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5029200" y="4038600"/>
              <a:ext cx="533400" cy="381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5" name="TextBox 34"/>
          <p:cNvSpPr txBox="1"/>
          <p:nvPr/>
        </p:nvSpPr>
        <p:spPr>
          <a:xfrm>
            <a:off x="4572000" y="5105400"/>
            <a:ext cx="1371600" cy="584775"/>
          </a:xfrm>
          <a:prstGeom prst="rect">
            <a:avLst/>
          </a:prstGeom>
          <a:noFill/>
        </p:spPr>
        <p:txBody>
          <a:bodyPr wrap="square" rtlCol="0">
            <a:spAutoFit/>
          </a:bodyPr>
          <a:lstStyle/>
          <a:p>
            <a:pPr algn="ctr"/>
            <a:r>
              <a:rPr lang="en-US" sz="1600" dirty="0" smtClean="0"/>
              <a:t>Connectivity / PCTA</a:t>
            </a:r>
            <a:endParaRPr lang="en-US" sz="1600" dirty="0"/>
          </a:p>
        </p:txBody>
      </p:sp>
      <p:grpSp>
        <p:nvGrpSpPr>
          <p:cNvPr id="11" name="Group 38"/>
          <p:cNvGrpSpPr/>
          <p:nvPr/>
        </p:nvGrpSpPr>
        <p:grpSpPr>
          <a:xfrm>
            <a:off x="7620000" y="4191000"/>
            <a:ext cx="838200" cy="762000"/>
            <a:chOff x="4876800" y="3810000"/>
            <a:chExt cx="838200" cy="762000"/>
          </a:xfrm>
        </p:grpSpPr>
        <p:sp>
          <p:nvSpPr>
            <p:cNvPr id="40" name="Rectangle 39"/>
            <p:cNvSpPr/>
            <p:nvPr/>
          </p:nvSpPr>
          <p:spPr>
            <a:xfrm>
              <a:off x="4876800" y="3810000"/>
              <a:ext cx="838200" cy="762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5029200" y="4038600"/>
              <a:ext cx="533400" cy="381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43" name="Straight Arrow Connector 42"/>
          <p:cNvCxnSpPr/>
          <p:nvPr/>
        </p:nvCxnSpPr>
        <p:spPr>
          <a:xfrm>
            <a:off x="5867400" y="4648200"/>
            <a:ext cx="1524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7391400" y="5181600"/>
            <a:ext cx="1371600" cy="338554"/>
          </a:xfrm>
          <a:prstGeom prst="rect">
            <a:avLst/>
          </a:prstGeom>
          <a:noFill/>
        </p:spPr>
        <p:txBody>
          <a:bodyPr wrap="square" rtlCol="0">
            <a:spAutoFit/>
          </a:bodyPr>
          <a:lstStyle/>
          <a:p>
            <a:pPr algn="ctr"/>
            <a:r>
              <a:rPr lang="en-US" sz="1600" dirty="0" smtClean="0"/>
              <a:t>Patch Cords</a:t>
            </a:r>
            <a:endParaRPr lang="en-US" sz="1600" dirty="0"/>
          </a:p>
        </p:txBody>
      </p:sp>
      <p:cxnSp>
        <p:nvCxnSpPr>
          <p:cNvPr id="46" name="Straight Arrow Connector 45"/>
          <p:cNvCxnSpPr/>
          <p:nvPr/>
        </p:nvCxnSpPr>
        <p:spPr>
          <a:xfrm rot="16200000" flipV="1">
            <a:off x="6972300" y="3009900"/>
            <a:ext cx="1066800" cy="990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9" name="Oval 38"/>
          <p:cNvSpPr/>
          <p:nvPr/>
        </p:nvSpPr>
        <p:spPr>
          <a:xfrm>
            <a:off x="4343400" y="1981200"/>
            <a:ext cx="4724400" cy="4038600"/>
          </a:xfrm>
          <a:prstGeom prst="ellipse">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Oval 41"/>
          <p:cNvSpPr/>
          <p:nvPr/>
        </p:nvSpPr>
        <p:spPr>
          <a:xfrm>
            <a:off x="5791200" y="533400"/>
            <a:ext cx="1752600" cy="1600200"/>
          </a:xfrm>
          <a:prstGeom prst="ellipse">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TextBox 44"/>
          <p:cNvSpPr txBox="1"/>
          <p:nvPr/>
        </p:nvSpPr>
        <p:spPr>
          <a:xfrm>
            <a:off x="457200" y="304801"/>
            <a:ext cx="7924800" cy="523220"/>
          </a:xfrm>
          <a:prstGeom prst="rect">
            <a:avLst/>
          </a:prstGeom>
          <a:noFill/>
        </p:spPr>
        <p:txBody>
          <a:bodyPr wrap="square" rtlCol="0">
            <a:spAutoFit/>
          </a:bodyPr>
          <a:lstStyle/>
          <a:p>
            <a:r>
              <a:rPr lang="en-US" sz="2800" dirty="0" smtClean="0"/>
              <a:t>Category 5e, 6, and 6A Design/Manufacture Model</a:t>
            </a:r>
            <a:endParaRPr lang="en-US" sz="2800" dirty="0"/>
          </a:p>
        </p:txBody>
      </p:sp>
      <p:pic>
        <p:nvPicPr>
          <p:cNvPr id="47" name="Picture 2" descr="Z:\Designs\DirectFixCat6A\pictures\Fluke plug fixture.jpg"/>
          <p:cNvPicPr>
            <a:picLocks noChangeAspect="1" noChangeArrowheads="1"/>
          </p:cNvPicPr>
          <p:nvPr/>
        </p:nvPicPr>
        <p:blipFill>
          <a:blip r:embed="rId3" cstate="print"/>
          <a:srcRect/>
          <a:stretch>
            <a:fillRect/>
          </a:stretch>
        </p:blipFill>
        <p:spPr bwMode="auto">
          <a:xfrm>
            <a:off x="6096000" y="762000"/>
            <a:ext cx="1143000" cy="114546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blinds(horizontal)">
                                      <p:cBhvr>
                                        <p:cTn id="10" dur="500"/>
                                        <p:tgtEl>
                                          <p:spTgt spid="39"/>
                                        </p:tgtEl>
                                      </p:cBhvr>
                                    </p:animEffect>
                                  </p:childTnLst>
                                </p:cTn>
                              </p:par>
                            </p:childTnLst>
                          </p:cTn>
                        </p:par>
                        <p:par>
                          <p:cTn id="11" fill="hold">
                            <p:stCondLst>
                              <p:cond delay="1000"/>
                            </p:stCondLst>
                            <p:childTnLst>
                              <p:par>
                                <p:cTn id="12" presetID="3" presetClass="entr" presetSubtype="10" fill="hold" grpId="0" nodeType="afterEffect">
                                  <p:stCondLst>
                                    <p:cond delay="0"/>
                                  </p:stCondLst>
                                  <p:childTnLst>
                                    <p:set>
                                      <p:cBhvr>
                                        <p:cTn id="13" dur="1" fill="hold">
                                          <p:stCondLst>
                                            <p:cond delay="0"/>
                                          </p:stCondLst>
                                        </p:cTn>
                                        <p:tgtEl>
                                          <p:spTgt spid="42"/>
                                        </p:tgtEl>
                                        <p:attrNameLst>
                                          <p:attrName>style.visibility</p:attrName>
                                        </p:attrNameLst>
                                      </p:cBhvr>
                                      <p:to>
                                        <p:strVal val="visible"/>
                                      </p:to>
                                    </p:set>
                                    <p:animEffect transition="in" filter="blinds(horizontal)">
                                      <p:cBhvr>
                                        <p:cTn id="14"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OCC’s Design &amp; Manufacture Model</a:t>
            </a:r>
            <a:endParaRPr lang="en-US" sz="2800" dirty="0"/>
          </a:p>
        </p:txBody>
      </p:sp>
      <p:sp>
        <p:nvSpPr>
          <p:cNvPr id="7" name="TextBox 6"/>
          <p:cNvSpPr txBox="1"/>
          <p:nvPr/>
        </p:nvSpPr>
        <p:spPr>
          <a:xfrm>
            <a:off x="533400" y="838200"/>
            <a:ext cx="8001000" cy="3231654"/>
          </a:xfrm>
          <a:prstGeom prst="rect">
            <a:avLst/>
          </a:prstGeom>
          <a:noFill/>
        </p:spPr>
        <p:txBody>
          <a:bodyPr wrap="square" rtlCol="0">
            <a:spAutoFit/>
          </a:bodyPr>
          <a:lstStyle/>
          <a:p>
            <a:pPr marL="223838" indent="-223838">
              <a:buFont typeface="Arial" pitchFamily="34" charset="0"/>
              <a:buChar char="•"/>
            </a:pPr>
            <a:r>
              <a:rPr lang="en-US" sz="2400" dirty="0" smtClean="0"/>
              <a:t>To Review:</a:t>
            </a:r>
          </a:p>
          <a:p>
            <a:pPr marL="681038" lvl="1" indent="-223838">
              <a:buFont typeface="Arial" pitchFamily="34" charset="0"/>
              <a:buChar char="•"/>
            </a:pPr>
            <a:r>
              <a:rPr lang="en-US" sz="2000" dirty="0" smtClean="0"/>
              <a:t>Technology was implemented through the progression of the different Category levels including the patents that OCC developed.</a:t>
            </a:r>
          </a:p>
          <a:p>
            <a:pPr marL="681038" lvl="1" indent="-223838">
              <a:buFont typeface="Arial" pitchFamily="34" charset="0"/>
              <a:buChar char="•"/>
            </a:pPr>
            <a:r>
              <a:rPr lang="en-US" sz="2000" dirty="0" smtClean="0"/>
              <a:t>The technology is what gave us the standards development </a:t>
            </a:r>
          </a:p>
          <a:p>
            <a:pPr marL="681038" lvl="1" indent="-223838">
              <a:buFont typeface="Arial" pitchFamily="34" charset="0"/>
              <a:buChar char="•"/>
            </a:pPr>
            <a:r>
              <a:rPr lang="en-US" sz="2000" dirty="0" smtClean="0"/>
              <a:t>The standards are what pushed OCC to develop the Pyramid Adapter/6A Test Fixture  and the Patch Cord Test Adapter Standards</a:t>
            </a:r>
          </a:p>
          <a:p>
            <a:pPr marL="681038" lvl="1" indent="-223838">
              <a:buFont typeface="Arial" pitchFamily="34" charset="0"/>
              <a:buChar char="•"/>
            </a:pPr>
            <a:r>
              <a:rPr lang="en-US" sz="2000" dirty="0" smtClean="0"/>
              <a:t>And it is to these Standards that OCC uses the Design and Manufacture model  on our products day to day</a:t>
            </a:r>
          </a:p>
          <a:p>
            <a:pPr marL="681038" lvl="1" indent="-223838">
              <a:buFont typeface="Arial" pitchFamily="34" charset="0"/>
              <a:buChar char="•"/>
            </a:pPr>
            <a:r>
              <a:rPr lang="en-US" sz="2000" dirty="0" smtClean="0"/>
              <a:t>OCC is the only manufacturer that designs to this model . </a:t>
            </a:r>
          </a:p>
          <a:p>
            <a:pPr marL="223838" indent="-223838">
              <a:buFont typeface="Arial" pitchFamily="34" charset="0"/>
              <a:buChar char="•"/>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fade">
                                      <p:cBhvr>
                                        <p:cTn id="11" dur="1000"/>
                                        <p:tgtEl>
                                          <p:spTgt spid="7">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1000"/>
                                        <p:tgtEl>
                                          <p:spTgt spid="7">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1000"/>
                                        <p:tgtEl>
                                          <p:spTgt spid="7">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fade">
                                      <p:cBhvr>
                                        <p:cTn id="23" dur="1000"/>
                                        <p:tgtEl>
                                          <p:spTgt spid="7">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1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OCC’s Design &amp; Manufacture Model</a:t>
            </a:r>
            <a:endParaRPr lang="en-US" sz="2800" dirty="0"/>
          </a:p>
        </p:txBody>
      </p:sp>
      <p:sp>
        <p:nvSpPr>
          <p:cNvPr id="7" name="TextBox 6"/>
          <p:cNvSpPr txBox="1"/>
          <p:nvPr/>
        </p:nvSpPr>
        <p:spPr>
          <a:xfrm>
            <a:off x="533400" y="838200"/>
            <a:ext cx="8001000" cy="1692771"/>
          </a:xfrm>
          <a:prstGeom prst="rect">
            <a:avLst/>
          </a:prstGeom>
          <a:noFill/>
        </p:spPr>
        <p:txBody>
          <a:bodyPr wrap="square" rtlCol="0">
            <a:spAutoFit/>
          </a:bodyPr>
          <a:lstStyle/>
          <a:p>
            <a:pPr marL="223838" indent="-223838">
              <a:buFont typeface="Arial" pitchFamily="34" charset="0"/>
              <a:buChar char="•"/>
            </a:pPr>
            <a:r>
              <a:rPr lang="en-US" sz="2400" dirty="0" smtClean="0"/>
              <a:t>So how does this benefit the customer?</a:t>
            </a:r>
          </a:p>
          <a:p>
            <a:pPr marL="681038" lvl="1" indent="-223838">
              <a:buFont typeface="Arial" pitchFamily="34" charset="0"/>
              <a:buChar char="•"/>
            </a:pPr>
            <a:r>
              <a:rPr lang="en-US" sz="2000" dirty="0" smtClean="0"/>
              <a:t>Quality/Durability</a:t>
            </a:r>
          </a:p>
          <a:p>
            <a:pPr marL="1138238" lvl="2" indent="-223838">
              <a:buFont typeface="Arial" pitchFamily="34" charset="0"/>
              <a:buChar char="•"/>
            </a:pPr>
            <a:r>
              <a:rPr lang="en-US" sz="2000" dirty="0" smtClean="0"/>
              <a:t># of Insertions above standard</a:t>
            </a:r>
          </a:p>
          <a:p>
            <a:pPr marL="1138238" lvl="2" indent="-223838">
              <a:buFont typeface="Arial" pitchFamily="34" charset="0"/>
              <a:buChar char="•"/>
            </a:pPr>
            <a:r>
              <a:rPr lang="en-US" sz="2000" dirty="0" smtClean="0"/>
              <a:t>Contact Resistance</a:t>
            </a:r>
          </a:p>
          <a:p>
            <a:pPr marL="1138238" lvl="2" indent="-223838">
              <a:buFont typeface="Arial" pitchFamily="34" charset="0"/>
              <a:buChar char="•"/>
            </a:pPr>
            <a:r>
              <a:rPr lang="en-US" sz="2000" dirty="0" smtClean="0"/>
              <a:t>Power Safety Pins</a:t>
            </a:r>
          </a:p>
        </p:txBody>
      </p:sp>
      <p:pic>
        <p:nvPicPr>
          <p:cNvPr id="5" name="Picture 4" descr="Contact Images.JPG"/>
          <p:cNvPicPr>
            <a:picLocks noChangeAspect="1"/>
          </p:cNvPicPr>
          <p:nvPr/>
        </p:nvPicPr>
        <p:blipFill>
          <a:blip r:embed="rId3" cstate="email">
            <a:clrChange>
              <a:clrFrom>
                <a:srgbClr val="FEFEFE"/>
              </a:clrFrom>
              <a:clrTo>
                <a:srgbClr val="FEFEFE">
                  <a:alpha val="0"/>
                </a:srgbClr>
              </a:clrTo>
            </a:clrChange>
          </a:blip>
          <a:stretch>
            <a:fillRect/>
          </a:stretch>
        </p:blipFill>
        <p:spPr>
          <a:xfrm>
            <a:off x="1676400" y="2514600"/>
            <a:ext cx="5076795" cy="2514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fade">
                                      <p:cBhvr>
                                        <p:cTn id="11" dur="1000"/>
                                        <p:tgtEl>
                                          <p:spTgt spid="7">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1000"/>
                                        <p:tgtEl>
                                          <p:spTgt spid="7">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1000"/>
                                        <p:tgtEl>
                                          <p:spTgt spid="7">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fade">
                                      <p:cBhvr>
                                        <p:cTn id="23" dur="1000"/>
                                        <p:tgtEl>
                                          <p:spTgt spid="7">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1000"/>
                                        <p:tgtEl>
                                          <p:spTgt spid="5"/>
                                        </p:tgtEl>
                                      </p:cBhvr>
                                    </p:animEffect>
                                    <p:set>
                                      <p:cBhvr>
                                        <p:cTn id="32"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OCC’s Design &amp; Manufacture Model</a:t>
            </a:r>
            <a:endParaRPr lang="en-US" sz="2800" dirty="0"/>
          </a:p>
        </p:txBody>
      </p:sp>
      <p:sp>
        <p:nvSpPr>
          <p:cNvPr id="7" name="TextBox 6"/>
          <p:cNvSpPr txBox="1"/>
          <p:nvPr/>
        </p:nvSpPr>
        <p:spPr>
          <a:xfrm>
            <a:off x="533400" y="838200"/>
            <a:ext cx="8001000" cy="4154984"/>
          </a:xfrm>
          <a:prstGeom prst="rect">
            <a:avLst/>
          </a:prstGeom>
          <a:noFill/>
        </p:spPr>
        <p:txBody>
          <a:bodyPr wrap="square" rtlCol="0">
            <a:spAutoFit/>
          </a:bodyPr>
          <a:lstStyle/>
          <a:p>
            <a:pPr marL="223838" indent="-223838">
              <a:buFont typeface="Arial" pitchFamily="34" charset="0"/>
              <a:buChar char="•"/>
            </a:pPr>
            <a:r>
              <a:rPr lang="en-US" sz="2400" dirty="0" smtClean="0"/>
              <a:t>So how does this benefit the customer?</a:t>
            </a:r>
          </a:p>
          <a:p>
            <a:pPr marL="681038" lvl="1" indent="-223838">
              <a:buFont typeface="Arial" pitchFamily="34" charset="0"/>
              <a:buChar char="•"/>
            </a:pPr>
            <a:r>
              <a:rPr lang="en-US" sz="2000" dirty="0" smtClean="0"/>
              <a:t>Performance</a:t>
            </a:r>
          </a:p>
          <a:p>
            <a:pPr marL="1138238" lvl="2" indent="-223838">
              <a:buFont typeface="Arial" pitchFamily="34" charset="0"/>
              <a:buChar char="•"/>
            </a:pPr>
            <a:r>
              <a:rPr lang="en-US" sz="2000" dirty="0" smtClean="0"/>
              <a:t>Interoperability</a:t>
            </a:r>
          </a:p>
          <a:p>
            <a:pPr marL="1595438" lvl="3" indent="-223838">
              <a:buFont typeface="Arial" pitchFamily="34" charset="0"/>
              <a:buChar char="•"/>
            </a:pPr>
            <a:r>
              <a:rPr lang="en-US" sz="2000" dirty="0" smtClean="0"/>
              <a:t>Benefits to Distributors and Contractors for stocking the best product for day to day business</a:t>
            </a:r>
          </a:p>
          <a:p>
            <a:pPr marL="1138238" lvl="2" indent="-223838">
              <a:buFont typeface="Arial" pitchFamily="34" charset="0"/>
              <a:buChar char="•"/>
            </a:pPr>
            <a:r>
              <a:rPr lang="en-US" sz="2000" dirty="0" smtClean="0"/>
              <a:t>Shorter Lengths</a:t>
            </a:r>
          </a:p>
          <a:p>
            <a:pPr marL="1595438" lvl="3" indent="-223838">
              <a:buFont typeface="Arial" pitchFamily="34" charset="0"/>
              <a:buChar char="•"/>
            </a:pPr>
            <a:r>
              <a:rPr lang="en-US" sz="2000" dirty="0" smtClean="0"/>
              <a:t>Typical ETL/UL data from competitors (90 meters for link and 100 meters for channel) are all the same</a:t>
            </a:r>
          </a:p>
          <a:p>
            <a:pPr marL="1595438" lvl="3" indent="-223838">
              <a:buFont typeface="Arial" pitchFamily="34" charset="0"/>
              <a:buChar char="•"/>
            </a:pPr>
            <a:r>
              <a:rPr lang="en-US" sz="2000" dirty="0" smtClean="0"/>
              <a:t>As the lengths get shorter, OCC’s test data is going to be well ahead because we have center-tuned our connectors</a:t>
            </a:r>
          </a:p>
          <a:p>
            <a:pPr marL="681038" lvl="1" indent="-223838">
              <a:buFont typeface="Arial" pitchFamily="34" charset="0"/>
              <a:buChar char="•"/>
            </a:pPr>
            <a:r>
              <a:rPr lang="en-US" sz="2000" dirty="0" smtClean="0"/>
              <a:t> Process and Change Controls</a:t>
            </a:r>
            <a:endParaRPr lang="en-US" sz="2400" dirty="0" smtClean="0"/>
          </a:p>
          <a:p>
            <a:pPr marL="1138238" lvl="2" indent="-223838">
              <a:buFont typeface="Arial" pitchFamily="34" charset="0"/>
              <a:buChar char="•"/>
            </a:pPr>
            <a:r>
              <a:rPr lang="en-US" sz="2000" dirty="0" smtClean="0"/>
              <a:t>Consistency in Quality</a:t>
            </a:r>
          </a:p>
          <a:p>
            <a:pPr marL="1138238" lvl="2" indent="-223838">
              <a:buFont typeface="Arial" pitchFamily="34" charset="0"/>
              <a:buChar char="•"/>
            </a:pPr>
            <a:r>
              <a:rPr lang="en-US" sz="2000" dirty="0" smtClean="0"/>
              <a:t>USA made</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fade">
                                      <p:cBhvr>
                                        <p:cTn id="11" dur="1000"/>
                                        <p:tgtEl>
                                          <p:spTgt spid="7">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1000"/>
                                        <p:tgtEl>
                                          <p:spTgt spid="7">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1000"/>
                                        <p:tgtEl>
                                          <p:spTgt spid="7">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fade">
                                      <p:cBhvr>
                                        <p:cTn id="23" dur="1000"/>
                                        <p:tgtEl>
                                          <p:spTgt spid="7">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1000"/>
                                        <p:tgtEl>
                                          <p:spTgt spid="7">
                                            <p:txEl>
                                              <p:pRg st="5" end="5"/>
                                            </p:txEl>
                                          </p:spTgt>
                                        </p:tgtEl>
                                      </p:cBhvr>
                                    </p:animEffect>
                                  </p:childTnLst>
                                </p:cTn>
                              </p:par>
                            </p:childTnLst>
                          </p:cTn>
                        </p:par>
                        <p:par>
                          <p:cTn id="28" fill="hold">
                            <p:stCondLst>
                              <p:cond delay="6000"/>
                            </p:stCondLst>
                            <p:childTnLst>
                              <p:par>
                                <p:cTn id="29" presetID="10" presetClass="entr" presetSubtype="0" fill="hold" nodeType="after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animEffect transition="in" filter="fade">
                                      <p:cBhvr>
                                        <p:cTn id="31" dur="1000"/>
                                        <p:tgtEl>
                                          <p:spTgt spid="7">
                                            <p:txEl>
                                              <p:pRg st="6" end="6"/>
                                            </p:txEl>
                                          </p:spTgt>
                                        </p:tgtEl>
                                      </p:cBhvr>
                                    </p:animEffect>
                                  </p:childTnLst>
                                </p:cTn>
                              </p:par>
                            </p:childTnLst>
                          </p:cTn>
                        </p:par>
                        <p:par>
                          <p:cTn id="32" fill="hold">
                            <p:stCondLst>
                              <p:cond delay="7000"/>
                            </p:stCondLst>
                            <p:childTnLst>
                              <p:par>
                                <p:cTn id="33" presetID="10" presetClass="entr" presetSubtype="0" fill="hold" nodeType="after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animEffect transition="in" filter="fade">
                                      <p:cBhvr>
                                        <p:cTn id="35" dur="1000"/>
                                        <p:tgtEl>
                                          <p:spTgt spid="7">
                                            <p:txEl>
                                              <p:pRg st="7" end="7"/>
                                            </p:txEl>
                                          </p:spTgt>
                                        </p:tgtEl>
                                      </p:cBhvr>
                                    </p:animEffect>
                                  </p:childTnLst>
                                </p:cTn>
                              </p:par>
                            </p:childTnLst>
                          </p:cTn>
                        </p:par>
                        <p:par>
                          <p:cTn id="36" fill="hold">
                            <p:stCondLst>
                              <p:cond delay="8000"/>
                            </p:stCondLst>
                            <p:childTnLst>
                              <p:par>
                                <p:cTn id="37" presetID="10" presetClass="entr" presetSubtype="0" fill="hold" nodeType="after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animEffect transition="in" filter="fade">
                                      <p:cBhvr>
                                        <p:cTn id="39" dur="1000"/>
                                        <p:tgtEl>
                                          <p:spTgt spid="7">
                                            <p:txEl>
                                              <p:pRg st="8" end="8"/>
                                            </p:txEl>
                                          </p:spTgt>
                                        </p:tgtEl>
                                      </p:cBhvr>
                                    </p:animEffect>
                                  </p:childTnLst>
                                </p:cTn>
                              </p:par>
                            </p:childTnLst>
                          </p:cTn>
                        </p:par>
                        <p:par>
                          <p:cTn id="40" fill="hold">
                            <p:stCondLst>
                              <p:cond delay="9000"/>
                            </p:stCondLst>
                            <p:childTnLst>
                              <p:par>
                                <p:cTn id="41" presetID="10" presetClass="entr" presetSubtype="0" fill="hold" nodeType="after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animEffect transition="in" filter="fade">
                                      <p:cBhvr>
                                        <p:cTn id="43" dur="10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OCC’s Design &amp; Manufacture Model</a:t>
            </a:r>
            <a:endParaRPr lang="en-US" sz="2800" dirty="0"/>
          </a:p>
        </p:txBody>
      </p:sp>
      <p:sp>
        <p:nvSpPr>
          <p:cNvPr id="7" name="TextBox 6"/>
          <p:cNvSpPr txBox="1"/>
          <p:nvPr/>
        </p:nvSpPr>
        <p:spPr>
          <a:xfrm>
            <a:off x="533400" y="838200"/>
            <a:ext cx="8305800" cy="400110"/>
          </a:xfrm>
          <a:prstGeom prst="rect">
            <a:avLst/>
          </a:prstGeom>
          <a:noFill/>
        </p:spPr>
        <p:txBody>
          <a:bodyPr wrap="square" rtlCol="0">
            <a:spAutoFit/>
          </a:bodyPr>
          <a:lstStyle/>
          <a:p>
            <a:pPr marL="223838" indent="-223838">
              <a:buFont typeface="Arial" pitchFamily="34" charset="0"/>
              <a:buChar char="•"/>
            </a:pPr>
            <a:r>
              <a:rPr lang="en-US" sz="2000" dirty="0" smtClean="0"/>
              <a:t>OCC’s Test &amp; Measurement Grade Quality – What does this mean?</a:t>
            </a:r>
          </a:p>
        </p:txBody>
      </p:sp>
      <p:graphicFrame>
        <p:nvGraphicFramePr>
          <p:cNvPr id="4" name="Table 3"/>
          <p:cNvGraphicFramePr>
            <a:graphicFrameLocks noGrp="1"/>
          </p:cNvGraphicFramePr>
          <p:nvPr/>
        </p:nvGraphicFramePr>
        <p:xfrm>
          <a:off x="838200" y="1447800"/>
          <a:ext cx="7924800" cy="2763520"/>
        </p:xfrm>
        <a:graphic>
          <a:graphicData uri="http://schemas.openxmlformats.org/drawingml/2006/table">
            <a:tbl>
              <a:tblPr firstRow="1" bandRow="1">
                <a:tableStyleId>{5C22544A-7EE6-4342-B048-85BDC9FD1C3A}</a:tableStyleId>
              </a:tblPr>
              <a:tblGrid>
                <a:gridCol w="3048000"/>
                <a:gridCol w="4876800"/>
              </a:tblGrid>
              <a:tr h="370840">
                <a:tc>
                  <a:txBody>
                    <a:bodyPr/>
                    <a:lstStyle/>
                    <a:p>
                      <a:r>
                        <a:rPr lang="en-US" dirty="0" smtClean="0"/>
                        <a:t>Product Grades</a:t>
                      </a:r>
                      <a:endParaRPr lang="en-US" dirty="0"/>
                    </a:p>
                  </a:txBody>
                  <a:tcPr/>
                </a:tc>
                <a:tc>
                  <a:txBody>
                    <a:bodyPr/>
                    <a:lstStyle/>
                    <a:p>
                      <a:r>
                        <a:rPr lang="en-US" dirty="0" smtClean="0"/>
                        <a:t>Competitors/Major Players</a:t>
                      </a:r>
                      <a:endParaRPr lang="en-US" dirty="0"/>
                    </a:p>
                  </a:txBody>
                  <a:tcPr/>
                </a:tc>
              </a:tr>
              <a:tr h="370840">
                <a:tc>
                  <a:txBody>
                    <a:bodyPr/>
                    <a:lstStyle/>
                    <a:p>
                      <a:r>
                        <a:rPr lang="en-US" dirty="0" smtClean="0"/>
                        <a:t>Residential Grade</a:t>
                      </a:r>
                      <a:endParaRPr lang="en-US" dirty="0"/>
                    </a:p>
                  </a:txBody>
                  <a:tcPr/>
                </a:tc>
                <a:tc>
                  <a:txBody>
                    <a:bodyPr/>
                    <a:lstStyle/>
                    <a:p>
                      <a:r>
                        <a:rPr lang="en-US" dirty="0" smtClean="0"/>
                        <a:t>Pass &amp; Seymour,</a:t>
                      </a:r>
                      <a:r>
                        <a:rPr lang="en-US" baseline="0" dirty="0" smtClean="0"/>
                        <a:t>  Leviton, Dynacom, ICC</a:t>
                      </a:r>
                      <a:endParaRPr lang="en-US" dirty="0"/>
                    </a:p>
                  </a:txBody>
                  <a:tcPr/>
                </a:tc>
              </a:tr>
              <a:tr h="370840">
                <a:tc>
                  <a:txBody>
                    <a:bodyPr/>
                    <a:lstStyle/>
                    <a:p>
                      <a:r>
                        <a:rPr lang="en-US" dirty="0" smtClean="0"/>
                        <a:t>Contractor</a:t>
                      </a:r>
                      <a:r>
                        <a:rPr lang="en-US" baseline="0" dirty="0" smtClean="0"/>
                        <a:t> (Builders) Grade</a:t>
                      </a:r>
                      <a:endParaRPr lang="en-US" dirty="0"/>
                    </a:p>
                  </a:txBody>
                  <a:tcPr/>
                </a:tc>
                <a:tc>
                  <a:txBody>
                    <a:bodyPr/>
                    <a:lstStyle/>
                    <a:p>
                      <a:r>
                        <a:rPr lang="en-US" dirty="0" smtClean="0"/>
                        <a:t>Tech Choice by Ortronics,</a:t>
                      </a:r>
                      <a:r>
                        <a:rPr lang="en-US" baseline="0" dirty="0" smtClean="0"/>
                        <a:t> Netkey by Panduit, Leviton, Hubbell, ICC</a:t>
                      </a:r>
                      <a:endParaRPr lang="en-US" dirty="0"/>
                    </a:p>
                  </a:txBody>
                  <a:tcPr/>
                </a:tc>
              </a:tr>
              <a:tr h="370840">
                <a:tc>
                  <a:txBody>
                    <a:bodyPr/>
                    <a:lstStyle/>
                    <a:p>
                      <a:r>
                        <a:rPr lang="en-US" dirty="0" smtClean="0"/>
                        <a:t>Commercial/Spec</a:t>
                      </a:r>
                      <a:r>
                        <a:rPr lang="en-US" baseline="0" dirty="0" smtClean="0"/>
                        <a:t> Grade</a:t>
                      </a:r>
                      <a:endParaRPr lang="en-US" dirty="0"/>
                    </a:p>
                  </a:txBody>
                  <a:tcPr/>
                </a:tc>
                <a:tc>
                  <a:txBody>
                    <a:bodyPr/>
                    <a:lstStyle/>
                    <a:p>
                      <a:r>
                        <a:rPr lang="en-US" dirty="0" smtClean="0"/>
                        <a:t>Systimax/ Commscope, Ortronics, Panduit, Siemon, ADC</a:t>
                      </a:r>
                      <a:endParaRPr lang="en-US" dirty="0"/>
                    </a:p>
                  </a:txBody>
                  <a:tcPr/>
                </a:tc>
              </a:tr>
              <a:tr h="370840">
                <a:tc>
                  <a:txBody>
                    <a:bodyPr/>
                    <a:lstStyle/>
                    <a:p>
                      <a:r>
                        <a:rPr lang="en-US" dirty="0" smtClean="0"/>
                        <a:t>Industrial Grade (Specialized)</a:t>
                      </a:r>
                      <a:endParaRPr lang="en-US" dirty="0"/>
                    </a:p>
                  </a:txBody>
                  <a:tcPr/>
                </a:tc>
                <a:tc>
                  <a:txBody>
                    <a:bodyPr/>
                    <a:lstStyle/>
                    <a:p>
                      <a:r>
                        <a:rPr lang="en-US" dirty="0" smtClean="0"/>
                        <a:t>Woodhead, Siemon, AIS division</a:t>
                      </a:r>
                      <a:endParaRPr lang="en-US" dirty="0"/>
                    </a:p>
                  </a:txBody>
                  <a:tcPr/>
                </a:tc>
              </a:tr>
              <a:tr h="370840">
                <a:tc>
                  <a:txBody>
                    <a:bodyPr/>
                    <a:lstStyle/>
                    <a:p>
                      <a:r>
                        <a:rPr lang="en-US" dirty="0" smtClean="0"/>
                        <a:t>Test &amp;</a:t>
                      </a:r>
                      <a:r>
                        <a:rPr lang="en-US" baseline="0" dirty="0" smtClean="0"/>
                        <a:t> Measurement Grade</a:t>
                      </a:r>
                      <a:endParaRPr lang="en-US" dirty="0"/>
                    </a:p>
                  </a:txBody>
                  <a:tcPr/>
                </a:tc>
                <a:tc>
                  <a:txBody>
                    <a:bodyPr/>
                    <a:lstStyle/>
                    <a:p>
                      <a:r>
                        <a:rPr lang="en-US" dirty="0" smtClean="0"/>
                        <a:t>OCC</a:t>
                      </a:r>
                      <a:endParaRPr lang="en-US" dirty="0"/>
                    </a:p>
                  </a:txBody>
                  <a:tcPr/>
                </a:tc>
              </a:tr>
            </a:tbl>
          </a:graphicData>
        </a:graphic>
      </p:graphicFrame>
      <p:sp>
        <p:nvSpPr>
          <p:cNvPr id="5" name="TextBox 4"/>
          <p:cNvSpPr txBox="1"/>
          <p:nvPr/>
        </p:nvSpPr>
        <p:spPr>
          <a:xfrm>
            <a:off x="914400" y="4419600"/>
            <a:ext cx="7848600" cy="923330"/>
          </a:xfrm>
          <a:prstGeom prst="rect">
            <a:avLst/>
          </a:prstGeom>
          <a:noFill/>
        </p:spPr>
        <p:txBody>
          <a:bodyPr wrap="square" rtlCol="0">
            <a:spAutoFit/>
          </a:bodyPr>
          <a:lstStyle/>
          <a:p>
            <a:pPr marL="231775" indent="-231775">
              <a:buFont typeface="Arial" pitchFamily="34" charset="0"/>
              <a:buChar char="•"/>
            </a:pPr>
            <a:r>
              <a:rPr lang="en-US" dirty="0" smtClean="0"/>
              <a:t>Test &amp; Measurement Grade is precision, very high-controlled processes that produce products that are as near perfection to the standard as possible.  </a:t>
            </a:r>
          </a:p>
          <a:p>
            <a:pPr marL="231775" indent="-231775">
              <a:buFont typeface="Arial" pitchFamily="34" charset="0"/>
              <a:buChar char="•"/>
            </a:pPr>
            <a:r>
              <a:rPr lang="en-US" dirty="0" smtClean="0"/>
              <a:t>OCC is the only manufacturer that offers Test &amp; Measurement Grade products!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2438400"/>
            <a:ext cx="5257800" cy="707886"/>
          </a:xfrm>
          <a:prstGeom prst="rect">
            <a:avLst/>
          </a:prstGeom>
          <a:noFill/>
        </p:spPr>
        <p:txBody>
          <a:bodyPr wrap="square" rtlCol="0">
            <a:spAutoFit/>
          </a:bodyPr>
          <a:lstStyle/>
          <a:p>
            <a:pPr algn="ctr"/>
            <a:r>
              <a:rPr lang="en-US" sz="4000" dirty="0" smtClean="0"/>
              <a:t>QUESTIONS?</a:t>
            </a:r>
            <a:endParaRPr lang="en-US"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3" name="TextBox 2"/>
          <p:cNvSpPr txBox="1"/>
          <p:nvPr/>
        </p:nvSpPr>
        <p:spPr>
          <a:xfrm>
            <a:off x="609600" y="762000"/>
            <a:ext cx="8153400" cy="769441"/>
          </a:xfrm>
          <a:prstGeom prst="rect">
            <a:avLst/>
          </a:prstGeom>
          <a:noFill/>
        </p:spPr>
        <p:txBody>
          <a:bodyPr wrap="square" rtlCol="0">
            <a:spAutoFit/>
          </a:bodyPr>
          <a:lstStyle/>
          <a:p>
            <a:pPr marL="225425" indent="-225425">
              <a:buFont typeface="Arial" pitchFamily="34" charset="0"/>
              <a:buChar char="•"/>
            </a:pPr>
            <a:r>
              <a:rPr lang="en-US" sz="2400" dirty="0" smtClean="0"/>
              <a:t>Category 3 Systems</a:t>
            </a:r>
          </a:p>
          <a:p>
            <a:pPr marL="682625" lvl="1" indent="-225425">
              <a:buFont typeface="Arial" pitchFamily="34" charset="0"/>
              <a:buChar char="•"/>
            </a:pPr>
            <a:r>
              <a:rPr lang="en-US" sz="2000" dirty="0" smtClean="0"/>
              <a:t>Key Parameters</a:t>
            </a:r>
          </a:p>
        </p:txBody>
      </p:sp>
      <p:graphicFrame>
        <p:nvGraphicFramePr>
          <p:cNvPr id="4" name="Table 3"/>
          <p:cNvGraphicFramePr>
            <a:graphicFrameLocks noGrp="1"/>
          </p:cNvGraphicFramePr>
          <p:nvPr/>
        </p:nvGraphicFramePr>
        <p:xfrm>
          <a:off x="1371600" y="1600200"/>
          <a:ext cx="6781794" cy="2966720"/>
        </p:xfrm>
        <a:graphic>
          <a:graphicData uri="http://schemas.openxmlformats.org/drawingml/2006/table">
            <a:tbl>
              <a:tblPr firstRow="1" bandRow="1">
                <a:tableStyleId>{5C22544A-7EE6-4342-B048-85BDC9FD1C3A}</a:tableStyleId>
              </a:tblPr>
              <a:tblGrid>
                <a:gridCol w="1356360"/>
                <a:gridCol w="904239"/>
                <a:gridCol w="904239"/>
                <a:gridCol w="904239"/>
                <a:gridCol w="904239"/>
                <a:gridCol w="904239"/>
                <a:gridCol w="904239"/>
              </a:tblGrid>
              <a:tr h="370840">
                <a:tc>
                  <a:txBody>
                    <a:bodyPr/>
                    <a:lstStyle/>
                    <a:p>
                      <a:r>
                        <a:rPr lang="en-US" dirty="0" smtClean="0"/>
                        <a:t>Parameter</a:t>
                      </a:r>
                      <a:endParaRPr lang="en-US" dirty="0"/>
                    </a:p>
                  </a:txBody>
                  <a:tcPr/>
                </a:tc>
                <a:tc>
                  <a:txBody>
                    <a:bodyPr/>
                    <a:lstStyle/>
                    <a:p>
                      <a:pPr algn="ctr"/>
                      <a:r>
                        <a:rPr lang="en-US" dirty="0" smtClean="0"/>
                        <a:t>Cat</a:t>
                      </a:r>
                      <a:r>
                        <a:rPr lang="en-US" baseline="0" dirty="0" smtClean="0"/>
                        <a:t> 3</a:t>
                      </a:r>
                      <a:endParaRPr lang="en-US" dirty="0"/>
                    </a:p>
                  </a:txBody>
                  <a:tcPr/>
                </a:tc>
                <a:tc>
                  <a:txBody>
                    <a:bodyPr/>
                    <a:lstStyle/>
                    <a:p>
                      <a:pPr algn="ctr"/>
                      <a:r>
                        <a:rPr lang="en-US" dirty="0" smtClean="0"/>
                        <a:t>Cat 5</a:t>
                      </a:r>
                      <a:endParaRPr lang="en-US" dirty="0"/>
                    </a:p>
                  </a:txBody>
                  <a:tcPr/>
                </a:tc>
                <a:tc>
                  <a:txBody>
                    <a:bodyPr/>
                    <a:lstStyle/>
                    <a:p>
                      <a:pPr algn="ctr"/>
                      <a:r>
                        <a:rPr lang="en-US" dirty="0" smtClean="0"/>
                        <a:t>TSB95</a:t>
                      </a:r>
                      <a:endParaRPr lang="en-US" dirty="0"/>
                    </a:p>
                  </a:txBody>
                  <a:tcPr/>
                </a:tc>
                <a:tc>
                  <a:txBody>
                    <a:bodyPr/>
                    <a:lstStyle/>
                    <a:p>
                      <a:pPr algn="ctr"/>
                      <a:r>
                        <a:rPr lang="en-US" dirty="0" smtClean="0"/>
                        <a:t>Cat 5e</a:t>
                      </a:r>
                      <a:endParaRPr lang="en-US" dirty="0"/>
                    </a:p>
                  </a:txBody>
                  <a:tcPr/>
                </a:tc>
                <a:tc>
                  <a:txBody>
                    <a:bodyPr/>
                    <a:lstStyle/>
                    <a:p>
                      <a:pPr algn="ctr"/>
                      <a:r>
                        <a:rPr lang="en-US" dirty="0" smtClean="0"/>
                        <a:t>Cat 6</a:t>
                      </a:r>
                      <a:endParaRPr lang="en-US" dirty="0"/>
                    </a:p>
                  </a:txBody>
                  <a:tcPr/>
                </a:tc>
                <a:tc>
                  <a:txBody>
                    <a:bodyPr/>
                    <a:lstStyle/>
                    <a:p>
                      <a:pPr algn="ctr"/>
                      <a:r>
                        <a:rPr lang="en-US" dirty="0" smtClean="0"/>
                        <a:t>Cat 6A</a:t>
                      </a:r>
                      <a:endParaRPr lang="en-US" dirty="0"/>
                    </a:p>
                  </a:txBody>
                  <a:tcPr/>
                </a:tc>
              </a:tr>
              <a:tr h="370840">
                <a:tc>
                  <a:txBody>
                    <a:bodyPr/>
                    <a:lstStyle/>
                    <a:p>
                      <a:r>
                        <a:rPr lang="en-US" dirty="0" smtClean="0"/>
                        <a:t>NEXT</a:t>
                      </a:r>
                      <a:endParaRPr lang="en-US" dirty="0"/>
                    </a:p>
                  </a:txBody>
                  <a:tcPr/>
                </a:tc>
                <a:tc>
                  <a:txBody>
                    <a:bodyPr/>
                    <a:lstStyle/>
                    <a:p>
                      <a:pPr algn="ctr">
                        <a:buClr>
                          <a:srgbClr val="FF0000"/>
                        </a:buClr>
                        <a:buFont typeface="Wingdings" pitchFamily="2" charset="2"/>
                        <a:buNone/>
                      </a:pP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Attenuation</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ACR</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PSNEXT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Return Loss</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pic>
        <p:nvPicPr>
          <p:cNvPr id="1027"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2971800" y="2071637"/>
            <a:ext cx="377952" cy="231648"/>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Group 121"/>
          <p:cNvGrpSpPr/>
          <p:nvPr/>
        </p:nvGrpSpPr>
        <p:grpSpPr>
          <a:xfrm>
            <a:off x="1219200" y="1676400"/>
            <a:ext cx="6041136" cy="3005328"/>
            <a:chOff x="1551432" y="1926336"/>
            <a:chExt cx="6041136" cy="3005328"/>
          </a:xfrm>
        </p:grpSpPr>
        <p:pic>
          <p:nvPicPr>
            <p:cNvPr id="123" name="Picture 122" descr="4 Pair Cabling-1.jpg"/>
            <p:cNvPicPr>
              <a:picLocks noChangeAspect="1"/>
            </p:cNvPicPr>
            <p:nvPr/>
          </p:nvPicPr>
          <p:blipFill>
            <a:blip r:embed="rId3" cstate="email">
              <a:clrChange>
                <a:clrFrom>
                  <a:srgbClr val="FFFFFF"/>
                </a:clrFrom>
                <a:clrTo>
                  <a:srgbClr val="FFFFFF">
                    <a:alpha val="0"/>
                  </a:srgbClr>
                </a:clrTo>
              </a:clrChange>
            </a:blip>
            <a:stretch>
              <a:fillRect/>
            </a:stretch>
          </p:blipFill>
          <p:spPr>
            <a:xfrm>
              <a:off x="1551432" y="1926336"/>
              <a:ext cx="6041136" cy="3005328"/>
            </a:xfrm>
            <a:prstGeom prst="rect">
              <a:avLst/>
            </a:prstGeom>
          </p:spPr>
        </p:pic>
        <p:sp>
          <p:nvSpPr>
            <p:cNvPr id="124" name="TextBox 123"/>
            <p:cNvSpPr txBox="1"/>
            <p:nvPr/>
          </p:nvSpPr>
          <p:spPr>
            <a:xfrm>
              <a:off x="1981200" y="2209800"/>
              <a:ext cx="457200" cy="369332"/>
            </a:xfrm>
            <a:prstGeom prst="rect">
              <a:avLst/>
            </a:prstGeom>
            <a:noFill/>
          </p:spPr>
          <p:txBody>
            <a:bodyPr wrap="square" rtlCol="0">
              <a:spAutoFit/>
            </a:bodyPr>
            <a:lstStyle/>
            <a:p>
              <a:r>
                <a:rPr lang="en-US" dirty="0" smtClean="0"/>
                <a:t>Tx</a:t>
              </a:r>
              <a:endParaRPr lang="en-US" dirty="0"/>
            </a:p>
          </p:txBody>
        </p:sp>
        <p:sp>
          <p:nvSpPr>
            <p:cNvPr id="125" name="TextBox 124"/>
            <p:cNvSpPr txBox="1"/>
            <p:nvPr/>
          </p:nvSpPr>
          <p:spPr>
            <a:xfrm>
              <a:off x="6629400" y="2971800"/>
              <a:ext cx="457200" cy="369332"/>
            </a:xfrm>
            <a:prstGeom prst="rect">
              <a:avLst/>
            </a:prstGeom>
            <a:noFill/>
          </p:spPr>
          <p:txBody>
            <a:bodyPr wrap="square" rtlCol="0">
              <a:spAutoFit/>
            </a:bodyPr>
            <a:lstStyle/>
            <a:p>
              <a:r>
                <a:rPr lang="en-US" dirty="0" smtClean="0"/>
                <a:t>Tx</a:t>
              </a:r>
              <a:endParaRPr lang="en-US" dirty="0"/>
            </a:p>
          </p:txBody>
        </p:sp>
        <p:sp>
          <p:nvSpPr>
            <p:cNvPr id="126" name="TextBox 125"/>
            <p:cNvSpPr txBox="1"/>
            <p:nvPr/>
          </p:nvSpPr>
          <p:spPr>
            <a:xfrm>
              <a:off x="1981200" y="2971800"/>
              <a:ext cx="457200" cy="369332"/>
            </a:xfrm>
            <a:prstGeom prst="rect">
              <a:avLst/>
            </a:prstGeom>
            <a:noFill/>
          </p:spPr>
          <p:txBody>
            <a:bodyPr wrap="square" rtlCol="0">
              <a:spAutoFit/>
            </a:bodyPr>
            <a:lstStyle/>
            <a:p>
              <a:r>
                <a:rPr lang="en-US" dirty="0" smtClean="0"/>
                <a:t>Rx</a:t>
              </a:r>
              <a:endParaRPr lang="en-US" dirty="0"/>
            </a:p>
          </p:txBody>
        </p:sp>
        <p:sp>
          <p:nvSpPr>
            <p:cNvPr id="127" name="TextBox 126"/>
            <p:cNvSpPr txBox="1"/>
            <p:nvPr/>
          </p:nvSpPr>
          <p:spPr>
            <a:xfrm>
              <a:off x="6629400" y="2209800"/>
              <a:ext cx="457200" cy="369332"/>
            </a:xfrm>
            <a:prstGeom prst="rect">
              <a:avLst/>
            </a:prstGeom>
            <a:noFill/>
          </p:spPr>
          <p:txBody>
            <a:bodyPr wrap="square" rtlCol="0">
              <a:spAutoFit/>
            </a:bodyPr>
            <a:lstStyle/>
            <a:p>
              <a:r>
                <a:rPr lang="en-US" dirty="0" smtClean="0"/>
                <a:t>Rx</a:t>
              </a:r>
              <a:endParaRPr lang="en-US" dirty="0"/>
            </a:p>
          </p:txBody>
        </p:sp>
        <p:cxnSp>
          <p:nvCxnSpPr>
            <p:cNvPr id="128" name="Straight Arrow Connector 127"/>
            <p:cNvCxnSpPr>
              <a:stCxn id="124" idx="3"/>
              <a:endCxn id="127" idx="1"/>
            </p:cNvCxnSpPr>
            <p:nvPr/>
          </p:nvCxnSpPr>
          <p:spPr>
            <a:xfrm>
              <a:off x="2438400" y="2394466"/>
              <a:ext cx="4191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9" name="Straight Arrow Connector 128"/>
            <p:cNvCxnSpPr>
              <a:stCxn id="125" idx="1"/>
              <a:endCxn id="126" idx="3"/>
            </p:cNvCxnSpPr>
            <p:nvPr/>
          </p:nvCxnSpPr>
          <p:spPr>
            <a:xfrm rot="10800000">
              <a:off x="2438400" y="3156466"/>
              <a:ext cx="4191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71685" name="AutoShape 116"/>
          <p:cNvSpPr>
            <a:spLocks noChangeArrowheads="1"/>
          </p:cNvSpPr>
          <p:nvPr/>
        </p:nvSpPr>
        <p:spPr bwMode="auto">
          <a:xfrm flipH="1">
            <a:off x="2590800" y="2209800"/>
            <a:ext cx="304800" cy="609600"/>
          </a:xfrm>
          <a:prstGeom prst="curvedRightArrow">
            <a:avLst>
              <a:gd name="adj1" fmla="val 40000"/>
              <a:gd name="adj2" fmla="val 80000"/>
              <a:gd name="adj3" fmla="val 33333"/>
            </a:avLst>
          </a:prstGeom>
          <a:solidFill>
            <a:srgbClr val="FF0000"/>
          </a:solidFill>
          <a:ln w="12700">
            <a:solidFill>
              <a:srgbClr val="FF0000"/>
            </a:solidFill>
            <a:miter lim="800000"/>
            <a:headEnd/>
            <a:tailEnd/>
          </a:ln>
        </p:spPr>
        <p:txBody>
          <a:bodyPr wrap="none" anchor="ctr"/>
          <a:lstStyle/>
          <a:p>
            <a:endParaRPr lang="en-US" sz="1800" dirty="0">
              <a:latin typeface="Calibri" pitchFamily="34" charset="0"/>
            </a:endParaRPr>
          </a:p>
        </p:txBody>
      </p:sp>
      <p:sp>
        <p:nvSpPr>
          <p:cNvPr id="71686" name="AutoShape 117"/>
          <p:cNvSpPr>
            <a:spLocks noChangeArrowheads="1"/>
          </p:cNvSpPr>
          <p:nvPr/>
        </p:nvSpPr>
        <p:spPr bwMode="auto">
          <a:xfrm flipH="1">
            <a:off x="2286000" y="2362200"/>
            <a:ext cx="304800" cy="457200"/>
          </a:xfrm>
          <a:prstGeom prst="curvedRightArrow">
            <a:avLst>
              <a:gd name="adj1" fmla="val 30000"/>
              <a:gd name="adj2" fmla="val 60000"/>
              <a:gd name="adj3" fmla="val 33333"/>
            </a:avLst>
          </a:prstGeom>
          <a:solidFill>
            <a:srgbClr val="FF0000"/>
          </a:solidFill>
          <a:ln w="12700">
            <a:solidFill>
              <a:srgbClr val="FF0000"/>
            </a:solidFill>
            <a:miter lim="800000"/>
            <a:headEnd/>
            <a:tailEnd/>
          </a:ln>
        </p:spPr>
        <p:txBody>
          <a:bodyPr wrap="none" anchor="ctr"/>
          <a:lstStyle/>
          <a:p>
            <a:endParaRPr lang="en-US" sz="1800" dirty="0">
              <a:latin typeface="Calibri" pitchFamily="34" charset="0"/>
            </a:endParaRPr>
          </a:p>
        </p:txBody>
      </p:sp>
      <p:sp>
        <p:nvSpPr>
          <p:cNvPr id="71683" name="Text Box 119"/>
          <p:cNvSpPr txBox="1">
            <a:spLocks noChangeArrowheads="1"/>
          </p:cNvSpPr>
          <p:nvPr/>
        </p:nvSpPr>
        <p:spPr bwMode="auto">
          <a:xfrm>
            <a:off x="533400" y="757535"/>
            <a:ext cx="8153400" cy="461665"/>
          </a:xfrm>
          <a:prstGeom prst="rect">
            <a:avLst/>
          </a:prstGeom>
          <a:noFill/>
          <a:ln w="9525">
            <a:noFill/>
            <a:miter lim="800000"/>
            <a:headEnd/>
            <a:tailEnd/>
          </a:ln>
        </p:spPr>
        <p:txBody>
          <a:bodyPr>
            <a:spAutoFit/>
          </a:bodyPr>
          <a:lstStyle/>
          <a:p>
            <a:pPr marL="347663" indent="-231775" eaLnBrk="0" hangingPunct="0">
              <a:spcBef>
                <a:spcPct val="50000"/>
              </a:spcBef>
              <a:buFont typeface="Arial" pitchFamily="34" charset="0"/>
              <a:buChar char="•"/>
            </a:pPr>
            <a:r>
              <a:rPr lang="en-US" sz="2400" dirty="0">
                <a:latin typeface="Calibri" pitchFamily="34" charset="0"/>
              </a:rPr>
              <a:t>Near End CrossTalk (NEXT) (dB)</a:t>
            </a:r>
            <a:endParaRPr lang="en-US" sz="2400" dirty="0">
              <a:solidFill>
                <a:srgbClr val="FFFF00"/>
              </a:solidFill>
              <a:latin typeface="Calibri" pitchFamily="34" charset="0"/>
            </a:endParaRPr>
          </a:p>
        </p:txBody>
      </p:sp>
      <p:sp>
        <p:nvSpPr>
          <p:cNvPr id="120" name="TextBox 119"/>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3" name="TextBox 2"/>
          <p:cNvSpPr txBox="1"/>
          <p:nvPr/>
        </p:nvSpPr>
        <p:spPr>
          <a:xfrm>
            <a:off x="609600" y="762000"/>
            <a:ext cx="8153400" cy="769441"/>
          </a:xfrm>
          <a:prstGeom prst="rect">
            <a:avLst/>
          </a:prstGeom>
          <a:noFill/>
        </p:spPr>
        <p:txBody>
          <a:bodyPr wrap="square" rtlCol="0">
            <a:spAutoFit/>
          </a:bodyPr>
          <a:lstStyle/>
          <a:p>
            <a:pPr marL="225425" indent="-225425">
              <a:buFont typeface="Arial" pitchFamily="34" charset="0"/>
              <a:buChar char="•"/>
            </a:pPr>
            <a:r>
              <a:rPr lang="en-US" sz="2400" dirty="0" smtClean="0"/>
              <a:t>Category 3 Systems</a:t>
            </a:r>
          </a:p>
          <a:p>
            <a:pPr marL="682625" lvl="1" indent="-225425">
              <a:buFont typeface="Arial" pitchFamily="34" charset="0"/>
              <a:buChar char="•"/>
            </a:pPr>
            <a:r>
              <a:rPr lang="en-US" sz="2000" dirty="0" smtClean="0"/>
              <a:t>Key Parameters</a:t>
            </a:r>
          </a:p>
        </p:txBody>
      </p:sp>
      <p:graphicFrame>
        <p:nvGraphicFramePr>
          <p:cNvPr id="4" name="Table 3"/>
          <p:cNvGraphicFramePr>
            <a:graphicFrameLocks noGrp="1"/>
          </p:cNvGraphicFramePr>
          <p:nvPr/>
        </p:nvGraphicFramePr>
        <p:xfrm>
          <a:off x="1371600" y="1600200"/>
          <a:ext cx="6781794" cy="2966720"/>
        </p:xfrm>
        <a:graphic>
          <a:graphicData uri="http://schemas.openxmlformats.org/drawingml/2006/table">
            <a:tbl>
              <a:tblPr firstRow="1" bandRow="1">
                <a:tableStyleId>{5C22544A-7EE6-4342-B048-85BDC9FD1C3A}</a:tableStyleId>
              </a:tblPr>
              <a:tblGrid>
                <a:gridCol w="1356360"/>
                <a:gridCol w="904239"/>
                <a:gridCol w="904239"/>
                <a:gridCol w="904239"/>
                <a:gridCol w="904239"/>
                <a:gridCol w="904239"/>
                <a:gridCol w="904239"/>
              </a:tblGrid>
              <a:tr h="370840">
                <a:tc>
                  <a:txBody>
                    <a:bodyPr/>
                    <a:lstStyle/>
                    <a:p>
                      <a:r>
                        <a:rPr lang="en-US" dirty="0" smtClean="0"/>
                        <a:t>Parameter</a:t>
                      </a:r>
                      <a:endParaRPr lang="en-US" dirty="0"/>
                    </a:p>
                  </a:txBody>
                  <a:tcPr/>
                </a:tc>
                <a:tc>
                  <a:txBody>
                    <a:bodyPr/>
                    <a:lstStyle/>
                    <a:p>
                      <a:pPr algn="ctr"/>
                      <a:r>
                        <a:rPr lang="en-US" dirty="0" smtClean="0"/>
                        <a:t>Cat</a:t>
                      </a:r>
                      <a:r>
                        <a:rPr lang="en-US" baseline="0" dirty="0" smtClean="0"/>
                        <a:t> 3</a:t>
                      </a:r>
                      <a:endParaRPr lang="en-US" dirty="0"/>
                    </a:p>
                  </a:txBody>
                  <a:tcPr/>
                </a:tc>
                <a:tc>
                  <a:txBody>
                    <a:bodyPr/>
                    <a:lstStyle/>
                    <a:p>
                      <a:pPr algn="ctr"/>
                      <a:r>
                        <a:rPr lang="en-US" dirty="0" smtClean="0"/>
                        <a:t>Cat 5</a:t>
                      </a:r>
                      <a:endParaRPr lang="en-US" dirty="0"/>
                    </a:p>
                  </a:txBody>
                  <a:tcPr/>
                </a:tc>
                <a:tc>
                  <a:txBody>
                    <a:bodyPr/>
                    <a:lstStyle/>
                    <a:p>
                      <a:pPr algn="ctr"/>
                      <a:r>
                        <a:rPr lang="en-US" dirty="0" smtClean="0"/>
                        <a:t>TSB95</a:t>
                      </a:r>
                      <a:endParaRPr lang="en-US" dirty="0"/>
                    </a:p>
                  </a:txBody>
                  <a:tcPr/>
                </a:tc>
                <a:tc>
                  <a:txBody>
                    <a:bodyPr/>
                    <a:lstStyle/>
                    <a:p>
                      <a:pPr algn="ctr"/>
                      <a:r>
                        <a:rPr lang="en-US" dirty="0" smtClean="0"/>
                        <a:t>Cat 5e</a:t>
                      </a:r>
                      <a:endParaRPr lang="en-US" dirty="0"/>
                    </a:p>
                  </a:txBody>
                  <a:tcPr/>
                </a:tc>
                <a:tc>
                  <a:txBody>
                    <a:bodyPr/>
                    <a:lstStyle/>
                    <a:p>
                      <a:pPr algn="ctr"/>
                      <a:r>
                        <a:rPr lang="en-US" dirty="0" smtClean="0"/>
                        <a:t>Cat 6</a:t>
                      </a:r>
                      <a:endParaRPr lang="en-US" dirty="0"/>
                    </a:p>
                  </a:txBody>
                  <a:tcPr/>
                </a:tc>
                <a:tc>
                  <a:txBody>
                    <a:bodyPr/>
                    <a:lstStyle/>
                    <a:p>
                      <a:pPr algn="ctr"/>
                      <a:r>
                        <a:rPr lang="en-US" dirty="0" smtClean="0"/>
                        <a:t>Cat 6A</a:t>
                      </a:r>
                      <a:endParaRPr lang="en-US" dirty="0"/>
                    </a:p>
                  </a:txBody>
                  <a:tcPr/>
                </a:tc>
              </a:tr>
              <a:tr h="370840">
                <a:tc>
                  <a:txBody>
                    <a:bodyPr/>
                    <a:lstStyle/>
                    <a:p>
                      <a:r>
                        <a:rPr lang="en-US" dirty="0" smtClean="0"/>
                        <a:t>NEXT</a:t>
                      </a:r>
                      <a:endParaRPr lang="en-US" dirty="0"/>
                    </a:p>
                  </a:txBody>
                  <a:tcPr/>
                </a:tc>
                <a:tc>
                  <a:txBody>
                    <a:bodyPr/>
                    <a:lstStyle/>
                    <a:p>
                      <a:pPr algn="ctr">
                        <a:buClr>
                          <a:srgbClr val="FF0000"/>
                        </a:buClr>
                        <a:buFont typeface="Wingdings" pitchFamily="2" charset="2"/>
                        <a:buNone/>
                      </a:pP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Attenuation</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ACR</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PSNEXT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Return Loss</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pic>
        <p:nvPicPr>
          <p:cNvPr id="1027"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2971800" y="2071227"/>
            <a:ext cx="366712" cy="224758"/>
          </a:xfrm>
          <a:prstGeom prst="rect">
            <a:avLst/>
          </a:prstGeom>
          <a:noFill/>
        </p:spPr>
      </p:pic>
      <p:pic>
        <p:nvPicPr>
          <p:cNvPr id="6"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2971800" y="2452227"/>
            <a:ext cx="366712" cy="22475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500"/>
                                        <p:tgtEl>
                                          <p:spTgt spid="102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Line 116"/>
          <p:cNvSpPr>
            <a:spLocks noChangeShapeType="1"/>
          </p:cNvSpPr>
          <p:nvPr/>
        </p:nvSpPr>
        <p:spPr bwMode="auto">
          <a:xfrm>
            <a:off x="2819400" y="2057399"/>
            <a:ext cx="3124200" cy="45719"/>
          </a:xfrm>
          <a:prstGeom prst="line">
            <a:avLst/>
          </a:prstGeom>
          <a:noFill/>
          <a:ln w="57150">
            <a:solidFill>
              <a:srgbClr val="FF0000"/>
            </a:solidFill>
            <a:prstDash val="dash"/>
            <a:round/>
            <a:headEnd/>
            <a:tailEnd type="triangle" w="med" len="med"/>
          </a:ln>
        </p:spPr>
        <p:txBody>
          <a:bodyPr/>
          <a:lstStyle/>
          <a:p>
            <a:endParaRPr lang="en-US" dirty="0"/>
          </a:p>
        </p:txBody>
      </p:sp>
      <p:sp>
        <p:nvSpPr>
          <p:cNvPr id="70660" name="Text Box 117"/>
          <p:cNvSpPr txBox="1">
            <a:spLocks noChangeArrowheads="1"/>
          </p:cNvSpPr>
          <p:nvPr/>
        </p:nvSpPr>
        <p:spPr bwMode="auto">
          <a:xfrm>
            <a:off x="533400" y="762000"/>
            <a:ext cx="7162800" cy="461665"/>
          </a:xfrm>
          <a:prstGeom prst="rect">
            <a:avLst/>
          </a:prstGeom>
          <a:noFill/>
          <a:ln w="9525">
            <a:noFill/>
            <a:miter lim="800000"/>
            <a:headEnd/>
            <a:tailEnd/>
          </a:ln>
        </p:spPr>
        <p:txBody>
          <a:bodyPr>
            <a:spAutoFit/>
          </a:bodyPr>
          <a:lstStyle/>
          <a:p>
            <a:pPr marL="347663" indent="-231775" eaLnBrk="0" hangingPunct="0">
              <a:spcBef>
                <a:spcPct val="50000"/>
              </a:spcBef>
              <a:buFont typeface="Arial" pitchFamily="34" charset="0"/>
              <a:buChar char="•"/>
            </a:pPr>
            <a:r>
              <a:rPr lang="en-US" sz="2400" dirty="0">
                <a:latin typeface="Calibri" pitchFamily="34" charset="0"/>
              </a:rPr>
              <a:t>Attenuation (dB)</a:t>
            </a:r>
            <a:endParaRPr lang="en-US" sz="2400" dirty="0">
              <a:solidFill>
                <a:srgbClr val="FFFF00"/>
              </a:solidFill>
              <a:latin typeface="Calibri" pitchFamily="34" charset="0"/>
            </a:endParaRPr>
          </a:p>
        </p:txBody>
      </p:sp>
      <p:sp>
        <p:nvSpPr>
          <p:cNvPr id="70661" name="Freeform 118"/>
          <p:cNvSpPr>
            <a:spLocks/>
          </p:cNvSpPr>
          <p:nvPr/>
        </p:nvSpPr>
        <p:spPr bwMode="auto">
          <a:xfrm>
            <a:off x="1752600" y="1600200"/>
            <a:ext cx="563563" cy="649288"/>
          </a:xfrm>
          <a:custGeom>
            <a:avLst/>
            <a:gdLst>
              <a:gd name="T0" fmla="*/ 0 w 355"/>
              <a:gd name="T1" fmla="*/ 1028224632 h 409"/>
              <a:gd name="T2" fmla="*/ 226814285 w 355"/>
              <a:gd name="T3" fmla="*/ 1028224632 h 409"/>
              <a:gd name="T4" fmla="*/ 317539959 w 355"/>
              <a:gd name="T5" fmla="*/ 937498964 h 409"/>
              <a:gd name="T6" fmla="*/ 317539959 w 355"/>
              <a:gd name="T7" fmla="*/ 453628537 h 409"/>
              <a:gd name="T8" fmla="*/ 317539959 w 355"/>
              <a:gd name="T9" fmla="*/ 60483803 h 409"/>
              <a:gd name="T10" fmla="*/ 378023742 w 355"/>
              <a:gd name="T11" fmla="*/ 0 h 409"/>
              <a:gd name="T12" fmla="*/ 483870461 w 355"/>
              <a:gd name="T13" fmla="*/ 0 h 409"/>
              <a:gd name="T14" fmla="*/ 559475190 w 355"/>
              <a:gd name="T15" fmla="*/ 30241902 h 409"/>
              <a:gd name="T16" fmla="*/ 559475190 w 355"/>
              <a:gd name="T17" fmla="*/ 423386648 h 409"/>
              <a:gd name="T18" fmla="*/ 559475190 w 355"/>
              <a:gd name="T19" fmla="*/ 937498964 h 409"/>
              <a:gd name="T20" fmla="*/ 635079919 w 355"/>
              <a:gd name="T21" fmla="*/ 1013103687 h 409"/>
              <a:gd name="T22" fmla="*/ 892136194 w 355"/>
              <a:gd name="T23" fmla="*/ 1013103687 h 40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5"/>
              <a:gd name="T37" fmla="*/ 0 h 409"/>
              <a:gd name="T38" fmla="*/ 355 w 355"/>
              <a:gd name="T39" fmla="*/ 409 h 40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5" h="409">
                <a:moveTo>
                  <a:pt x="0" y="408"/>
                </a:moveTo>
                <a:lnTo>
                  <a:pt x="90" y="408"/>
                </a:lnTo>
                <a:lnTo>
                  <a:pt x="126" y="372"/>
                </a:lnTo>
                <a:lnTo>
                  <a:pt x="126" y="180"/>
                </a:lnTo>
                <a:lnTo>
                  <a:pt x="126" y="24"/>
                </a:lnTo>
                <a:lnTo>
                  <a:pt x="150" y="0"/>
                </a:lnTo>
                <a:lnTo>
                  <a:pt x="192" y="0"/>
                </a:lnTo>
                <a:lnTo>
                  <a:pt x="222" y="12"/>
                </a:lnTo>
                <a:lnTo>
                  <a:pt x="222" y="168"/>
                </a:lnTo>
                <a:lnTo>
                  <a:pt x="222" y="372"/>
                </a:lnTo>
                <a:lnTo>
                  <a:pt x="252" y="402"/>
                </a:lnTo>
                <a:lnTo>
                  <a:pt x="354" y="402"/>
                </a:lnTo>
              </a:path>
            </a:pathLst>
          </a:custGeom>
          <a:noFill/>
          <a:ln w="50800" cap="rnd">
            <a:solidFill>
              <a:schemeClr val="accent2"/>
            </a:solidFill>
            <a:round/>
            <a:headEnd type="none" w="sm" len="sm"/>
            <a:tailEnd type="none" w="sm" len="sm"/>
          </a:ln>
        </p:spPr>
        <p:txBody>
          <a:bodyPr/>
          <a:lstStyle/>
          <a:p>
            <a:endParaRPr lang="en-US" sz="1800" dirty="0">
              <a:latin typeface="Calibri" pitchFamily="34" charset="0"/>
            </a:endParaRPr>
          </a:p>
        </p:txBody>
      </p:sp>
      <p:sp>
        <p:nvSpPr>
          <p:cNvPr id="70662" name="Freeform 119"/>
          <p:cNvSpPr>
            <a:spLocks/>
          </p:cNvSpPr>
          <p:nvPr/>
        </p:nvSpPr>
        <p:spPr bwMode="auto">
          <a:xfrm>
            <a:off x="6248400" y="1828800"/>
            <a:ext cx="563563" cy="304800"/>
          </a:xfrm>
          <a:custGeom>
            <a:avLst/>
            <a:gdLst>
              <a:gd name="T0" fmla="*/ 0 w 355"/>
              <a:gd name="T1" fmla="*/ 226591625 h 409"/>
              <a:gd name="T2" fmla="*/ 226814285 w 355"/>
              <a:gd name="T3" fmla="*/ 226591625 h 409"/>
              <a:gd name="T4" fmla="*/ 317539959 w 355"/>
              <a:gd name="T5" fmla="*/ 206597794 h 409"/>
              <a:gd name="T6" fmla="*/ 317539959 w 355"/>
              <a:gd name="T7" fmla="*/ 99966964 h 409"/>
              <a:gd name="T8" fmla="*/ 317539959 w 355"/>
              <a:gd name="T9" fmla="*/ 13329226 h 409"/>
              <a:gd name="T10" fmla="*/ 378023742 w 355"/>
              <a:gd name="T11" fmla="*/ 0 h 409"/>
              <a:gd name="T12" fmla="*/ 483870461 w 355"/>
              <a:gd name="T13" fmla="*/ 0 h 409"/>
              <a:gd name="T14" fmla="*/ 559475190 w 355"/>
              <a:gd name="T15" fmla="*/ 6664613 h 409"/>
              <a:gd name="T16" fmla="*/ 559475190 w 355"/>
              <a:gd name="T17" fmla="*/ 93302331 h 409"/>
              <a:gd name="T18" fmla="*/ 559475190 w 355"/>
              <a:gd name="T19" fmla="*/ 206597794 h 409"/>
              <a:gd name="T20" fmla="*/ 635079919 w 355"/>
              <a:gd name="T21" fmla="*/ 223258947 h 409"/>
              <a:gd name="T22" fmla="*/ 892136194 w 355"/>
              <a:gd name="T23" fmla="*/ 223258947 h 40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5"/>
              <a:gd name="T37" fmla="*/ 0 h 409"/>
              <a:gd name="T38" fmla="*/ 355 w 355"/>
              <a:gd name="T39" fmla="*/ 409 h 40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5" h="409">
                <a:moveTo>
                  <a:pt x="0" y="408"/>
                </a:moveTo>
                <a:lnTo>
                  <a:pt x="90" y="408"/>
                </a:lnTo>
                <a:lnTo>
                  <a:pt x="126" y="372"/>
                </a:lnTo>
                <a:lnTo>
                  <a:pt x="126" y="180"/>
                </a:lnTo>
                <a:lnTo>
                  <a:pt x="126" y="24"/>
                </a:lnTo>
                <a:lnTo>
                  <a:pt x="150" y="0"/>
                </a:lnTo>
                <a:lnTo>
                  <a:pt x="192" y="0"/>
                </a:lnTo>
                <a:lnTo>
                  <a:pt x="222" y="12"/>
                </a:lnTo>
                <a:lnTo>
                  <a:pt x="222" y="168"/>
                </a:lnTo>
                <a:lnTo>
                  <a:pt x="222" y="372"/>
                </a:lnTo>
                <a:lnTo>
                  <a:pt x="252" y="402"/>
                </a:lnTo>
                <a:lnTo>
                  <a:pt x="354" y="402"/>
                </a:lnTo>
              </a:path>
            </a:pathLst>
          </a:custGeom>
          <a:noFill/>
          <a:ln w="50800" cap="rnd">
            <a:solidFill>
              <a:schemeClr val="accent2"/>
            </a:solidFill>
            <a:round/>
            <a:headEnd type="none" w="sm" len="sm"/>
            <a:tailEnd type="none" w="sm" len="sm"/>
          </a:ln>
        </p:spPr>
        <p:txBody>
          <a:bodyPr/>
          <a:lstStyle/>
          <a:p>
            <a:endParaRPr lang="en-US" sz="1800" dirty="0">
              <a:latin typeface="Calibri" pitchFamily="34" charset="0"/>
            </a:endParaRPr>
          </a:p>
        </p:txBody>
      </p:sp>
      <p:sp>
        <p:nvSpPr>
          <p:cNvPr id="120" name="TextBox 119"/>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grpSp>
        <p:nvGrpSpPr>
          <p:cNvPr id="121" name="Group 120"/>
          <p:cNvGrpSpPr/>
          <p:nvPr/>
        </p:nvGrpSpPr>
        <p:grpSpPr>
          <a:xfrm>
            <a:off x="1371600" y="2209800"/>
            <a:ext cx="6041136" cy="3005328"/>
            <a:chOff x="1551432" y="1926336"/>
            <a:chExt cx="6041136" cy="3005328"/>
          </a:xfrm>
        </p:grpSpPr>
        <p:pic>
          <p:nvPicPr>
            <p:cNvPr id="122" name="Picture 121" descr="4 Pair Cabling-1.jpg"/>
            <p:cNvPicPr>
              <a:picLocks noChangeAspect="1"/>
            </p:cNvPicPr>
            <p:nvPr/>
          </p:nvPicPr>
          <p:blipFill>
            <a:blip r:embed="rId3" cstate="email">
              <a:clrChange>
                <a:clrFrom>
                  <a:srgbClr val="FFFFFF"/>
                </a:clrFrom>
                <a:clrTo>
                  <a:srgbClr val="FFFFFF">
                    <a:alpha val="0"/>
                  </a:srgbClr>
                </a:clrTo>
              </a:clrChange>
            </a:blip>
            <a:stretch>
              <a:fillRect/>
            </a:stretch>
          </p:blipFill>
          <p:spPr>
            <a:xfrm>
              <a:off x="1551432" y="1926336"/>
              <a:ext cx="6041136" cy="3005328"/>
            </a:xfrm>
            <a:prstGeom prst="rect">
              <a:avLst/>
            </a:prstGeom>
          </p:spPr>
        </p:pic>
        <p:sp>
          <p:nvSpPr>
            <p:cNvPr id="123" name="TextBox 122"/>
            <p:cNvSpPr txBox="1"/>
            <p:nvPr/>
          </p:nvSpPr>
          <p:spPr>
            <a:xfrm>
              <a:off x="1981200" y="2209800"/>
              <a:ext cx="457200" cy="369332"/>
            </a:xfrm>
            <a:prstGeom prst="rect">
              <a:avLst/>
            </a:prstGeom>
            <a:noFill/>
          </p:spPr>
          <p:txBody>
            <a:bodyPr wrap="square" rtlCol="0">
              <a:spAutoFit/>
            </a:bodyPr>
            <a:lstStyle/>
            <a:p>
              <a:r>
                <a:rPr lang="en-US" dirty="0" smtClean="0"/>
                <a:t>Tx</a:t>
              </a:r>
              <a:endParaRPr lang="en-US" dirty="0"/>
            </a:p>
          </p:txBody>
        </p:sp>
        <p:sp>
          <p:nvSpPr>
            <p:cNvPr id="124" name="TextBox 123"/>
            <p:cNvSpPr txBox="1"/>
            <p:nvPr/>
          </p:nvSpPr>
          <p:spPr>
            <a:xfrm>
              <a:off x="6629400" y="2971800"/>
              <a:ext cx="457200" cy="369332"/>
            </a:xfrm>
            <a:prstGeom prst="rect">
              <a:avLst/>
            </a:prstGeom>
            <a:noFill/>
          </p:spPr>
          <p:txBody>
            <a:bodyPr wrap="square" rtlCol="0">
              <a:spAutoFit/>
            </a:bodyPr>
            <a:lstStyle/>
            <a:p>
              <a:r>
                <a:rPr lang="en-US" dirty="0" smtClean="0"/>
                <a:t>Tx</a:t>
              </a:r>
              <a:endParaRPr lang="en-US" dirty="0"/>
            </a:p>
          </p:txBody>
        </p:sp>
        <p:sp>
          <p:nvSpPr>
            <p:cNvPr id="125" name="TextBox 124"/>
            <p:cNvSpPr txBox="1"/>
            <p:nvPr/>
          </p:nvSpPr>
          <p:spPr>
            <a:xfrm>
              <a:off x="1981200" y="2971800"/>
              <a:ext cx="457200" cy="369332"/>
            </a:xfrm>
            <a:prstGeom prst="rect">
              <a:avLst/>
            </a:prstGeom>
            <a:noFill/>
          </p:spPr>
          <p:txBody>
            <a:bodyPr wrap="square" rtlCol="0">
              <a:spAutoFit/>
            </a:bodyPr>
            <a:lstStyle/>
            <a:p>
              <a:r>
                <a:rPr lang="en-US" dirty="0" smtClean="0"/>
                <a:t>Rx</a:t>
              </a:r>
              <a:endParaRPr lang="en-US" dirty="0"/>
            </a:p>
          </p:txBody>
        </p:sp>
        <p:sp>
          <p:nvSpPr>
            <p:cNvPr id="126" name="TextBox 125"/>
            <p:cNvSpPr txBox="1"/>
            <p:nvPr/>
          </p:nvSpPr>
          <p:spPr>
            <a:xfrm>
              <a:off x="6629400" y="2209800"/>
              <a:ext cx="457200" cy="369332"/>
            </a:xfrm>
            <a:prstGeom prst="rect">
              <a:avLst/>
            </a:prstGeom>
            <a:noFill/>
          </p:spPr>
          <p:txBody>
            <a:bodyPr wrap="square" rtlCol="0">
              <a:spAutoFit/>
            </a:bodyPr>
            <a:lstStyle/>
            <a:p>
              <a:r>
                <a:rPr lang="en-US" dirty="0" smtClean="0"/>
                <a:t>Rx</a:t>
              </a:r>
              <a:endParaRPr lang="en-US" dirty="0"/>
            </a:p>
          </p:txBody>
        </p:sp>
        <p:cxnSp>
          <p:nvCxnSpPr>
            <p:cNvPr id="127" name="Straight Arrow Connector 126"/>
            <p:cNvCxnSpPr>
              <a:stCxn id="123" idx="3"/>
              <a:endCxn id="126" idx="1"/>
            </p:cNvCxnSpPr>
            <p:nvPr/>
          </p:nvCxnSpPr>
          <p:spPr>
            <a:xfrm>
              <a:off x="2438400" y="2394466"/>
              <a:ext cx="4191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8" name="Straight Arrow Connector 127"/>
            <p:cNvCxnSpPr>
              <a:stCxn id="124" idx="1"/>
              <a:endCxn id="125" idx="3"/>
            </p:cNvCxnSpPr>
            <p:nvPr/>
          </p:nvCxnSpPr>
          <p:spPr>
            <a:xfrm rot="10800000">
              <a:off x="2438400" y="3156466"/>
              <a:ext cx="4191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sp>
        <p:nvSpPr>
          <p:cNvPr id="3" name="TextBox 2"/>
          <p:cNvSpPr txBox="1"/>
          <p:nvPr/>
        </p:nvSpPr>
        <p:spPr>
          <a:xfrm>
            <a:off x="609600" y="762000"/>
            <a:ext cx="8153400" cy="769441"/>
          </a:xfrm>
          <a:prstGeom prst="rect">
            <a:avLst/>
          </a:prstGeom>
          <a:noFill/>
        </p:spPr>
        <p:txBody>
          <a:bodyPr wrap="square" rtlCol="0">
            <a:spAutoFit/>
          </a:bodyPr>
          <a:lstStyle/>
          <a:p>
            <a:pPr marL="225425" indent="-225425">
              <a:buFont typeface="Arial" pitchFamily="34" charset="0"/>
              <a:buChar char="•"/>
            </a:pPr>
            <a:r>
              <a:rPr lang="en-US" sz="2400" dirty="0" smtClean="0"/>
              <a:t>Category 3 Systems</a:t>
            </a:r>
          </a:p>
          <a:p>
            <a:pPr marL="682625" lvl="1" indent="-225425">
              <a:buFont typeface="Arial" pitchFamily="34" charset="0"/>
              <a:buChar char="•"/>
            </a:pPr>
            <a:r>
              <a:rPr lang="en-US" sz="2000" dirty="0" smtClean="0"/>
              <a:t>Key Parameters</a:t>
            </a:r>
          </a:p>
        </p:txBody>
      </p:sp>
      <p:graphicFrame>
        <p:nvGraphicFramePr>
          <p:cNvPr id="4" name="Table 3"/>
          <p:cNvGraphicFramePr>
            <a:graphicFrameLocks noGrp="1"/>
          </p:cNvGraphicFramePr>
          <p:nvPr/>
        </p:nvGraphicFramePr>
        <p:xfrm>
          <a:off x="1371600" y="1600200"/>
          <a:ext cx="6781794" cy="2966720"/>
        </p:xfrm>
        <a:graphic>
          <a:graphicData uri="http://schemas.openxmlformats.org/drawingml/2006/table">
            <a:tbl>
              <a:tblPr firstRow="1" bandRow="1">
                <a:tableStyleId>{5C22544A-7EE6-4342-B048-85BDC9FD1C3A}</a:tableStyleId>
              </a:tblPr>
              <a:tblGrid>
                <a:gridCol w="1356360"/>
                <a:gridCol w="904239"/>
                <a:gridCol w="904239"/>
                <a:gridCol w="904239"/>
                <a:gridCol w="904239"/>
                <a:gridCol w="904239"/>
                <a:gridCol w="904239"/>
              </a:tblGrid>
              <a:tr h="370840">
                <a:tc>
                  <a:txBody>
                    <a:bodyPr/>
                    <a:lstStyle/>
                    <a:p>
                      <a:r>
                        <a:rPr lang="en-US" dirty="0" smtClean="0"/>
                        <a:t>Parameter</a:t>
                      </a:r>
                      <a:endParaRPr lang="en-US" dirty="0"/>
                    </a:p>
                  </a:txBody>
                  <a:tcPr/>
                </a:tc>
                <a:tc>
                  <a:txBody>
                    <a:bodyPr/>
                    <a:lstStyle/>
                    <a:p>
                      <a:pPr algn="ctr"/>
                      <a:r>
                        <a:rPr lang="en-US" dirty="0" smtClean="0"/>
                        <a:t>Cat</a:t>
                      </a:r>
                      <a:r>
                        <a:rPr lang="en-US" baseline="0" dirty="0" smtClean="0"/>
                        <a:t> 3</a:t>
                      </a:r>
                      <a:endParaRPr lang="en-US" dirty="0"/>
                    </a:p>
                  </a:txBody>
                  <a:tcPr/>
                </a:tc>
                <a:tc>
                  <a:txBody>
                    <a:bodyPr/>
                    <a:lstStyle/>
                    <a:p>
                      <a:pPr algn="ctr"/>
                      <a:r>
                        <a:rPr lang="en-US" dirty="0" smtClean="0"/>
                        <a:t>Cat 5</a:t>
                      </a:r>
                      <a:endParaRPr lang="en-US" dirty="0"/>
                    </a:p>
                  </a:txBody>
                  <a:tcPr/>
                </a:tc>
                <a:tc>
                  <a:txBody>
                    <a:bodyPr/>
                    <a:lstStyle/>
                    <a:p>
                      <a:pPr algn="ctr"/>
                      <a:r>
                        <a:rPr lang="en-US" dirty="0" smtClean="0"/>
                        <a:t>TSB95</a:t>
                      </a:r>
                      <a:endParaRPr lang="en-US" dirty="0"/>
                    </a:p>
                  </a:txBody>
                  <a:tcPr/>
                </a:tc>
                <a:tc>
                  <a:txBody>
                    <a:bodyPr/>
                    <a:lstStyle/>
                    <a:p>
                      <a:pPr algn="ctr"/>
                      <a:r>
                        <a:rPr lang="en-US" dirty="0" smtClean="0"/>
                        <a:t>Cat 5e</a:t>
                      </a:r>
                      <a:endParaRPr lang="en-US" dirty="0"/>
                    </a:p>
                  </a:txBody>
                  <a:tcPr/>
                </a:tc>
                <a:tc>
                  <a:txBody>
                    <a:bodyPr/>
                    <a:lstStyle/>
                    <a:p>
                      <a:pPr algn="ctr"/>
                      <a:r>
                        <a:rPr lang="en-US" dirty="0" smtClean="0"/>
                        <a:t>Cat 6</a:t>
                      </a:r>
                      <a:endParaRPr lang="en-US" dirty="0"/>
                    </a:p>
                  </a:txBody>
                  <a:tcPr/>
                </a:tc>
                <a:tc>
                  <a:txBody>
                    <a:bodyPr/>
                    <a:lstStyle/>
                    <a:p>
                      <a:pPr algn="ctr"/>
                      <a:r>
                        <a:rPr lang="en-US" dirty="0" smtClean="0"/>
                        <a:t>Cat 6A</a:t>
                      </a:r>
                      <a:endParaRPr lang="en-US" dirty="0"/>
                    </a:p>
                  </a:txBody>
                  <a:tcPr/>
                </a:tc>
              </a:tr>
              <a:tr h="370840">
                <a:tc>
                  <a:txBody>
                    <a:bodyPr/>
                    <a:lstStyle/>
                    <a:p>
                      <a:r>
                        <a:rPr lang="en-US" dirty="0" smtClean="0"/>
                        <a:t>NEXT</a:t>
                      </a:r>
                      <a:endParaRPr lang="en-US" dirty="0"/>
                    </a:p>
                  </a:txBody>
                  <a:tcPr/>
                </a:tc>
                <a:tc>
                  <a:txBody>
                    <a:bodyPr/>
                    <a:lstStyle/>
                    <a:p>
                      <a:pPr algn="ctr">
                        <a:buClr>
                          <a:srgbClr val="FF0000"/>
                        </a:buClr>
                        <a:buFont typeface="Wingdings" pitchFamily="2" charset="2"/>
                        <a:buNone/>
                      </a:pP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Attenuation</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ACR</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PSNEXT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PSELFEXT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r>
                        <a:rPr lang="en-US" dirty="0" smtClean="0"/>
                        <a:t>Return Loss</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pic>
        <p:nvPicPr>
          <p:cNvPr id="1027"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2971800" y="2071227"/>
            <a:ext cx="366712" cy="224758"/>
          </a:xfrm>
          <a:prstGeom prst="rect">
            <a:avLst/>
          </a:prstGeom>
          <a:noFill/>
        </p:spPr>
      </p:pic>
      <p:pic>
        <p:nvPicPr>
          <p:cNvPr id="6"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2971800" y="2452227"/>
            <a:ext cx="366712" cy="224758"/>
          </a:xfrm>
          <a:prstGeom prst="rect">
            <a:avLst/>
          </a:prstGeom>
          <a:noFill/>
        </p:spPr>
      </p:pic>
      <p:pic>
        <p:nvPicPr>
          <p:cNvPr id="7" name="Picture 3" descr="C:\Documents and Settings\hjohnson\Local Settings\Temporary Internet Files\Content.IE5\DUS9R5WL\MM900185588[1].gif"/>
          <p:cNvPicPr>
            <a:picLocks noChangeAspect="1" noChangeArrowheads="1" noCrop="1"/>
          </p:cNvPicPr>
          <p:nvPr/>
        </p:nvPicPr>
        <p:blipFill>
          <a:blip r:embed="rId3" cstate="print"/>
          <a:stretch>
            <a:fillRect/>
          </a:stretch>
        </p:blipFill>
        <p:spPr bwMode="auto">
          <a:xfrm>
            <a:off x="2971800" y="2795664"/>
            <a:ext cx="366712" cy="22475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500"/>
                                        <p:tgtEl>
                                          <p:spTgt spid="1027"/>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Line 116"/>
          <p:cNvSpPr>
            <a:spLocks noChangeShapeType="1"/>
          </p:cNvSpPr>
          <p:nvPr/>
        </p:nvSpPr>
        <p:spPr bwMode="auto">
          <a:xfrm>
            <a:off x="2819400" y="2057399"/>
            <a:ext cx="3124200" cy="45719"/>
          </a:xfrm>
          <a:prstGeom prst="line">
            <a:avLst/>
          </a:prstGeom>
          <a:noFill/>
          <a:ln w="57150">
            <a:solidFill>
              <a:srgbClr val="FF0000"/>
            </a:solidFill>
            <a:prstDash val="dash"/>
            <a:round/>
            <a:headEnd/>
            <a:tailEnd type="triangle" w="med" len="med"/>
          </a:ln>
        </p:spPr>
        <p:txBody>
          <a:bodyPr/>
          <a:lstStyle/>
          <a:p>
            <a:endParaRPr lang="en-US" dirty="0"/>
          </a:p>
        </p:txBody>
      </p:sp>
      <p:sp>
        <p:nvSpPr>
          <p:cNvPr id="70660" name="Text Box 117"/>
          <p:cNvSpPr txBox="1">
            <a:spLocks noChangeArrowheads="1"/>
          </p:cNvSpPr>
          <p:nvPr/>
        </p:nvSpPr>
        <p:spPr bwMode="auto">
          <a:xfrm>
            <a:off x="533400" y="762000"/>
            <a:ext cx="7162800" cy="461665"/>
          </a:xfrm>
          <a:prstGeom prst="rect">
            <a:avLst/>
          </a:prstGeom>
          <a:noFill/>
          <a:ln w="9525">
            <a:noFill/>
            <a:miter lim="800000"/>
            <a:headEnd/>
            <a:tailEnd/>
          </a:ln>
        </p:spPr>
        <p:txBody>
          <a:bodyPr>
            <a:spAutoFit/>
          </a:bodyPr>
          <a:lstStyle/>
          <a:p>
            <a:pPr marL="347663" indent="-231775" eaLnBrk="0" hangingPunct="0">
              <a:spcBef>
                <a:spcPct val="50000"/>
              </a:spcBef>
              <a:buFont typeface="Arial" pitchFamily="34" charset="0"/>
              <a:buChar char="•"/>
            </a:pPr>
            <a:r>
              <a:rPr lang="en-US" sz="2400" dirty="0" smtClean="0">
                <a:latin typeface="Calibri" pitchFamily="34" charset="0"/>
              </a:rPr>
              <a:t>ACR </a:t>
            </a:r>
            <a:r>
              <a:rPr lang="en-US" sz="2400" dirty="0">
                <a:latin typeface="Calibri" pitchFamily="34" charset="0"/>
              </a:rPr>
              <a:t>(dB)</a:t>
            </a:r>
            <a:endParaRPr lang="en-US" sz="2400" dirty="0">
              <a:solidFill>
                <a:srgbClr val="FFFF00"/>
              </a:solidFill>
              <a:latin typeface="Calibri" pitchFamily="34" charset="0"/>
            </a:endParaRPr>
          </a:p>
        </p:txBody>
      </p:sp>
      <p:sp>
        <p:nvSpPr>
          <p:cNvPr id="70661" name="Freeform 118"/>
          <p:cNvSpPr>
            <a:spLocks/>
          </p:cNvSpPr>
          <p:nvPr/>
        </p:nvSpPr>
        <p:spPr bwMode="auto">
          <a:xfrm>
            <a:off x="1752600" y="1600200"/>
            <a:ext cx="563563" cy="649288"/>
          </a:xfrm>
          <a:custGeom>
            <a:avLst/>
            <a:gdLst>
              <a:gd name="T0" fmla="*/ 0 w 355"/>
              <a:gd name="T1" fmla="*/ 1028224632 h 409"/>
              <a:gd name="T2" fmla="*/ 226814285 w 355"/>
              <a:gd name="T3" fmla="*/ 1028224632 h 409"/>
              <a:gd name="T4" fmla="*/ 317539959 w 355"/>
              <a:gd name="T5" fmla="*/ 937498964 h 409"/>
              <a:gd name="T6" fmla="*/ 317539959 w 355"/>
              <a:gd name="T7" fmla="*/ 453628537 h 409"/>
              <a:gd name="T8" fmla="*/ 317539959 w 355"/>
              <a:gd name="T9" fmla="*/ 60483803 h 409"/>
              <a:gd name="T10" fmla="*/ 378023742 w 355"/>
              <a:gd name="T11" fmla="*/ 0 h 409"/>
              <a:gd name="T12" fmla="*/ 483870461 w 355"/>
              <a:gd name="T13" fmla="*/ 0 h 409"/>
              <a:gd name="T14" fmla="*/ 559475190 w 355"/>
              <a:gd name="T15" fmla="*/ 30241902 h 409"/>
              <a:gd name="T16" fmla="*/ 559475190 w 355"/>
              <a:gd name="T17" fmla="*/ 423386648 h 409"/>
              <a:gd name="T18" fmla="*/ 559475190 w 355"/>
              <a:gd name="T19" fmla="*/ 937498964 h 409"/>
              <a:gd name="T20" fmla="*/ 635079919 w 355"/>
              <a:gd name="T21" fmla="*/ 1013103687 h 409"/>
              <a:gd name="T22" fmla="*/ 892136194 w 355"/>
              <a:gd name="T23" fmla="*/ 1013103687 h 40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5"/>
              <a:gd name="T37" fmla="*/ 0 h 409"/>
              <a:gd name="T38" fmla="*/ 355 w 355"/>
              <a:gd name="T39" fmla="*/ 409 h 40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5" h="409">
                <a:moveTo>
                  <a:pt x="0" y="408"/>
                </a:moveTo>
                <a:lnTo>
                  <a:pt x="90" y="408"/>
                </a:lnTo>
                <a:lnTo>
                  <a:pt x="126" y="372"/>
                </a:lnTo>
                <a:lnTo>
                  <a:pt x="126" y="180"/>
                </a:lnTo>
                <a:lnTo>
                  <a:pt x="126" y="24"/>
                </a:lnTo>
                <a:lnTo>
                  <a:pt x="150" y="0"/>
                </a:lnTo>
                <a:lnTo>
                  <a:pt x="192" y="0"/>
                </a:lnTo>
                <a:lnTo>
                  <a:pt x="222" y="12"/>
                </a:lnTo>
                <a:lnTo>
                  <a:pt x="222" y="168"/>
                </a:lnTo>
                <a:lnTo>
                  <a:pt x="222" y="372"/>
                </a:lnTo>
                <a:lnTo>
                  <a:pt x="252" y="402"/>
                </a:lnTo>
                <a:lnTo>
                  <a:pt x="354" y="402"/>
                </a:lnTo>
              </a:path>
            </a:pathLst>
          </a:custGeom>
          <a:noFill/>
          <a:ln w="50800" cap="rnd">
            <a:solidFill>
              <a:schemeClr val="accent2"/>
            </a:solidFill>
            <a:round/>
            <a:headEnd type="none" w="sm" len="sm"/>
            <a:tailEnd type="none" w="sm" len="sm"/>
          </a:ln>
        </p:spPr>
        <p:txBody>
          <a:bodyPr/>
          <a:lstStyle/>
          <a:p>
            <a:endParaRPr lang="en-US" sz="1800" dirty="0">
              <a:latin typeface="Calibri" pitchFamily="34" charset="0"/>
            </a:endParaRPr>
          </a:p>
        </p:txBody>
      </p:sp>
      <p:sp>
        <p:nvSpPr>
          <p:cNvPr id="70662" name="Freeform 119"/>
          <p:cNvSpPr>
            <a:spLocks/>
          </p:cNvSpPr>
          <p:nvPr/>
        </p:nvSpPr>
        <p:spPr bwMode="auto">
          <a:xfrm>
            <a:off x="6248400" y="1828800"/>
            <a:ext cx="563563" cy="304800"/>
          </a:xfrm>
          <a:custGeom>
            <a:avLst/>
            <a:gdLst>
              <a:gd name="T0" fmla="*/ 0 w 355"/>
              <a:gd name="T1" fmla="*/ 226591625 h 409"/>
              <a:gd name="T2" fmla="*/ 226814285 w 355"/>
              <a:gd name="T3" fmla="*/ 226591625 h 409"/>
              <a:gd name="T4" fmla="*/ 317539959 w 355"/>
              <a:gd name="T5" fmla="*/ 206597794 h 409"/>
              <a:gd name="T6" fmla="*/ 317539959 w 355"/>
              <a:gd name="T7" fmla="*/ 99966964 h 409"/>
              <a:gd name="T8" fmla="*/ 317539959 w 355"/>
              <a:gd name="T9" fmla="*/ 13329226 h 409"/>
              <a:gd name="T10" fmla="*/ 378023742 w 355"/>
              <a:gd name="T11" fmla="*/ 0 h 409"/>
              <a:gd name="T12" fmla="*/ 483870461 w 355"/>
              <a:gd name="T13" fmla="*/ 0 h 409"/>
              <a:gd name="T14" fmla="*/ 559475190 w 355"/>
              <a:gd name="T15" fmla="*/ 6664613 h 409"/>
              <a:gd name="T16" fmla="*/ 559475190 w 355"/>
              <a:gd name="T17" fmla="*/ 93302331 h 409"/>
              <a:gd name="T18" fmla="*/ 559475190 w 355"/>
              <a:gd name="T19" fmla="*/ 206597794 h 409"/>
              <a:gd name="T20" fmla="*/ 635079919 w 355"/>
              <a:gd name="T21" fmla="*/ 223258947 h 409"/>
              <a:gd name="T22" fmla="*/ 892136194 w 355"/>
              <a:gd name="T23" fmla="*/ 223258947 h 40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5"/>
              <a:gd name="T37" fmla="*/ 0 h 409"/>
              <a:gd name="T38" fmla="*/ 355 w 355"/>
              <a:gd name="T39" fmla="*/ 409 h 40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5" h="409">
                <a:moveTo>
                  <a:pt x="0" y="408"/>
                </a:moveTo>
                <a:lnTo>
                  <a:pt x="90" y="408"/>
                </a:lnTo>
                <a:lnTo>
                  <a:pt x="126" y="372"/>
                </a:lnTo>
                <a:lnTo>
                  <a:pt x="126" y="180"/>
                </a:lnTo>
                <a:lnTo>
                  <a:pt x="126" y="24"/>
                </a:lnTo>
                <a:lnTo>
                  <a:pt x="150" y="0"/>
                </a:lnTo>
                <a:lnTo>
                  <a:pt x="192" y="0"/>
                </a:lnTo>
                <a:lnTo>
                  <a:pt x="222" y="12"/>
                </a:lnTo>
                <a:lnTo>
                  <a:pt x="222" y="168"/>
                </a:lnTo>
                <a:lnTo>
                  <a:pt x="222" y="372"/>
                </a:lnTo>
                <a:lnTo>
                  <a:pt x="252" y="402"/>
                </a:lnTo>
                <a:lnTo>
                  <a:pt x="354" y="402"/>
                </a:lnTo>
              </a:path>
            </a:pathLst>
          </a:custGeom>
          <a:noFill/>
          <a:ln w="50800" cap="rnd">
            <a:solidFill>
              <a:schemeClr val="accent2"/>
            </a:solidFill>
            <a:round/>
            <a:headEnd type="none" w="sm" len="sm"/>
            <a:tailEnd type="none" w="sm" len="sm"/>
          </a:ln>
        </p:spPr>
        <p:txBody>
          <a:bodyPr/>
          <a:lstStyle/>
          <a:p>
            <a:endParaRPr lang="en-US" sz="1800" dirty="0">
              <a:latin typeface="Calibri" pitchFamily="34" charset="0"/>
            </a:endParaRPr>
          </a:p>
        </p:txBody>
      </p:sp>
      <p:sp>
        <p:nvSpPr>
          <p:cNvPr id="120" name="TextBox 119"/>
          <p:cNvSpPr txBox="1"/>
          <p:nvPr/>
        </p:nvSpPr>
        <p:spPr>
          <a:xfrm>
            <a:off x="457200" y="304800"/>
            <a:ext cx="5715000" cy="523220"/>
          </a:xfrm>
          <a:prstGeom prst="rect">
            <a:avLst/>
          </a:prstGeom>
          <a:noFill/>
        </p:spPr>
        <p:txBody>
          <a:bodyPr wrap="square" rtlCol="0">
            <a:spAutoFit/>
          </a:bodyPr>
          <a:lstStyle/>
          <a:p>
            <a:r>
              <a:rPr lang="en-US" sz="2800" dirty="0" smtClean="0"/>
              <a:t>Laying the Groundwork</a:t>
            </a:r>
            <a:endParaRPr lang="en-US" sz="2800" dirty="0"/>
          </a:p>
        </p:txBody>
      </p:sp>
      <p:grpSp>
        <p:nvGrpSpPr>
          <p:cNvPr id="2" name="Group 120"/>
          <p:cNvGrpSpPr/>
          <p:nvPr/>
        </p:nvGrpSpPr>
        <p:grpSpPr>
          <a:xfrm>
            <a:off x="1371600" y="2209800"/>
            <a:ext cx="6041136" cy="3005328"/>
            <a:chOff x="1551432" y="1926336"/>
            <a:chExt cx="6041136" cy="3005328"/>
          </a:xfrm>
        </p:grpSpPr>
        <p:pic>
          <p:nvPicPr>
            <p:cNvPr id="122" name="Picture 121" descr="4 Pair Cabling-1.jpg"/>
            <p:cNvPicPr>
              <a:picLocks noChangeAspect="1"/>
            </p:cNvPicPr>
            <p:nvPr/>
          </p:nvPicPr>
          <p:blipFill>
            <a:blip r:embed="rId3" cstate="email">
              <a:clrChange>
                <a:clrFrom>
                  <a:srgbClr val="FFFFFF"/>
                </a:clrFrom>
                <a:clrTo>
                  <a:srgbClr val="FFFFFF">
                    <a:alpha val="0"/>
                  </a:srgbClr>
                </a:clrTo>
              </a:clrChange>
            </a:blip>
            <a:stretch>
              <a:fillRect/>
            </a:stretch>
          </p:blipFill>
          <p:spPr>
            <a:xfrm>
              <a:off x="1551432" y="1926336"/>
              <a:ext cx="6041136" cy="3005328"/>
            </a:xfrm>
            <a:prstGeom prst="rect">
              <a:avLst/>
            </a:prstGeom>
          </p:spPr>
        </p:pic>
        <p:sp>
          <p:nvSpPr>
            <p:cNvPr id="123" name="TextBox 122"/>
            <p:cNvSpPr txBox="1"/>
            <p:nvPr/>
          </p:nvSpPr>
          <p:spPr>
            <a:xfrm>
              <a:off x="1981200" y="2209800"/>
              <a:ext cx="457200" cy="369332"/>
            </a:xfrm>
            <a:prstGeom prst="rect">
              <a:avLst/>
            </a:prstGeom>
            <a:noFill/>
          </p:spPr>
          <p:txBody>
            <a:bodyPr wrap="square" rtlCol="0">
              <a:spAutoFit/>
            </a:bodyPr>
            <a:lstStyle/>
            <a:p>
              <a:r>
                <a:rPr lang="en-US" dirty="0" smtClean="0"/>
                <a:t>Tx</a:t>
              </a:r>
              <a:endParaRPr lang="en-US" dirty="0"/>
            </a:p>
          </p:txBody>
        </p:sp>
        <p:sp>
          <p:nvSpPr>
            <p:cNvPr id="124" name="TextBox 123"/>
            <p:cNvSpPr txBox="1"/>
            <p:nvPr/>
          </p:nvSpPr>
          <p:spPr>
            <a:xfrm>
              <a:off x="6629400" y="2971800"/>
              <a:ext cx="457200" cy="369332"/>
            </a:xfrm>
            <a:prstGeom prst="rect">
              <a:avLst/>
            </a:prstGeom>
            <a:noFill/>
          </p:spPr>
          <p:txBody>
            <a:bodyPr wrap="square" rtlCol="0">
              <a:spAutoFit/>
            </a:bodyPr>
            <a:lstStyle/>
            <a:p>
              <a:r>
                <a:rPr lang="en-US" dirty="0" smtClean="0"/>
                <a:t>Tx</a:t>
              </a:r>
              <a:endParaRPr lang="en-US" dirty="0"/>
            </a:p>
          </p:txBody>
        </p:sp>
        <p:sp>
          <p:nvSpPr>
            <p:cNvPr id="125" name="TextBox 124"/>
            <p:cNvSpPr txBox="1"/>
            <p:nvPr/>
          </p:nvSpPr>
          <p:spPr>
            <a:xfrm>
              <a:off x="1981200" y="2971800"/>
              <a:ext cx="457200" cy="369332"/>
            </a:xfrm>
            <a:prstGeom prst="rect">
              <a:avLst/>
            </a:prstGeom>
            <a:noFill/>
          </p:spPr>
          <p:txBody>
            <a:bodyPr wrap="square" rtlCol="0">
              <a:spAutoFit/>
            </a:bodyPr>
            <a:lstStyle/>
            <a:p>
              <a:r>
                <a:rPr lang="en-US" dirty="0" smtClean="0"/>
                <a:t>Rx</a:t>
              </a:r>
              <a:endParaRPr lang="en-US" dirty="0"/>
            </a:p>
          </p:txBody>
        </p:sp>
        <p:sp>
          <p:nvSpPr>
            <p:cNvPr id="126" name="TextBox 125"/>
            <p:cNvSpPr txBox="1"/>
            <p:nvPr/>
          </p:nvSpPr>
          <p:spPr>
            <a:xfrm>
              <a:off x="6629400" y="2209800"/>
              <a:ext cx="457200" cy="369332"/>
            </a:xfrm>
            <a:prstGeom prst="rect">
              <a:avLst/>
            </a:prstGeom>
            <a:noFill/>
          </p:spPr>
          <p:txBody>
            <a:bodyPr wrap="square" rtlCol="0">
              <a:spAutoFit/>
            </a:bodyPr>
            <a:lstStyle/>
            <a:p>
              <a:r>
                <a:rPr lang="en-US" dirty="0" smtClean="0"/>
                <a:t>Rx</a:t>
              </a:r>
              <a:endParaRPr lang="en-US" dirty="0"/>
            </a:p>
          </p:txBody>
        </p:sp>
        <p:cxnSp>
          <p:nvCxnSpPr>
            <p:cNvPr id="127" name="Straight Arrow Connector 126"/>
            <p:cNvCxnSpPr>
              <a:stCxn id="123" idx="3"/>
              <a:endCxn id="126" idx="1"/>
            </p:cNvCxnSpPr>
            <p:nvPr/>
          </p:nvCxnSpPr>
          <p:spPr>
            <a:xfrm>
              <a:off x="2438400" y="2394466"/>
              <a:ext cx="4191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8" name="Straight Arrow Connector 127"/>
            <p:cNvCxnSpPr>
              <a:stCxn id="124" idx="1"/>
              <a:endCxn id="125" idx="3"/>
            </p:cNvCxnSpPr>
            <p:nvPr/>
          </p:nvCxnSpPr>
          <p:spPr>
            <a:xfrm rot="10800000">
              <a:off x="2438400" y="3156466"/>
              <a:ext cx="4191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15" name="AutoShape 116"/>
          <p:cNvSpPr>
            <a:spLocks noChangeArrowheads="1"/>
          </p:cNvSpPr>
          <p:nvPr/>
        </p:nvSpPr>
        <p:spPr bwMode="auto">
          <a:xfrm flipH="1">
            <a:off x="2819400" y="2819400"/>
            <a:ext cx="304800" cy="609600"/>
          </a:xfrm>
          <a:prstGeom prst="curvedRightArrow">
            <a:avLst>
              <a:gd name="adj1" fmla="val 40000"/>
              <a:gd name="adj2" fmla="val 80000"/>
              <a:gd name="adj3" fmla="val 33333"/>
            </a:avLst>
          </a:prstGeom>
          <a:solidFill>
            <a:srgbClr val="FF0000"/>
          </a:solidFill>
          <a:ln w="12700">
            <a:solidFill>
              <a:srgbClr val="FF0000"/>
            </a:solidFill>
            <a:miter lim="800000"/>
            <a:headEnd/>
            <a:tailEnd/>
          </a:ln>
        </p:spPr>
        <p:txBody>
          <a:bodyPr wrap="none" anchor="ctr"/>
          <a:lstStyle/>
          <a:p>
            <a:endParaRPr lang="en-US" sz="1800" dirty="0">
              <a:latin typeface="Calibri" pitchFamily="34" charset="0"/>
            </a:endParaRPr>
          </a:p>
        </p:txBody>
      </p:sp>
      <p:sp>
        <p:nvSpPr>
          <p:cNvPr id="16" name="AutoShape 117"/>
          <p:cNvSpPr>
            <a:spLocks noChangeArrowheads="1"/>
          </p:cNvSpPr>
          <p:nvPr/>
        </p:nvSpPr>
        <p:spPr bwMode="auto">
          <a:xfrm flipH="1">
            <a:off x="2438400" y="2895600"/>
            <a:ext cx="304800" cy="457200"/>
          </a:xfrm>
          <a:prstGeom prst="curvedRightArrow">
            <a:avLst>
              <a:gd name="adj1" fmla="val 30000"/>
              <a:gd name="adj2" fmla="val 60000"/>
              <a:gd name="adj3" fmla="val 33333"/>
            </a:avLst>
          </a:prstGeom>
          <a:solidFill>
            <a:srgbClr val="FF0000"/>
          </a:solidFill>
          <a:ln w="12700">
            <a:solidFill>
              <a:srgbClr val="FF0000"/>
            </a:solidFill>
            <a:miter lim="800000"/>
            <a:headEnd/>
            <a:tailEnd/>
          </a:ln>
        </p:spPr>
        <p:txBody>
          <a:bodyPr wrap="none" anchor="ctr"/>
          <a:lstStyle/>
          <a:p>
            <a:endParaRPr lang="en-US" sz="1800" dirty="0">
              <a:latin typeface="Calibri"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CC_Icon_Template re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OCC_Icon_Template rev2</Template>
  <TotalTime>10269</TotalTime>
  <Words>3044</Words>
  <Application>Microsoft Office PowerPoint</Application>
  <PresentationFormat>On-screen Show (4:3)</PresentationFormat>
  <Paragraphs>487</Paragraphs>
  <Slides>35</Slides>
  <Notes>35</Notes>
  <HiddenSlides>0</HiddenSlides>
  <MMClips>0</MMClips>
  <ScaleCrop>false</ScaleCrop>
  <HeadingPairs>
    <vt:vector size="4" baseType="variant">
      <vt:variant>
        <vt:lpstr>Theme</vt:lpstr>
      </vt:variant>
      <vt:variant>
        <vt:i4>2</vt:i4>
      </vt:variant>
      <vt:variant>
        <vt:lpstr>Slide Titles</vt:lpstr>
      </vt:variant>
      <vt:variant>
        <vt:i4>35</vt:i4>
      </vt:variant>
    </vt:vector>
  </HeadingPairs>
  <TitlesOfParts>
    <vt:vector size="37" baseType="lpstr">
      <vt:lpstr>OCC_Icon_Template rev2</vt:lpstr>
      <vt:lpstr>1_Office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Heather Johnson</dc:creator>
  <cp:lastModifiedBy>Heather Johnson</cp:lastModifiedBy>
  <cp:revision>164</cp:revision>
  <dcterms:created xsi:type="dcterms:W3CDTF">2010-08-16T20:27:20Z</dcterms:created>
  <dcterms:modified xsi:type="dcterms:W3CDTF">2011-04-28T13:40:07Z</dcterms:modified>
</cp:coreProperties>
</file>