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38"/>
  </p:notesMasterIdLst>
  <p:sldIdLst>
    <p:sldId id="257" r:id="rId3"/>
    <p:sldId id="258" r:id="rId4"/>
    <p:sldId id="25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90" r:id="rId29"/>
    <p:sldId id="291" r:id="rId30"/>
    <p:sldId id="282" r:id="rId31"/>
    <p:sldId id="283" r:id="rId32"/>
    <p:sldId id="284" r:id="rId33"/>
    <p:sldId id="285" r:id="rId34"/>
    <p:sldId id="286" r:id="rId35"/>
    <p:sldId id="288" r:id="rId36"/>
    <p:sldId id="28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0973" autoAdjust="0"/>
  </p:normalViewPr>
  <p:slideViewPr>
    <p:cSldViewPr>
      <p:cViewPr varScale="1">
        <p:scale>
          <a:sx n="70" d="100"/>
          <a:sy n="70" d="100"/>
        </p:scale>
        <p:origin x="-148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258AAB-F89A-4D80-B692-AC402CBBA815}" type="datetimeFigureOut">
              <a:rPr lang="en-US" smtClean="0"/>
              <a:pPr/>
              <a:t>4/28/2011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78B46F-4DBF-4C8A-80A2-191252EDA44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78B46F-4DBF-4C8A-80A2-191252EDA44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78B46F-4DBF-4C8A-80A2-191252EDA445}"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OCC holds many patents. The one most known in our industry is reducing crosstalk on a PC board which is applicable for Cat 5E &amp; Cat 6 connectivity.</a:t>
            </a:r>
          </a:p>
          <a:p>
            <a:r>
              <a:rPr lang="en-US" dirty="0" smtClean="0"/>
              <a:t>This invention revolutionized the high-speed connector industry which forms the basis for crosstalk reduction and is still required today. </a:t>
            </a:r>
          </a:p>
          <a:p>
            <a:r>
              <a:rPr lang="en-US" dirty="0" smtClean="0"/>
              <a:t>OCC holds over 19 active</a:t>
            </a:r>
            <a:r>
              <a:rPr lang="en-US" baseline="0" dirty="0" smtClean="0"/>
              <a:t> patents, 32 active foreign patents, cross- licensed to another 50+, and has over 28 licensee’s</a:t>
            </a:r>
          </a:p>
          <a:p>
            <a:endParaRPr lang="en-US" dirty="0" smtClean="0"/>
          </a:p>
          <a:p>
            <a:r>
              <a:rPr lang="en-US" dirty="0" smtClean="0"/>
              <a:t>Plugs have a lot of crosstalk (noise)</a:t>
            </a:r>
            <a:r>
              <a:rPr lang="en-US" baseline="0" dirty="0" smtClean="0"/>
              <a:t> and our patent cancels that noise with an opposite noise – like noise cancelling headphones.</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1000BASE-T systems were able to transmit and receive on the same pair.  Utilizing bi-directional transmission created new variables. </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E8D985E2-104F-4249-8AA5-BC1D57ACEC81}" type="slidenum">
              <a:rPr lang="en-US" smtClean="0">
                <a:ea typeface="ＭＳ Ｐゴシック" pitchFamily="34" charset="-128"/>
              </a:rPr>
              <a:pPr/>
              <a:t>13</a:t>
            </a:fld>
            <a:endParaRPr lang="en-US" dirty="0" smtClean="0">
              <a:ea typeface="ＭＳ Ｐゴシック" pitchFamily="34" charset="-128"/>
            </a:endParaRPr>
          </a:p>
        </p:txBody>
      </p:sp>
      <p:sp>
        <p:nvSpPr>
          <p:cNvPr id="202755" name="Rectangle 2"/>
          <p:cNvSpPr>
            <a:spLocks noGrp="1" noRot="1" noChangeAspect="1" noChangeArrowheads="1" noTextEdit="1"/>
          </p:cNvSpPr>
          <p:nvPr>
            <p:ph type="sldImg"/>
          </p:nvPr>
        </p:nvSpPr>
        <p:spPr>
          <a:xfrm>
            <a:off x="1144588" y="687388"/>
            <a:ext cx="4570412" cy="3427412"/>
          </a:xfrm>
          <a:ln/>
        </p:spPr>
      </p:sp>
      <p:sp>
        <p:nvSpPr>
          <p:cNvPr id="202756" name="Rectangle 3"/>
          <p:cNvSpPr>
            <a:spLocks noGrp="1" noChangeArrowheads="1"/>
          </p:cNvSpPr>
          <p:nvPr>
            <p:ph type="body" idx="1"/>
          </p:nvPr>
        </p:nvSpPr>
        <p:spPr>
          <a:xfrm>
            <a:off x="915989" y="4344025"/>
            <a:ext cx="5026025" cy="4112926"/>
          </a:xfrm>
          <a:noFill/>
          <a:ln/>
        </p:spPr>
        <p:txBody>
          <a:bodyPr/>
          <a:lstStyle/>
          <a:p>
            <a:pPr eaLnBrk="1" hangingPunct="1"/>
            <a:r>
              <a:rPr lang="en-US" dirty="0" smtClean="0"/>
              <a:t>With bi-directional</a:t>
            </a:r>
            <a:r>
              <a:rPr lang="en-US" baseline="0" dirty="0" smtClean="0"/>
              <a:t> transmission, not only do you have to worry about one transmitter bleeding signal on to the adjacent receiver.  You also have to take in to account that there are 2 other transmitters that can bleed signal to that receiver. Now you have three sources of noise.  The sum of that noise is referred to as Power Sum or Power Sum Near End Cross Talk (PSNEXT)</a:t>
            </a:r>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PSNEXT</a:t>
            </a:r>
            <a:r>
              <a:rPr lang="en-US" baseline="0" dirty="0" smtClean="0"/>
              <a:t> was issued back to IEEE as TSB95 and was one of the first obstacles to furthering Category 5 cabling. </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E8D985E2-104F-4249-8AA5-BC1D57ACEC81}" type="slidenum">
              <a:rPr lang="en-US" smtClean="0">
                <a:ea typeface="ＭＳ Ｐゴシック" pitchFamily="34" charset="-128"/>
              </a:rPr>
              <a:pPr/>
              <a:t>15</a:t>
            </a:fld>
            <a:endParaRPr lang="en-US" dirty="0" smtClean="0">
              <a:ea typeface="ＭＳ Ｐゴシック" pitchFamily="34" charset="-128"/>
            </a:endParaRPr>
          </a:p>
        </p:txBody>
      </p:sp>
      <p:sp>
        <p:nvSpPr>
          <p:cNvPr id="202755" name="Rectangle 2"/>
          <p:cNvSpPr>
            <a:spLocks noGrp="1" noRot="1" noChangeAspect="1" noChangeArrowheads="1" noTextEdit="1"/>
          </p:cNvSpPr>
          <p:nvPr>
            <p:ph type="sldImg"/>
          </p:nvPr>
        </p:nvSpPr>
        <p:spPr>
          <a:xfrm>
            <a:off x="1144588" y="687388"/>
            <a:ext cx="4570412" cy="3427412"/>
          </a:xfrm>
          <a:ln/>
        </p:spPr>
      </p:sp>
      <p:sp>
        <p:nvSpPr>
          <p:cNvPr id="202756" name="Rectangle 3"/>
          <p:cNvSpPr>
            <a:spLocks noGrp="1" noChangeArrowheads="1"/>
          </p:cNvSpPr>
          <p:nvPr>
            <p:ph type="body" idx="1"/>
          </p:nvPr>
        </p:nvSpPr>
        <p:spPr>
          <a:xfrm>
            <a:off x="915989" y="4344025"/>
            <a:ext cx="5026025" cy="4112926"/>
          </a:xfrm>
          <a:noFill/>
          <a:ln/>
        </p:spPr>
        <p:txBody>
          <a:bodyPr/>
          <a:lstStyle/>
          <a:p>
            <a:pPr eaLnBrk="1" hangingPunct="1"/>
            <a:r>
              <a:rPr lang="en-US" dirty="0" smtClean="0"/>
              <a:t>Now with bi-directional</a:t>
            </a:r>
            <a:r>
              <a:rPr lang="en-US" baseline="0" dirty="0" smtClean="0"/>
              <a:t> transmission, you also had 3 more receivers. You now needed to measure the cross talk at the receiver level which is called Far End Cross Talk or FEXT.  Far End Cross Talk is that bleed over to the adjacent pair that is going to get picked up at the receiving end.  When you do channel testing, when you measure at the receiving end you have one key variable, power.  If you take the measure at the receiving end, Power can be a higher or lower power based on the length of the run.  For instance, a 25 meter run will require lower power because of  lower attenuation but a 100 meter run will require more power because there is more attenuation.  Because of that, the measurement takes into account the attenuation of the receive pair and subtracts it out.  This was called Equal Level Far End Cross Talk or ELFEXT.  Since the introduction of 568-C.2, this has now been changed to Attenuation Crosstalk Ratio, Far-end, or ACRF</a:t>
            </a:r>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E8D985E2-104F-4249-8AA5-BC1D57ACEC81}" type="slidenum">
              <a:rPr lang="en-US" smtClean="0">
                <a:ea typeface="ＭＳ Ｐゴシック" pitchFamily="34" charset="-128"/>
              </a:rPr>
              <a:pPr/>
              <a:t>17</a:t>
            </a:fld>
            <a:endParaRPr lang="en-US" dirty="0" smtClean="0">
              <a:ea typeface="ＭＳ Ｐゴシック" pitchFamily="34" charset="-128"/>
            </a:endParaRPr>
          </a:p>
        </p:txBody>
      </p:sp>
      <p:sp>
        <p:nvSpPr>
          <p:cNvPr id="202755" name="Rectangle 2"/>
          <p:cNvSpPr>
            <a:spLocks noGrp="1" noRot="1" noChangeAspect="1" noChangeArrowheads="1" noTextEdit="1"/>
          </p:cNvSpPr>
          <p:nvPr>
            <p:ph type="sldImg"/>
          </p:nvPr>
        </p:nvSpPr>
        <p:spPr>
          <a:xfrm>
            <a:off x="1144588" y="687388"/>
            <a:ext cx="4570412" cy="3427412"/>
          </a:xfrm>
          <a:ln/>
        </p:spPr>
      </p:sp>
      <p:sp>
        <p:nvSpPr>
          <p:cNvPr id="202756" name="Rectangle 3"/>
          <p:cNvSpPr>
            <a:spLocks noGrp="1" noChangeArrowheads="1"/>
          </p:cNvSpPr>
          <p:nvPr>
            <p:ph type="body" idx="1"/>
          </p:nvPr>
        </p:nvSpPr>
        <p:spPr>
          <a:xfrm>
            <a:off x="915989" y="4344025"/>
            <a:ext cx="5026025" cy="4112926"/>
          </a:xfrm>
          <a:noFill/>
          <a:ln/>
        </p:spPr>
        <p:txBody>
          <a:bodyPr/>
          <a:lstStyle/>
          <a:p>
            <a:pPr eaLnBrk="1" hangingPunct="1"/>
            <a:r>
              <a:rPr lang="en-US" dirty="0" smtClean="0"/>
              <a:t>Now just</a:t>
            </a:r>
            <a:r>
              <a:rPr lang="en-US" baseline="0" dirty="0" smtClean="0"/>
              <a:t> like you can measure Power Sum Near End Cross Talk, with bi-directional transmissions, you needed to measure the Power Sum Far End Cross Talk or the sum of the noise of 3 transmitters at the receiver end.</a:t>
            </a:r>
            <a:endParaRPr lang="en-US" dirty="0" smtClean="0"/>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E8D985E2-104F-4249-8AA5-BC1D57ACEC81}" type="slidenum">
              <a:rPr lang="en-US" smtClean="0">
                <a:ea typeface="ＭＳ Ｐゴシック" pitchFamily="34" charset="-128"/>
              </a:rPr>
              <a:pPr/>
              <a:t>19</a:t>
            </a:fld>
            <a:endParaRPr lang="en-US" dirty="0" smtClean="0">
              <a:ea typeface="ＭＳ Ｐゴシック" pitchFamily="34" charset="-128"/>
            </a:endParaRPr>
          </a:p>
        </p:txBody>
      </p:sp>
      <p:sp>
        <p:nvSpPr>
          <p:cNvPr id="202755" name="Rectangle 2"/>
          <p:cNvSpPr>
            <a:spLocks noGrp="1" noRot="1" noChangeAspect="1" noChangeArrowheads="1" noTextEdit="1"/>
          </p:cNvSpPr>
          <p:nvPr>
            <p:ph type="sldImg"/>
          </p:nvPr>
        </p:nvSpPr>
        <p:spPr>
          <a:xfrm>
            <a:off x="1144588" y="687388"/>
            <a:ext cx="4570412" cy="3427412"/>
          </a:xfrm>
          <a:ln/>
        </p:spPr>
      </p:sp>
      <p:sp>
        <p:nvSpPr>
          <p:cNvPr id="202756" name="Rectangle 3"/>
          <p:cNvSpPr>
            <a:spLocks noGrp="1" noChangeArrowheads="1"/>
          </p:cNvSpPr>
          <p:nvPr>
            <p:ph type="body" idx="1"/>
          </p:nvPr>
        </p:nvSpPr>
        <p:spPr>
          <a:xfrm>
            <a:off x="915989" y="4344025"/>
            <a:ext cx="5026025" cy="4112926"/>
          </a:xfrm>
          <a:noFill/>
          <a:ln/>
        </p:spPr>
        <p:txBody>
          <a:bodyPr/>
          <a:lstStyle/>
          <a:p>
            <a:pPr eaLnBrk="1" hangingPunct="1"/>
            <a:r>
              <a:rPr lang="en-US" dirty="0" smtClean="0"/>
              <a:t>Previously you only</a:t>
            </a:r>
            <a:r>
              <a:rPr lang="en-US" baseline="0" dirty="0" smtClean="0"/>
              <a:t> had one transmitter and one receiver within a 2-pair format.  Now you have a transmitter and receiver at both ends of each pair.  So when you transmit a signal and you get an echo back of that signal.  Return Loss is the measurement of how much of that signal is being bounced back to the transmitter. </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78B46F-4DBF-4C8A-80A2-191252EDA445}"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TSB95</a:t>
            </a:r>
            <a:r>
              <a:rPr lang="en-US" baseline="0" dirty="0" smtClean="0"/>
              <a:t> was just a further definition of Cat 5 – 100MHz systems now running 1000 Mbps.  </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TIA standard utilized the same product, same systems, same intent, and same protocols as the TSB95 but just raised the bar on the electrical and called it Category 5e. For instance on Category 5 systems the NEXT allowed measurement was 40dB but on Category 5e it was 43dB.  </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Category 6 system was not made for any particular protocol.  Many people believed that Category 6 would be the</a:t>
            </a:r>
            <a:r>
              <a:rPr lang="en-US" baseline="0" dirty="0" smtClean="0"/>
              <a:t> next Category 4, absent from the chart above because it was a cabling system that didn’t last very long, no one really wanted it and it had no particular protocol.  It never caught on and Category 5 came along and took it over. At the initial TIA development of the Category 6 systems, Sterling Vaden (VP of R&amp;D &amp; Engineering) proposed that there was no interoperability with the Cat 6 standard – no way to control the test plugs or to accurately measure the components for component compliance.  Therefore, Cat 6 systems would be totally proprietary among manufacturers. A jack is dependant on the other connectors from that manufacturer because of how the system would have been designed.  He pointed out that standards were meant to ensure interoperability among manufacturers.  The reason they were not interoperable is because there was no reliable test fixture to interface connectors at that frequency. </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Throughout the industry every manufacturer should be</a:t>
            </a:r>
            <a:r>
              <a:rPr lang="en-US" baseline="0" dirty="0" smtClean="0"/>
              <a:t> referred back to the Pyramid Adapter because they are designing their systems to test plugs controlled by the OCC Pyramid Adapter.  When OCC designs their systems, we design to the center of the range of test plugs so that we work with the entire range of plugs.</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connectors are tuned right down the middle and the groundwork information has been reviewed on all of this because you need to understand 2 parameters</a:t>
            </a:r>
            <a:r>
              <a:rPr lang="en-US" baseline="0" dirty="0" smtClean="0"/>
              <a:t> – FEXT (Far End Cross Talk) and RL (Return Loss).   These 2 parameters are key to the way we design OCC connectivity components.  </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call this designing to the Patch Cord Test Adapter standard (reaches above the Category 5e, 6, and 6A standard and is mentioned within the standard itself).  In order to test patch cords, Fluke uses our adapters with their testers for patch cord manufacturers. </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of the higher frequencies</a:t>
            </a:r>
            <a:r>
              <a:rPr lang="en-US" baseline="0" dirty="0" smtClean="0"/>
              <a:t> of Category 6A (up to 500 MHz), it became apparent that the limitations of the Pyramid Adapter had been reached.  OCC took on the challenge and invented a new fixture that could meet the demands.  It was a huge success, and when the time came to create the ‘568-C.2 document, the industry voted to qualify all categories of the connecting hardware and cables using these new fixtures and associated test methods.</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OCC has</a:t>
            </a:r>
            <a:r>
              <a:rPr lang="en-US" baseline="0" dirty="0" smtClean="0"/>
              <a:t> a patent on the plug used for our Category 6 patch cord. The plug patent is going to be found in both our patch cords and the test plugs used to qualify components to the standard. </a:t>
            </a:r>
          </a:p>
          <a:p>
            <a:endParaRPr lang="en-US" baseline="0" dirty="0" smtClean="0"/>
          </a:p>
        </p:txBody>
      </p:sp>
      <p:sp>
        <p:nvSpPr>
          <p:cNvPr id="4" name="Slide Number Placeholder 3"/>
          <p:cNvSpPr>
            <a:spLocks noGrp="1"/>
          </p:cNvSpPr>
          <p:nvPr>
            <p:ph type="sldNum" sz="quarter" idx="10"/>
          </p:nvPr>
        </p:nvSpPr>
        <p:spPr/>
        <p:txBody>
          <a:bodyPr/>
          <a:lstStyle/>
          <a:p>
            <a:fld id="{F778B46F-4DBF-4C8A-80A2-191252EDA445}"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connect</a:t>
            </a:r>
            <a:r>
              <a:rPr lang="en-US" baseline="0" dirty="0" smtClean="0"/>
              <a:t> two switches or two NIC cards, cross over patch cords were utilized because you had to flip the pairs in order for them to communicate.</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a:t>
            </a:r>
            <a:r>
              <a:rPr lang="en-US" baseline="0" dirty="0" smtClean="0"/>
              <a:t> remember, this technology for testing 6A is the same technology we use to test 5e and 6.  If we put this much effort into testing just our 5e products, imagine the effort that went into the designing the product itself!**</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Standard requires a connector</a:t>
            </a:r>
            <a:r>
              <a:rPr lang="en-US" baseline="0" dirty="0" smtClean="0"/>
              <a:t> to withstand</a:t>
            </a:r>
            <a:r>
              <a:rPr lang="en-US" dirty="0" smtClean="0"/>
              <a:t> 750 insertions</a:t>
            </a:r>
            <a:r>
              <a:rPr lang="en-US" baseline="0" dirty="0" smtClean="0"/>
              <a:t> and withdrawals to be standards compliant; because our connector was intended to be used in test labs as a Patch Cord Test Adapter, OCC’s connectors have been tested to over 10,000 insertions without any degradation. </a:t>
            </a:r>
          </a:p>
          <a:p>
            <a:endParaRPr lang="en-US" baseline="0" dirty="0" smtClean="0"/>
          </a:p>
          <a:p>
            <a:r>
              <a:rPr lang="en-US" baseline="0" dirty="0" smtClean="0"/>
              <a:t>A typical jack’s contact force, which ensures good mating of the connector and plug,  after so many insertions will begin to wear down.  Because OCC’s connectors were designed to withstand so many more insertions, the contacts were designed to allow for better contact force.</a:t>
            </a:r>
          </a:p>
          <a:p>
            <a:endParaRPr lang="en-US" dirty="0" smtClean="0"/>
          </a:p>
          <a:p>
            <a:r>
              <a:rPr lang="en-US" dirty="0" smtClean="0"/>
              <a:t>Power safety</a:t>
            </a:r>
            <a:r>
              <a:rPr lang="en-US" baseline="0" dirty="0" smtClean="0"/>
              <a:t> pins, related to Power over Ethernet, are designed into every OCC jack creating a safe place for the natural arc of electricity that occurs when plugs are inserted and removed from the jack. </a:t>
            </a:r>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000" dirty="0" smtClean="0"/>
              <a:t>All of our connectors are designed dead center of the standards range (test plug range) and because of that are considered</a:t>
            </a:r>
            <a:r>
              <a:rPr lang="en-US" sz="1000" baseline="0" dirty="0" smtClean="0"/>
              <a:t> compliant to the Patch Cord Test Adapter standard</a:t>
            </a:r>
            <a:r>
              <a:rPr lang="en-US" sz="1000" dirty="0" smtClean="0"/>
              <a:t>.  Because of this, our connectors are interoperable</a:t>
            </a:r>
            <a:r>
              <a:rPr lang="en-US" sz="1000" baseline="0" dirty="0" smtClean="0"/>
              <a:t> meaning that they will not degrade and are highly likely to improve the system performance.</a:t>
            </a:r>
            <a:r>
              <a:rPr lang="en-US" sz="1000" dirty="0" smtClean="0"/>
              <a:t>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0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000" dirty="0" smtClean="0"/>
              <a:t>From a financial</a:t>
            </a:r>
            <a:r>
              <a:rPr lang="en-US" sz="1000" baseline="0" dirty="0" smtClean="0"/>
              <a:t> standpoint, if you are looking to stock or provide the best product you can that will increase the performance of any system, you should stock the OCC product.  There is no better product to have on hand for day to day business that will ensure performance than OCC’s.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000" dirty="0" smtClean="0"/>
              <a:t>The</a:t>
            </a:r>
            <a:r>
              <a:rPr lang="en-US" sz="1000" baseline="0" dirty="0" smtClean="0"/>
              <a:t> Design and Manufacture model allows OCC to control the processes and development used to manufacture our products.  And because we manufacture to a standard, our products are always consistent. In addition, because we have those processes in place, you get the benefit of a USA made product – which can help with ARRA and Buy America initiatives that have been put in place domestically.</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All these benefits to the customer speak to the Test and Measurement Quality of OCC’s product.</a:t>
            </a:r>
          </a:p>
          <a:p>
            <a:endParaRPr lang="en-US" baseline="0" dirty="0" smtClean="0"/>
          </a:p>
          <a:p>
            <a:r>
              <a:rPr lang="en-US" baseline="0" dirty="0" smtClean="0"/>
              <a:t>Test &amp; Measurement Grade is </a:t>
            </a:r>
          </a:p>
        </p:txBody>
      </p:sp>
      <p:sp>
        <p:nvSpPr>
          <p:cNvPr id="4" name="Slide Number Placeholder 3"/>
          <p:cNvSpPr>
            <a:spLocks noGrp="1"/>
          </p:cNvSpPr>
          <p:nvPr>
            <p:ph type="sldNum" sz="quarter" idx="10"/>
          </p:nvPr>
        </p:nvSpPr>
        <p:spPr/>
        <p:txBody>
          <a:bodyPr/>
          <a:lstStyle/>
          <a:p>
            <a:fld id="{F778B46F-4DBF-4C8A-80A2-191252EDA445}"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78B46F-4DBF-4C8A-80A2-191252EDA445}" type="slidenum">
              <a:rPr lang="en-US" smtClean="0"/>
              <a:pPr/>
              <a:t>35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Arial" pitchFamily="34" charset="0"/>
              <a:buChar char="•"/>
            </a:pPr>
            <a:r>
              <a:rPr lang="en-US" dirty="0" smtClean="0"/>
              <a:t>  Pair to Pair NEXT loss is a measure of signal coupling from one pair to another.</a:t>
            </a:r>
          </a:p>
          <a:p>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E8D985E2-104F-4249-8AA5-BC1D57ACEC81}" type="slidenum">
              <a:rPr lang="en-US" smtClean="0">
                <a:ea typeface="ＭＳ Ｐゴシック" pitchFamily="34" charset="-128"/>
              </a:rPr>
              <a:pPr/>
              <a:t>5</a:t>
            </a:fld>
            <a:endParaRPr lang="en-US" dirty="0" smtClean="0">
              <a:ea typeface="ＭＳ Ｐゴシック" pitchFamily="34" charset="-128"/>
            </a:endParaRPr>
          </a:p>
        </p:txBody>
      </p:sp>
      <p:sp>
        <p:nvSpPr>
          <p:cNvPr id="202755" name="Rectangle 2"/>
          <p:cNvSpPr>
            <a:spLocks noGrp="1" noRot="1" noChangeAspect="1" noChangeArrowheads="1" noTextEdit="1"/>
          </p:cNvSpPr>
          <p:nvPr>
            <p:ph type="sldImg"/>
          </p:nvPr>
        </p:nvSpPr>
        <p:spPr>
          <a:xfrm>
            <a:off x="1144588" y="687388"/>
            <a:ext cx="4570412" cy="3427412"/>
          </a:xfrm>
          <a:ln/>
        </p:spPr>
      </p:sp>
      <p:sp>
        <p:nvSpPr>
          <p:cNvPr id="202756" name="Rectangle 3"/>
          <p:cNvSpPr>
            <a:spLocks noGrp="1" noChangeArrowheads="1"/>
          </p:cNvSpPr>
          <p:nvPr>
            <p:ph type="body" idx="1"/>
          </p:nvPr>
        </p:nvSpPr>
        <p:spPr>
          <a:xfrm>
            <a:off x="915989" y="4344025"/>
            <a:ext cx="5026025" cy="4112926"/>
          </a:xfrm>
          <a:noFill/>
          <a:ln/>
        </p:spPr>
        <p:txBody>
          <a:bodyPr/>
          <a:lstStyle/>
          <a:p>
            <a:pPr eaLnBrk="1" hangingPunct="1"/>
            <a:r>
              <a:rPr lang="en-US" dirty="0" smtClean="0"/>
              <a:t>Pair to Pair NEXT loss is a measure of signal coupling from one pair</a:t>
            </a:r>
          </a:p>
          <a:p>
            <a:pPr eaLnBrk="1" hangingPunct="1"/>
            <a:r>
              <a:rPr lang="en-US" dirty="0" smtClean="0"/>
              <a:t>to another.</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6F75A11B-D51C-42BC-8CE7-75A74237F557}" type="slidenum">
              <a:rPr lang="en-US" smtClean="0">
                <a:ea typeface="ＭＳ Ｐゴシック" pitchFamily="34" charset="-128"/>
              </a:rPr>
              <a:pPr/>
              <a:t>7</a:t>
            </a:fld>
            <a:endParaRPr lang="en-US" dirty="0" smtClean="0">
              <a:ea typeface="ＭＳ Ｐゴシック" pitchFamily="34" charset="-128"/>
            </a:endParaRPr>
          </a:p>
        </p:txBody>
      </p:sp>
      <p:sp>
        <p:nvSpPr>
          <p:cNvPr id="201731" name="Rectangle 2"/>
          <p:cNvSpPr>
            <a:spLocks noGrp="1" noRot="1" noChangeAspect="1" noChangeArrowheads="1" noTextEdit="1"/>
          </p:cNvSpPr>
          <p:nvPr>
            <p:ph type="sldImg"/>
          </p:nvPr>
        </p:nvSpPr>
        <p:spPr>
          <a:xfrm>
            <a:off x="1144588" y="687388"/>
            <a:ext cx="4570412" cy="3427412"/>
          </a:xfrm>
          <a:ln/>
        </p:spPr>
      </p:sp>
      <p:sp>
        <p:nvSpPr>
          <p:cNvPr id="201732" name="Rectangle 3"/>
          <p:cNvSpPr>
            <a:spLocks noGrp="1" noChangeArrowheads="1"/>
          </p:cNvSpPr>
          <p:nvPr>
            <p:ph type="body" idx="1"/>
          </p:nvPr>
        </p:nvSpPr>
        <p:spPr>
          <a:xfrm>
            <a:off x="915989" y="4344025"/>
            <a:ext cx="5026025" cy="4112926"/>
          </a:xfrm>
          <a:noFill/>
          <a:ln/>
        </p:spPr>
        <p:txBody>
          <a:bodyPr/>
          <a:lstStyle/>
          <a:p>
            <a:pPr eaLnBrk="1" hangingPunct="1"/>
            <a:r>
              <a:rPr lang="en-US" dirty="0" smtClean="0"/>
              <a:t>Attenuation is the propagation of waves and signals in the cabling.  Attenuation</a:t>
            </a:r>
            <a:r>
              <a:rPr lang="en-US" baseline="0" dirty="0" smtClean="0"/>
              <a:t> is measured by a power ratio – you want to have enough signal to get from one end to the other, but not so much signal that it increases the noise measured as NEXT.</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78B46F-4DBF-4C8A-80A2-191252EDA44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6F75A11B-D51C-42BC-8CE7-75A74237F557}" type="slidenum">
              <a:rPr lang="en-US" smtClean="0">
                <a:ea typeface="ＭＳ Ｐゴシック" pitchFamily="34" charset="-128"/>
              </a:rPr>
              <a:pPr/>
              <a:t>9</a:t>
            </a:fld>
            <a:endParaRPr lang="en-US" dirty="0" smtClean="0">
              <a:ea typeface="ＭＳ Ｐゴシック" pitchFamily="34" charset="-128"/>
            </a:endParaRPr>
          </a:p>
        </p:txBody>
      </p:sp>
      <p:sp>
        <p:nvSpPr>
          <p:cNvPr id="201731" name="Rectangle 2"/>
          <p:cNvSpPr>
            <a:spLocks noGrp="1" noRot="1" noChangeAspect="1" noChangeArrowheads="1" noTextEdit="1"/>
          </p:cNvSpPr>
          <p:nvPr>
            <p:ph type="sldImg"/>
          </p:nvPr>
        </p:nvSpPr>
        <p:spPr>
          <a:xfrm>
            <a:off x="1144588" y="687388"/>
            <a:ext cx="4570412" cy="3427412"/>
          </a:xfrm>
          <a:ln/>
        </p:spPr>
      </p:sp>
      <p:sp>
        <p:nvSpPr>
          <p:cNvPr id="201732" name="Rectangle 3"/>
          <p:cNvSpPr>
            <a:spLocks noGrp="1" noChangeArrowheads="1"/>
          </p:cNvSpPr>
          <p:nvPr>
            <p:ph type="body" idx="1"/>
          </p:nvPr>
        </p:nvSpPr>
        <p:spPr>
          <a:xfrm>
            <a:off x="915989" y="4344025"/>
            <a:ext cx="5026025" cy="4112926"/>
          </a:xfrm>
          <a:noFill/>
          <a:ln/>
        </p:spPr>
        <p:txBody>
          <a:bodyPr/>
          <a:lstStyle/>
          <a:p>
            <a:pPr eaLnBrk="1" hangingPunct="1"/>
            <a:r>
              <a:rPr lang="en-US" dirty="0" smtClean="0"/>
              <a:t>ACR is</a:t>
            </a:r>
            <a:r>
              <a:rPr lang="en-US" baseline="0" dirty="0" smtClean="0"/>
              <a:t> another way to state signal to noise ratio – you want to have enough signal to get from one end to the other but not too much signal that it increases the noise measured through NEXT – Near End Cross Talk.  You always want to make sure that your signal is greater than your noise or your attenuation and cross talk are minimized.  This measurement is called Headroom – how much more signal you have than cross talk.</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F6B9A7-7E53-40BE-B839-79CE6E4E8463}" type="datetimeFigureOut">
              <a:rPr lang="en-US" smtClean="0"/>
              <a:pPr/>
              <a:t>4/28/2011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65F3BB-2398-4B7E-B594-4604899C8AE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0067EFB-38EA-4733-92D6-657F1B719C0B}" type="datetime1">
              <a:rPr lang="en-US"/>
              <a:pPr/>
              <a:t>4/28/2011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E6756EA-4D52-4201-A0A9-F2D9552AAE69}"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B7892B5-2486-4375-8E05-5093028B1DCC}" type="datetime1">
              <a:rPr lang="en-US"/>
              <a:pPr/>
              <a:t>4/28/2011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33B95313-E6D5-43F5-9483-3FDEC1876BF7}"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8105520-6DA2-4A9E-AE15-EA5A3131F230}" type="datetime1">
              <a:rPr lang="en-US"/>
              <a:pPr/>
              <a:t>4/28/2011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7F8463CA-9225-4343-8EE5-EEE7A9FEC51C}"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ED23684-7C1A-45EA-828B-AB204B4CAE30}" type="datetime1">
              <a:rPr lang="en-US"/>
              <a:pPr/>
              <a:t>4/28/2011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F39321A8-9A39-4192-8393-7C1B14DD8C6A}"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56A2B0C-5BB0-4E3F-8019-161B4F09B459}" type="datetime1">
              <a:rPr lang="en-US"/>
              <a:pPr/>
              <a:t>4/28/2011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DF193940-B9E8-47D3-9814-7696382D66FE}"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D782B22-832F-413E-B9B1-20B5F75D8A8A}" type="datetime1">
              <a:rPr lang="en-US"/>
              <a:pPr/>
              <a:t>4/28/2011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A0F27AFE-BFB2-43EF-8055-1A6C4BEC4CD9}"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691A652-B27A-4C09-AD77-810398B261AF}" type="datetime1">
              <a:rPr lang="en-US"/>
              <a:pPr/>
              <a:t>4/28/2011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48504C3E-8697-4AE8-9DEA-68C0C233485E}"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DF9FDC4-3A2A-419D-AB50-BF6185F1D748}" type="datetime1">
              <a:rPr lang="en-US"/>
              <a:pPr/>
              <a:t>4/28/2011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C843E41-9DB5-4544-BC0D-0CCE196CC7C1}"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2458A37-5D64-4928-A70A-E7387E74BB0C}" type="datetime1">
              <a:rPr lang="en-US"/>
              <a:pPr/>
              <a:t>4/28/2011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DE89EF5E-E364-42D0-A727-51F8FC36A97F}"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7D1B689-AB38-4DF6-BBA0-A1FB6348867D}" type="datetime1">
              <a:rPr lang="en-US"/>
              <a:pPr/>
              <a:t>4/28/2011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34AEFD20-AFEB-4E15-80DE-A9DCB7665575}"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DC9EC03-59C0-4503-8B69-8AF855F69E6D}" type="datetime1">
              <a:rPr lang="en-US"/>
              <a:pPr/>
              <a:t>4/28/2011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4A69BBDB-9A65-4A23-8929-69A5380630D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5" name="Picture 3" descr="OCC_IconPPTSecondary.jpg"/>
          <p:cNvPicPr>
            <a:picLocks noChangeAspect="1"/>
          </p:cNvPicPr>
          <p:nvPr/>
        </p:nvPicPr>
        <p:blipFill>
          <a:blip r:embed="rId2" cstate="email"/>
          <a:srcRect/>
          <a:stretch>
            <a:fillRect/>
          </a:stretch>
        </p:blipFill>
        <p:spPr bwMode="auto">
          <a:xfrm>
            <a:off x="0" y="-7938"/>
            <a:ext cx="9144000" cy="6865938"/>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3" name="Picture 3" descr="OCC_IconPPTSecondary2.jpg"/>
          <p:cNvPicPr>
            <a:picLocks noChangeAspect="1"/>
          </p:cNvPicPr>
          <p:nvPr/>
        </p:nvPicPr>
        <p:blipFill>
          <a:blip r:embed="rId2" cstate="email"/>
          <a:srcRect/>
          <a:stretch>
            <a:fillRect/>
          </a:stretch>
        </p:blipFill>
        <p:spPr bwMode="auto">
          <a:xfrm>
            <a:off x="0" y="-3175"/>
            <a:ext cx="9144000" cy="6864350"/>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OCC_IconPPTSecondary2.jpg"/>
          <p:cNvPicPr>
            <a:picLocks noChangeAspect="1"/>
          </p:cNvPicPr>
          <p:nvPr/>
        </p:nvPicPr>
        <p:blipFill>
          <a:blip r:embed="rId12" cstate="email"/>
          <a:srcRect/>
          <a:stretch>
            <a:fillRect/>
          </a:stretch>
        </p:blipFill>
        <p:spPr bwMode="auto">
          <a:xfrm>
            <a:off x="0" y="-3175"/>
            <a:ext cx="9144000" cy="6864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457200" rtl="0" eaLnBrk="1" fontAlgn="base" hangingPunct="1">
        <a:spcBef>
          <a:spcPct val="0"/>
        </a:spcBef>
        <a:spcAft>
          <a:spcPct val="0"/>
        </a:spcAft>
        <a:defRPr sz="3600" kern="1200">
          <a:solidFill>
            <a:schemeClr val="tx1"/>
          </a:solidFill>
          <a:latin typeface="Arial Bold"/>
          <a:ea typeface="ＭＳ Ｐゴシック" pitchFamily="68" charset="-128"/>
          <a:cs typeface="Arial Bold"/>
        </a:defRPr>
      </a:lvl1pPr>
      <a:lvl2pPr algn="l" defTabSz="457200" rtl="0" eaLnBrk="1" fontAlgn="base" hangingPunct="1">
        <a:spcBef>
          <a:spcPct val="0"/>
        </a:spcBef>
        <a:spcAft>
          <a:spcPct val="0"/>
        </a:spcAft>
        <a:defRPr sz="3600">
          <a:solidFill>
            <a:schemeClr val="tx1"/>
          </a:solidFill>
          <a:latin typeface="Arial Bold" pitchFamily="68" charset="0"/>
          <a:ea typeface="ＭＳ Ｐゴシック" pitchFamily="68" charset="-128"/>
          <a:cs typeface="ＭＳ Ｐゴシック" pitchFamily="68" charset="-128"/>
        </a:defRPr>
      </a:lvl2pPr>
      <a:lvl3pPr algn="l" defTabSz="457200" rtl="0" eaLnBrk="1" fontAlgn="base" hangingPunct="1">
        <a:spcBef>
          <a:spcPct val="0"/>
        </a:spcBef>
        <a:spcAft>
          <a:spcPct val="0"/>
        </a:spcAft>
        <a:defRPr sz="3600">
          <a:solidFill>
            <a:schemeClr val="tx1"/>
          </a:solidFill>
          <a:latin typeface="Arial Bold" pitchFamily="68" charset="0"/>
          <a:ea typeface="ＭＳ Ｐゴシック" pitchFamily="68" charset="-128"/>
          <a:cs typeface="ＭＳ Ｐゴシック" pitchFamily="68" charset="-128"/>
        </a:defRPr>
      </a:lvl3pPr>
      <a:lvl4pPr algn="l" defTabSz="457200" rtl="0" eaLnBrk="1" fontAlgn="base" hangingPunct="1">
        <a:spcBef>
          <a:spcPct val="0"/>
        </a:spcBef>
        <a:spcAft>
          <a:spcPct val="0"/>
        </a:spcAft>
        <a:defRPr sz="3600">
          <a:solidFill>
            <a:schemeClr val="tx1"/>
          </a:solidFill>
          <a:latin typeface="Arial Bold" pitchFamily="68" charset="0"/>
          <a:ea typeface="ＭＳ Ｐゴシック" pitchFamily="68" charset="-128"/>
          <a:cs typeface="ＭＳ Ｐゴシック" pitchFamily="68" charset="-128"/>
        </a:defRPr>
      </a:lvl4pPr>
      <a:lvl5pPr algn="l" defTabSz="457200" rtl="0" eaLnBrk="1" fontAlgn="base" hangingPunct="1">
        <a:spcBef>
          <a:spcPct val="0"/>
        </a:spcBef>
        <a:spcAft>
          <a:spcPct val="0"/>
        </a:spcAft>
        <a:defRPr sz="3600">
          <a:solidFill>
            <a:schemeClr val="tx1"/>
          </a:solidFill>
          <a:latin typeface="Arial Bold" pitchFamily="68" charset="0"/>
          <a:ea typeface="ＭＳ Ｐゴシック" pitchFamily="68" charset="-128"/>
          <a:cs typeface="ＭＳ Ｐゴシック" pitchFamily="68" charset="-128"/>
        </a:defRPr>
      </a:lvl5pPr>
      <a:lvl6pPr marL="457200" algn="ctr" defTabSz="457200" rtl="0" eaLnBrk="1" fontAlgn="base" hangingPunct="1">
        <a:spcBef>
          <a:spcPct val="0"/>
        </a:spcBef>
        <a:spcAft>
          <a:spcPct val="0"/>
        </a:spcAft>
        <a:defRPr sz="4400">
          <a:solidFill>
            <a:schemeClr val="tx1"/>
          </a:solidFill>
          <a:latin typeface="Calibri" pitchFamily="68" charset="0"/>
          <a:ea typeface="ＭＳ Ｐゴシック" pitchFamily="68" charset="-128"/>
          <a:cs typeface="ＭＳ Ｐゴシック" pitchFamily="68" charset="-128"/>
        </a:defRPr>
      </a:lvl6pPr>
      <a:lvl7pPr marL="914400" algn="ctr" defTabSz="457200" rtl="0" eaLnBrk="1" fontAlgn="base" hangingPunct="1">
        <a:spcBef>
          <a:spcPct val="0"/>
        </a:spcBef>
        <a:spcAft>
          <a:spcPct val="0"/>
        </a:spcAft>
        <a:defRPr sz="4400">
          <a:solidFill>
            <a:schemeClr val="tx1"/>
          </a:solidFill>
          <a:latin typeface="Calibri" pitchFamily="68" charset="0"/>
          <a:ea typeface="ＭＳ Ｐゴシック" pitchFamily="68" charset="-128"/>
          <a:cs typeface="ＭＳ Ｐゴシック" pitchFamily="68" charset="-128"/>
        </a:defRPr>
      </a:lvl7pPr>
      <a:lvl8pPr marL="1371600" algn="ctr" defTabSz="457200" rtl="0" eaLnBrk="1" fontAlgn="base" hangingPunct="1">
        <a:spcBef>
          <a:spcPct val="0"/>
        </a:spcBef>
        <a:spcAft>
          <a:spcPct val="0"/>
        </a:spcAft>
        <a:defRPr sz="4400">
          <a:solidFill>
            <a:schemeClr val="tx1"/>
          </a:solidFill>
          <a:latin typeface="Calibri" pitchFamily="68" charset="0"/>
          <a:ea typeface="ＭＳ Ｐゴシック" pitchFamily="68" charset="-128"/>
          <a:cs typeface="ＭＳ Ｐゴシック" pitchFamily="68" charset="-128"/>
        </a:defRPr>
      </a:lvl8pPr>
      <a:lvl9pPr marL="1828800" algn="ctr" defTabSz="457200" rtl="0" eaLnBrk="1" fontAlgn="base" hangingPunct="1">
        <a:spcBef>
          <a:spcPct val="0"/>
        </a:spcBef>
        <a:spcAft>
          <a:spcPct val="0"/>
        </a:spcAft>
        <a:defRPr sz="4400">
          <a:solidFill>
            <a:schemeClr val="tx1"/>
          </a:solidFill>
          <a:latin typeface="Calibri" pitchFamily="68" charset="0"/>
          <a:ea typeface="ＭＳ Ｐゴシック" pitchFamily="68" charset="-128"/>
          <a:cs typeface="ＭＳ Ｐゴシック" pitchFamily="68"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pitchFamily="68" charset="-128"/>
          <a:cs typeface="ＭＳ Ｐゴシック" pitchFamily="68" charset="-128"/>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pitchFamily="68"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ヒラギノ角ゴ Pro W3" pitchFamily="-111" charset="-128"/>
          <a:cs typeface="ヒラギノ角ゴ Pro W3" pitchFamily="-111" charset="-128"/>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pitchFamily="-111"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26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EB20EA9E-A806-47A8-8C05-D715B2D49D90}" type="datetime1">
              <a:rPr lang="en-US"/>
              <a:pPr/>
              <a:t>4/28/2011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Arial" pitchFamily="-112" charset="0"/>
                <a:ea typeface="ＭＳ Ｐゴシック" pitchFamily="68" charset="-128"/>
                <a:cs typeface="ＭＳ Ｐゴシック" pitchFamily="68" charset="-128"/>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6446D1E-BEB0-404E-9EF9-5EAEA700A221}"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ヒラギノ角ゴ Pro W3"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ctrTitle" idx="4294967295"/>
          </p:nvPr>
        </p:nvSpPr>
        <p:spPr bwMode="auto">
          <a:xfrm>
            <a:off x="685800" y="2130425"/>
            <a:ext cx="7772400" cy="1470025"/>
          </a:xfrm>
          <a:prstGeom prst="rect">
            <a:avLst/>
          </a:prstGeom>
          <a:noFill/>
          <a:ln>
            <a:miter lim="800000"/>
            <a:headEnd/>
            <a:tailEnd/>
          </a:ln>
        </p:spPr>
        <p:txBody>
          <a:bodyPr/>
          <a:lstStyle/>
          <a:p>
            <a:endParaRPr lang="en-US" dirty="0" smtClean="0">
              <a:latin typeface="Calibri" pitchFamily="34" charset="0"/>
              <a:ea typeface="ＭＳ Ｐゴシック" pitchFamily="34" charset="-128"/>
              <a:cs typeface="Arial Bold" pitchFamily="68" charset="0"/>
            </a:endParaRPr>
          </a:p>
        </p:txBody>
      </p:sp>
      <p:sp>
        <p:nvSpPr>
          <p:cNvPr id="8" name="Subtitle 7"/>
          <p:cNvSpPr>
            <a:spLocks noGrp="1"/>
          </p:cNvSpPr>
          <p:nvPr>
            <p:ph type="subTitle" idx="4294967295"/>
          </p:nvPr>
        </p:nvSpPr>
        <p:spPr>
          <a:xfrm>
            <a:off x="1371600" y="3886200"/>
            <a:ext cx="6400800" cy="1752600"/>
          </a:xfrm>
          <a:prstGeom prst="rect">
            <a:avLst/>
          </a:prstGeom>
        </p:spPr>
        <p:txBody>
          <a:bodyPr/>
          <a:lstStyle/>
          <a:p>
            <a:pPr marL="0" indent="0" algn="ctr">
              <a:buFont typeface="Arial" pitchFamily="-111" charset="0"/>
              <a:buNone/>
              <a:defRPr/>
            </a:pPr>
            <a:endParaRPr lang="en-US" dirty="0">
              <a:solidFill>
                <a:schemeClr val="tx1">
                  <a:tint val="75000"/>
                </a:schemeClr>
              </a:solidFill>
              <a:latin typeface="Calibri" pitchFamily="34" charset="0"/>
            </a:endParaRPr>
          </a:p>
        </p:txBody>
      </p:sp>
      <p:sp>
        <p:nvSpPr>
          <p:cNvPr id="11268" name="Rectangle 10"/>
          <p:cNvSpPr>
            <a:spLocks noChangeArrowheads="1"/>
          </p:cNvSpPr>
          <p:nvPr/>
        </p:nvSpPr>
        <p:spPr bwMode="auto">
          <a:xfrm>
            <a:off x="474663" y="4648200"/>
            <a:ext cx="6535737" cy="549275"/>
          </a:xfrm>
          <a:prstGeom prst="rect">
            <a:avLst/>
          </a:prstGeom>
          <a:noFill/>
          <a:ln w="9525">
            <a:noFill/>
            <a:miter lim="800000"/>
            <a:headEnd/>
            <a:tailEnd/>
          </a:ln>
        </p:spPr>
        <p:txBody>
          <a:bodyPr>
            <a:spAutoFit/>
          </a:bodyPr>
          <a:lstStyle/>
          <a:p>
            <a:pPr defTabSz="457200"/>
            <a:r>
              <a:rPr lang="en-US" sz="3000" dirty="0">
                <a:latin typeface="Calibri" pitchFamily="34" charset="0"/>
                <a:cs typeface="Arial Bold" pitchFamily="68" charset="0"/>
              </a:rPr>
              <a:t>Presentation Title Goes Here</a:t>
            </a:r>
          </a:p>
        </p:txBody>
      </p:sp>
      <p:pic>
        <p:nvPicPr>
          <p:cNvPr id="11269" name="Picture 11" descr="OCC_IconHeaderPg2.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
        <p:nvSpPr>
          <p:cNvPr id="11270" name="Rectangle 12"/>
          <p:cNvSpPr>
            <a:spLocks noChangeArrowheads="1"/>
          </p:cNvSpPr>
          <p:nvPr/>
        </p:nvSpPr>
        <p:spPr bwMode="auto">
          <a:xfrm>
            <a:off x="474663" y="4648200"/>
            <a:ext cx="6230937" cy="707886"/>
          </a:xfrm>
          <a:prstGeom prst="rect">
            <a:avLst/>
          </a:prstGeom>
          <a:noFill/>
          <a:ln w="9525">
            <a:noFill/>
            <a:miter lim="800000"/>
            <a:headEnd/>
            <a:tailEnd/>
          </a:ln>
        </p:spPr>
        <p:txBody>
          <a:bodyPr>
            <a:spAutoFit/>
          </a:bodyPr>
          <a:lstStyle/>
          <a:p>
            <a:pPr defTabSz="457200"/>
            <a:r>
              <a:rPr lang="en-US" sz="2000" dirty="0" smtClean="0">
                <a:latin typeface="Calibri" pitchFamily="34" charset="0"/>
                <a:cs typeface="Arial Bold" pitchFamily="68" charset="0"/>
              </a:rPr>
              <a:t>OCC Design Manufacture Process – </a:t>
            </a:r>
          </a:p>
          <a:p>
            <a:pPr defTabSz="457200"/>
            <a:r>
              <a:rPr lang="en-US" sz="2000" dirty="0" smtClean="0">
                <a:latin typeface="Calibri" pitchFamily="34" charset="0"/>
                <a:cs typeface="Arial Bold" pitchFamily="68" charset="0"/>
              </a:rPr>
              <a:t>Designing Quality into Every Copper Product</a:t>
            </a:r>
            <a:endParaRPr lang="en-US" sz="2000" dirty="0">
              <a:latin typeface="Calibri" pitchFamily="34" charset="0"/>
              <a:cs typeface="Arial Bold" pitchFamily="6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457200" y="838200"/>
            <a:ext cx="8153400" cy="1384995"/>
          </a:xfrm>
          <a:prstGeom prst="rect">
            <a:avLst/>
          </a:prstGeom>
          <a:noFill/>
        </p:spPr>
        <p:txBody>
          <a:bodyPr wrap="square" rtlCol="0">
            <a:spAutoFit/>
          </a:bodyPr>
          <a:lstStyle/>
          <a:p>
            <a:pPr marL="347663" indent="-231775">
              <a:buFont typeface="Arial" pitchFamily="34" charset="0"/>
              <a:buChar char="•"/>
            </a:pPr>
            <a:r>
              <a:rPr lang="en-US" sz="2400" dirty="0" smtClean="0"/>
              <a:t>Category 5</a:t>
            </a:r>
          </a:p>
          <a:p>
            <a:pPr marL="804863" lvl="1" indent="-231775">
              <a:buFont typeface="Arial" pitchFamily="34" charset="0"/>
              <a:buChar char="•"/>
            </a:pPr>
            <a:r>
              <a:rPr lang="en-US" sz="2000" dirty="0" smtClean="0"/>
              <a:t>IEEE wanted 10X more throughput (Mbps) over the same 4 pair cabling system….only over a 100 MHz system</a:t>
            </a:r>
          </a:p>
          <a:p>
            <a:pPr marL="804863" lvl="1" indent="-231775">
              <a:buFont typeface="Arial" pitchFamily="34" charset="0"/>
              <a:buChar char="•"/>
            </a:pPr>
            <a:r>
              <a:rPr lang="en-US" sz="2000" dirty="0" smtClean="0"/>
              <a:t>Key Parameters included:</a:t>
            </a:r>
          </a:p>
        </p:txBody>
      </p:sp>
      <p:graphicFrame>
        <p:nvGraphicFramePr>
          <p:cNvPr id="13" name="Table 12"/>
          <p:cNvGraphicFramePr>
            <a:graphicFrameLocks noGrp="1"/>
          </p:cNvGraphicFramePr>
          <p:nvPr/>
        </p:nvGraphicFramePr>
        <p:xfrm>
          <a:off x="1371606" y="2286000"/>
          <a:ext cx="6781794" cy="2966720"/>
        </p:xfrm>
        <a:graphic>
          <a:graphicData uri="http://schemas.openxmlformats.org/drawingml/2006/table">
            <a:tbl>
              <a:tblPr firstRow="1" bandRow="1">
                <a:tableStyleId>{5C22544A-7EE6-4342-B048-85BDC9FD1C3A}</a:tableStyleId>
              </a:tblPr>
              <a:tblGrid>
                <a:gridCol w="1356360"/>
                <a:gridCol w="904239"/>
                <a:gridCol w="904239"/>
                <a:gridCol w="904239"/>
                <a:gridCol w="904239"/>
                <a:gridCol w="904239"/>
                <a:gridCol w="904239"/>
              </a:tblGrid>
              <a:tr h="370840">
                <a:tc>
                  <a:txBody>
                    <a:bodyPr/>
                    <a:lstStyle/>
                    <a:p>
                      <a:r>
                        <a:rPr lang="en-US" dirty="0" smtClean="0"/>
                        <a:t>Parameter</a:t>
                      </a:r>
                      <a:endParaRPr lang="en-US" dirty="0"/>
                    </a:p>
                  </a:txBody>
                  <a:tcPr/>
                </a:tc>
                <a:tc>
                  <a:txBody>
                    <a:bodyPr/>
                    <a:lstStyle/>
                    <a:p>
                      <a:pPr algn="ctr"/>
                      <a:r>
                        <a:rPr lang="en-US" dirty="0" smtClean="0"/>
                        <a:t>Cat</a:t>
                      </a:r>
                      <a:r>
                        <a:rPr lang="en-US" baseline="0" dirty="0" smtClean="0"/>
                        <a:t> 3</a:t>
                      </a:r>
                      <a:endParaRPr lang="en-US" dirty="0"/>
                    </a:p>
                  </a:txBody>
                  <a:tcPr/>
                </a:tc>
                <a:tc>
                  <a:txBody>
                    <a:bodyPr/>
                    <a:lstStyle/>
                    <a:p>
                      <a:pPr algn="ctr"/>
                      <a:r>
                        <a:rPr lang="en-US" dirty="0" smtClean="0"/>
                        <a:t>Cat 5</a:t>
                      </a:r>
                      <a:endParaRPr lang="en-US" dirty="0"/>
                    </a:p>
                  </a:txBody>
                  <a:tcPr/>
                </a:tc>
                <a:tc>
                  <a:txBody>
                    <a:bodyPr/>
                    <a:lstStyle/>
                    <a:p>
                      <a:pPr algn="ctr"/>
                      <a:r>
                        <a:rPr lang="en-US" dirty="0" smtClean="0"/>
                        <a:t>TSB95</a:t>
                      </a:r>
                      <a:endParaRPr lang="en-US" dirty="0"/>
                    </a:p>
                  </a:txBody>
                  <a:tcPr/>
                </a:tc>
                <a:tc>
                  <a:txBody>
                    <a:bodyPr/>
                    <a:lstStyle/>
                    <a:p>
                      <a:pPr algn="ctr"/>
                      <a:r>
                        <a:rPr lang="en-US" dirty="0" smtClean="0"/>
                        <a:t>Cat 5e</a:t>
                      </a:r>
                      <a:endParaRPr lang="en-US" dirty="0"/>
                    </a:p>
                  </a:txBody>
                  <a:tcPr/>
                </a:tc>
                <a:tc>
                  <a:txBody>
                    <a:bodyPr/>
                    <a:lstStyle/>
                    <a:p>
                      <a:pPr algn="ctr"/>
                      <a:r>
                        <a:rPr lang="en-US" dirty="0" smtClean="0"/>
                        <a:t>Cat 6</a:t>
                      </a:r>
                      <a:endParaRPr lang="en-US" dirty="0"/>
                    </a:p>
                  </a:txBody>
                  <a:tcPr/>
                </a:tc>
                <a:tc>
                  <a:txBody>
                    <a:bodyPr/>
                    <a:lstStyle/>
                    <a:p>
                      <a:pPr algn="ctr"/>
                      <a:r>
                        <a:rPr lang="en-US" dirty="0" smtClean="0"/>
                        <a:t>Cat 6A</a:t>
                      </a:r>
                      <a:endParaRPr lang="en-US" dirty="0"/>
                    </a:p>
                  </a:txBody>
                  <a:tcPr/>
                </a:tc>
              </a:tr>
              <a:tr h="370840">
                <a:tc>
                  <a:txBody>
                    <a:bodyPr/>
                    <a:lstStyle/>
                    <a:p>
                      <a:r>
                        <a:rPr lang="en-US" dirty="0" smtClean="0"/>
                        <a:t>NEXT</a:t>
                      </a:r>
                      <a:endParaRPr lang="en-US" dirty="0"/>
                    </a:p>
                  </a:txBody>
                  <a:tcPr/>
                </a:tc>
                <a:tc>
                  <a:txBody>
                    <a:bodyPr/>
                    <a:lstStyle/>
                    <a:p>
                      <a:pPr algn="ctr">
                        <a:buClr>
                          <a:srgbClr val="FF0000"/>
                        </a:buClr>
                        <a:buFont typeface="Wingdings" pitchFamily="2" charset="2"/>
                        <a:buNone/>
                      </a:pP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Attenuation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ACR</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PSNEXT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Return Loss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14"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519027"/>
            <a:ext cx="366712" cy="224758"/>
          </a:xfrm>
          <a:prstGeom prst="rect">
            <a:avLst/>
          </a:prstGeom>
          <a:noFill/>
        </p:spPr>
      </p:pic>
      <p:pic>
        <p:nvPicPr>
          <p:cNvPr id="15"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138027"/>
            <a:ext cx="366712" cy="224758"/>
          </a:xfrm>
          <a:prstGeom prst="rect">
            <a:avLst/>
          </a:prstGeom>
          <a:noFill/>
        </p:spPr>
      </p:pic>
      <p:pic>
        <p:nvPicPr>
          <p:cNvPr id="16"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2757027"/>
            <a:ext cx="366712" cy="224758"/>
          </a:xfrm>
          <a:prstGeom prst="rect">
            <a:avLst/>
          </a:prstGeom>
          <a:noFill/>
        </p:spPr>
      </p:pic>
      <p:pic>
        <p:nvPicPr>
          <p:cNvPr id="1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2757027"/>
            <a:ext cx="366712" cy="224758"/>
          </a:xfrm>
          <a:prstGeom prst="rect">
            <a:avLst/>
          </a:prstGeom>
          <a:noFill/>
        </p:spPr>
      </p:pic>
      <p:pic>
        <p:nvPicPr>
          <p:cNvPr id="18"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138027"/>
            <a:ext cx="366712" cy="224758"/>
          </a:xfrm>
          <a:prstGeom prst="rect">
            <a:avLst/>
          </a:prstGeom>
          <a:noFill/>
        </p:spPr>
      </p:pic>
      <p:pic>
        <p:nvPicPr>
          <p:cNvPr id="19"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519027"/>
            <a:ext cx="366712" cy="2247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457200" y="838200"/>
            <a:ext cx="4191000" cy="4462760"/>
          </a:xfrm>
          <a:prstGeom prst="rect">
            <a:avLst/>
          </a:prstGeom>
          <a:noFill/>
        </p:spPr>
        <p:txBody>
          <a:bodyPr wrap="square" rtlCol="0">
            <a:spAutoFit/>
          </a:bodyPr>
          <a:lstStyle/>
          <a:p>
            <a:pPr marL="347663" indent="-231775">
              <a:buFont typeface="Arial" pitchFamily="34" charset="0"/>
              <a:buChar char="•"/>
            </a:pPr>
            <a:r>
              <a:rPr lang="en-US" sz="2400" dirty="0" smtClean="0"/>
              <a:t>Category 5</a:t>
            </a:r>
          </a:p>
          <a:p>
            <a:pPr marL="804863" lvl="1" indent="-231775">
              <a:buFont typeface="Arial" pitchFamily="34" charset="0"/>
              <a:buChar char="•"/>
            </a:pPr>
            <a:r>
              <a:rPr lang="en-US" sz="2000" dirty="0" smtClean="0"/>
              <a:t>OCC’s Patented Technology</a:t>
            </a:r>
          </a:p>
          <a:p>
            <a:pPr marL="804863" lvl="1" indent="-231775"/>
            <a:r>
              <a:rPr lang="en-US" sz="2000" dirty="0" smtClean="0"/>
              <a:t>	Compensation techniques for tuning of a PC Board to obtain higher bit rates from traditional 4 Pair Cabling</a:t>
            </a:r>
          </a:p>
          <a:p>
            <a:pPr marL="804863" lvl="1" indent="-231775">
              <a:buFont typeface="Arial" pitchFamily="34" charset="0"/>
              <a:buChar char="•"/>
            </a:pPr>
            <a:r>
              <a:rPr lang="en-US" sz="2000" dirty="0" smtClean="0"/>
              <a:t>Because of the PC Board tuning developed by OCC, the industry was able to reach the Category 5 standard or a 100BASE-T or 100 Mbps system (aka Fast Ethernet)</a:t>
            </a:r>
          </a:p>
          <a:p>
            <a:pPr marL="804863" lvl="1" indent="-231775">
              <a:buFont typeface="Arial" pitchFamily="34" charset="0"/>
              <a:buChar char="•"/>
            </a:pPr>
            <a:r>
              <a:rPr lang="en-US" sz="2000" dirty="0" smtClean="0"/>
              <a:t>OCC was the first to make a Category 5 connector</a:t>
            </a:r>
          </a:p>
        </p:txBody>
      </p:sp>
      <p:pic>
        <p:nvPicPr>
          <p:cNvPr id="4" name="Picture 4" descr="patent"/>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4419600" y="1524000"/>
            <a:ext cx="3928424" cy="3962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457200" y="838200"/>
            <a:ext cx="8686800" cy="1692771"/>
          </a:xfrm>
          <a:prstGeom prst="rect">
            <a:avLst/>
          </a:prstGeom>
          <a:noFill/>
        </p:spPr>
        <p:txBody>
          <a:bodyPr wrap="square" rtlCol="0">
            <a:spAutoFit/>
          </a:bodyPr>
          <a:lstStyle/>
          <a:p>
            <a:pPr marL="347663" indent="-231775">
              <a:buFont typeface="Arial" pitchFamily="34" charset="0"/>
              <a:buChar char="•"/>
            </a:pPr>
            <a:r>
              <a:rPr lang="en-US" sz="2400" dirty="0" smtClean="0"/>
              <a:t>Category 5</a:t>
            </a:r>
          </a:p>
          <a:p>
            <a:pPr marL="804863" lvl="1" indent="-231775">
              <a:buFont typeface="Arial" pitchFamily="34" charset="0"/>
              <a:buChar char="•"/>
            </a:pPr>
            <a:r>
              <a:rPr lang="en-US" sz="2000" dirty="0" smtClean="0"/>
              <a:t>IEEE wants 10X more throughput 1000BASE-T or 1000 Mbps </a:t>
            </a:r>
          </a:p>
          <a:p>
            <a:pPr marL="804863" lvl="1" indent="-231775">
              <a:buFont typeface="Arial" pitchFamily="34" charset="0"/>
              <a:buChar char="•"/>
            </a:pPr>
            <a:r>
              <a:rPr lang="en-US" sz="2000" dirty="0" smtClean="0"/>
              <a:t>IEEE wants to achieve this over the installed base of Category 5 cabling</a:t>
            </a:r>
          </a:p>
          <a:p>
            <a:pPr marL="804863" lvl="1" indent="-231775">
              <a:buFont typeface="Arial" pitchFamily="34" charset="0"/>
              <a:buChar char="•"/>
            </a:pPr>
            <a:r>
              <a:rPr lang="en-US" sz="2000" dirty="0" smtClean="0"/>
              <a:t>IEEE asks TIA to further define Category 5 cabling systems to accommodate full bi-directional transmissions</a:t>
            </a:r>
          </a:p>
        </p:txBody>
      </p:sp>
      <p:sp>
        <p:nvSpPr>
          <p:cNvPr id="4" name="Rectangle 3"/>
          <p:cNvSpPr/>
          <p:nvPr/>
        </p:nvSpPr>
        <p:spPr>
          <a:xfrm>
            <a:off x="838200" y="2667000"/>
            <a:ext cx="990600" cy="2743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SWITCH</a:t>
            </a:r>
            <a:endParaRPr lang="en-US" dirty="0"/>
          </a:p>
        </p:txBody>
      </p:sp>
      <p:sp>
        <p:nvSpPr>
          <p:cNvPr id="5" name="Rectangle 4"/>
          <p:cNvSpPr/>
          <p:nvPr/>
        </p:nvSpPr>
        <p:spPr>
          <a:xfrm>
            <a:off x="7239000" y="2667000"/>
            <a:ext cx="990600" cy="2743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NIC CARD (PC)</a:t>
            </a:r>
            <a:endParaRPr lang="en-US" dirty="0"/>
          </a:p>
        </p:txBody>
      </p:sp>
      <p:pic>
        <p:nvPicPr>
          <p:cNvPr id="7" name="Picture 6" descr="4 Pair Cabling-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524000" y="2438400"/>
            <a:ext cx="6041136" cy="3005328"/>
          </a:xfrm>
          <a:prstGeom prst="rect">
            <a:avLst/>
          </a:prstGeom>
        </p:spPr>
      </p:pic>
      <p:sp>
        <p:nvSpPr>
          <p:cNvPr id="8" name="TextBox 7"/>
          <p:cNvSpPr txBox="1"/>
          <p:nvPr/>
        </p:nvSpPr>
        <p:spPr>
          <a:xfrm>
            <a:off x="1777284" y="2721864"/>
            <a:ext cx="838200" cy="369332"/>
          </a:xfrm>
          <a:prstGeom prst="rect">
            <a:avLst/>
          </a:prstGeom>
          <a:noFill/>
        </p:spPr>
        <p:txBody>
          <a:bodyPr wrap="square" rtlCol="0">
            <a:spAutoFit/>
          </a:bodyPr>
          <a:lstStyle/>
          <a:p>
            <a:r>
              <a:rPr lang="en-US" dirty="0" smtClean="0"/>
              <a:t>Tx/Rx</a:t>
            </a:r>
            <a:endParaRPr lang="en-US" dirty="0"/>
          </a:p>
        </p:txBody>
      </p:sp>
      <p:sp>
        <p:nvSpPr>
          <p:cNvPr id="21" name="TextBox 20"/>
          <p:cNvSpPr txBox="1"/>
          <p:nvPr/>
        </p:nvSpPr>
        <p:spPr>
          <a:xfrm>
            <a:off x="1778358" y="3467637"/>
            <a:ext cx="838200" cy="369332"/>
          </a:xfrm>
          <a:prstGeom prst="rect">
            <a:avLst/>
          </a:prstGeom>
          <a:noFill/>
        </p:spPr>
        <p:txBody>
          <a:bodyPr wrap="square" rtlCol="0">
            <a:spAutoFit/>
          </a:bodyPr>
          <a:lstStyle/>
          <a:p>
            <a:r>
              <a:rPr lang="en-US" dirty="0" smtClean="0"/>
              <a:t>Tx/Rx</a:t>
            </a:r>
            <a:endParaRPr lang="en-US" dirty="0"/>
          </a:p>
        </p:txBody>
      </p:sp>
      <p:sp>
        <p:nvSpPr>
          <p:cNvPr id="22" name="TextBox 21"/>
          <p:cNvSpPr txBox="1"/>
          <p:nvPr/>
        </p:nvSpPr>
        <p:spPr>
          <a:xfrm>
            <a:off x="6489879" y="4787721"/>
            <a:ext cx="838200" cy="369332"/>
          </a:xfrm>
          <a:prstGeom prst="rect">
            <a:avLst/>
          </a:prstGeom>
          <a:noFill/>
        </p:spPr>
        <p:txBody>
          <a:bodyPr wrap="square" rtlCol="0">
            <a:spAutoFit/>
          </a:bodyPr>
          <a:lstStyle/>
          <a:p>
            <a:r>
              <a:rPr lang="en-US" dirty="0" smtClean="0"/>
              <a:t>Tx/Rx</a:t>
            </a:r>
            <a:endParaRPr lang="en-US" dirty="0"/>
          </a:p>
        </p:txBody>
      </p:sp>
      <p:sp>
        <p:nvSpPr>
          <p:cNvPr id="23" name="TextBox 22"/>
          <p:cNvSpPr txBox="1"/>
          <p:nvPr/>
        </p:nvSpPr>
        <p:spPr>
          <a:xfrm>
            <a:off x="1777284" y="4787721"/>
            <a:ext cx="838200" cy="369332"/>
          </a:xfrm>
          <a:prstGeom prst="rect">
            <a:avLst/>
          </a:prstGeom>
          <a:noFill/>
        </p:spPr>
        <p:txBody>
          <a:bodyPr wrap="square" rtlCol="0">
            <a:spAutoFit/>
          </a:bodyPr>
          <a:lstStyle/>
          <a:p>
            <a:r>
              <a:rPr lang="en-US" dirty="0" smtClean="0"/>
              <a:t>Tx/Rx</a:t>
            </a:r>
            <a:endParaRPr lang="en-US" dirty="0"/>
          </a:p>
        </p:txBody>
      </p:sp>
      <p:sp>
        <p:nvSpPr>
          <p:cNvPr id="24" name="TextBox 23"/>
          <p:cNvSpPr txBox="1"/>
          <p:nvPr/>
        </p:nvSpPr>
        <p:spPr>
          <a:xfrm>
            <a:off x="1790163" y="4139484"/>
            <a:ext cx="838200" cy="369332"/>
          </a:xfrm>
          <a:prstGeom prst="rect">
            <a:avLst/>
          </a:prstGeom>
          <a:noFill/>
        </p:spPr>
        <p:txBody>
          <a:bodyPr wrap="square" rtlCol="0">
            <a:spAutoFit/>
          </a:bodyPr>
          <a:lstStyle/>
          <a:p>
            <a:r>
              <a:rPr lang="en-US" dirty="0" smtClean="0"/>
              <a:t>Tx/Rx</a:t>
            </a:r>
            <a:endParaRPr lang="en-US" dirty="0"/>
          </a:p>
        </p:txBody>
      </p:sp>
      <p:sp>
        <p:nvSpPr>
          <p:cNvPr id="25" name="TextBox 24"/>
          <p:cNvSpPr txBox="1"/>
          <p:nvPr/>
        </p:nvSpPr>
        <p:spPr>
          <a:xfrm>
            <a:off x="6553200" y="4114800"/>
            <a:ext cx="838200" cy="369332"/>
          </a:xfrm>
          <a:prstGeom prst="rect">
            <a:avLst/>
          </a:prstGeom>
          <a:noFill/>
        </p:spPr>
        <p:txBody>
          <a:bodyPr wrap="square" rtlCol="0">
            <a:spAutoFit/>
          </a:bodyPr>
          <a:lstStyle/>
          <a:p>
            <a:r>
              <a:rPr lang="en-US" dirty="0" smtClean="0"/>
              <a:t>Tx/Rx</a:t>
            </a:r>
            <a:endParaRPr lang="en-US" dirty="0"/>
          </a:p>
        </p:txBody>
      </p:sp>
      <p:sp>
        <p:nvSpPr>
          <p:cNvPr id="26" name="TextBox 25"/>
          <p:cNvSpPr txBox="1"/>
          <p:nvPr/>
        </p:nvSpPr>
        <p:spPr>
          <a:xfrm>
            <a:off x="6565005" y="3466563"/>
            <a:ext cx="838200" cy="369332"/>
          </a:xfrm>
          <a:prstGeom prst="rect">
            <a:avLst/>
          </a:prstGeom>
          <a:noFill/>
        </p:spPr>
        <p:txBody>
          <a:bodyPr wrap="square" rtlCol="0">
            <a:spAutoFit/>
          </a:bodyPr>
          <a:lstStyle/>
          <a:p>
            <a:r>
              <a:rPr lang="en-US" dirty="0" smtClean="0"/>
              <a:t>Tx/Rx</a:t>
            </a:r>
            <a:endParaRPr lang="en-US" dirty="0"/>
          </a:p>
        </p:txBody>
      </p:sp>
      <p:sp>
        <p:nvSpPr>
          <p:cNvPr id="27" name="TextBox 26"/>
          <p:cNvSpPr txBox="1"/>
          <p:nvPr/>
        </p:nvSpPr>
        <p:spPr>
          <a:xfrm>
            <a:off x="6553200" y="2704563"/>
            <a:ext cx="838200" cy="369332"/>
          </a:xfrm>
          <a:prstGeom prst="rect">
            <a:avLst/>
          </a:prstGeom>
          <a:noFill/>
        </p:spPr>
        <p:txBody>
          <a:bodyPr wrap="square" rtlCol="0">
            <a:spAutoFit/>
          </a:bodyPr>
          <a:lstStyle/>
          <a:p>
            <a:r>
              <a:rPr lang="en-US" dirty="0" smtClean="0"/>
              <a:t>Tx/Rx</a:t>
            </a:r>
            <a:endParaRPr lang="en-US" dirty="0"/>
          </a:p>
        </p:txBody>
      </p:sp>
      <p:cxnSp>
        <p:nvCxnSpPr>
          <p:cNvPr id="12" name="Straight Arrow Connector 11"/>
          <p:cNvCxnSpPr>
            <a:stCxn id="8" idx="3"/>
          </p:cNvCxnSpPr>
          <p:nvPr/>
        </p:nvCxnSpPr>
        <p:spPr>
          <a:xfrm>
            <a:off x="2615484" y="2906530"/>
            <a:ext cx="393496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rot="10800000">
            <a:off x="2590800" y="2971800"/>
            <a:ext cx="3886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2615484" y="3657600"/>
            <a:ext cx="393496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rot="10800000">
            <a:off x="2590800" y="3722870"/>
            <a:ext cx="3886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2539284" y="4343400"/>
            <a:ext cx="393496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rot="10800000">
            <a:off x="2514600" y="4408670"/>
            <a:ext cx="3886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2615484" y="4953000"/>
            <a:ext cx="393496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rot="10800000">
            <a:off x="2590800" y="5018270"/>
            <a:ext cx="3886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1000"/>
                                        <p:tgtEl>
                                          <p:spTgt spid="27"/>
                                        </p:tgtEl>
                                      </p:cBhvr>
                                    </p:animEffect>
                                  </p:childTnLst>
                                </p:cTn>
                              </p:par>
                            </p:childTnLst>
                          </p:cTn>
                        </p:par>
                        <p:par>
                          <p:cTn id="11" fill="hold">
                            <p:stCondLst>
                              <p:cond delay="1000"/>
                            </p:stCondLst>
                            <p:childTnLst>
                              <p:par>
                                <p:cTn id="12" presetID="17" presetClass="entr" presetSubtype="8"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ppt_x</p:attrName>
                                        </p:attrNameLst>
                                      </p:cBhvr>
                                      <p:tavLst>
                                        <p:tav tm="0">
                                          <p:val>
                                            <p:strVal val="#ppt_x-#ppt_w/2"/>
                                          </p:val>
                                        </p:tav>
                                        <p:tav tm="100000">
                                          <p:val>
                                            <p:strVal val="#ppt_x"/>
                                          </p:val>
                                        </p:tav>
                                      </p:tavLst>
                                    </p:anim>
                                    <p:anim calcmode="lin" valueType="num">
                                      <p:cBhvr>
                                        <p:cTn id="15" dur="500" fill="hold"/>
                                        <p:tgtEl>
                                          <p:spTgt spid="12"/>
                                        </p:tgtEl>
                                        <p:attrNameLst>
                                          <p:attrName>ppt_y</p:attrName>
                                        </p:attrNameLst>
                                      </p:cBhvr>
                                      <p:tavLst>
                                        <p:tav tm="0">
                                          <p:val>
                                            <p:strVal val="#ppt_y"/>
                                          </p:val>
                                        </p:tav>
                                        <p:tav tm="100000">
                                          <p:val>
                                            <p:strVal val="#ppt_y"/>
                                          </p:val>
                                        </p:tav>
                                      </p:tavLst>
                                    </p:anim>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strVal val="#ppt_h"/>
                                          </p:val>
                                        </p:tav>
                                        <p:tav tm="100000">
                                          <p:val>
                                            <p:strVal val="#ppt_h"/>
                                          </p:val>
                                        </p:tav>
                                      </p:tavLst>
                                    </p:anim>
                                  </p:childTnLst>
                                </p:cTn>
                              </p:par>
                              <p:par>
                                <p:cTn id="18" presetID="17" presetClass="entr" presetSubtype="2" fill="hold" nodeType="with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p:cTn id="20" dur="500" fill="hold"/>
                                        <p:tgtEl>
                                          <p:spTgt spid="30"/>
                                        </p:tgtEl>
                                        <p:attrNameLst>
                                          <p:attrName>ppt_x</p:attrName>
                                        </p:attrNameLst>
                                      </p:cBhvr>
                                      <p:tavLst>
                                        <p:tav tm="0">
                                          <p:val>
                                            <p:strVal val="#ppt_x+#ppt_w/2"/>
                                          </p:val>
                                        </p:tav>
                                        <p:tav tm="100000">
                                          <p:val>
                                            <p:strVal val="#ppt_x"/>
                                          </p:val>
                                        </p:tav>
                                      </p:tavLst>
                                    </p:anim>
                                    <p:anim calcmode="lin" valueType="num">
                                      <p:cBhvr>
                                        <p:cTn id="21" dur="500" fill="hold"/>
                                        <p:tgtEl>
                                          <p:spTgt spid="30"/>
                                        </p:tgtEl>
                                        <p:attrNameLst>
                                          <p:attrName>ppt_y</p:attrName>
                                        </p:attrNameLst>
                                      </p:cBhvr>
                                      <p:tavLst>
                                        <p:tav tm="0">
                                          <p:val>
                                            <p:strVal val="#ppt_y"/>
                                          </p:val>
                                        </p:tav>
                                        <p:tav tm="100000">
                                          <p:val>
                                            <p:strVal val="#ppt_y"/>
                                          </p:val>
                                        </p:tav>
                                      </p:tavLst>
                                    </p:anim>
                                    <p:anim calcmode="lin" valueType="num">
                                      <p:cBhvr>
                                        <p:cTn id="22" dur="500" fill="hold"/>
                                        <p:tgtEl>
                                          <p:spTgt spid="30"/>
                                        </p:tgtEl>
                                        <p:attrNameLst>
                                          <p:attrName>ppt_w</p:attrName>
                                        </p:attrNameLst>
                                      </p:cBhvr>
                                      <p:tavLst>
                                        <p:tav tm="0">
                                          <p:val>
                                            <p:fltVal val="0"/>
                                          </p:val>
                                        </p:tav>
                                        <p:tav tm="100000">
                                          <p:val>
                                            <p:strVal val="#ppt_w"/>
                                          </p:val>
                                        </p:tav>
                                      </p:tavLst>
                                    </p:anim>
                                    <p:anim calcmode="lin" valueType="num">
                                      <p:cBhvr>
                                        <p:cTn id="23" dur="500" fill="hold"/>
                                        <p:tgtEl>
                                          <p:spTgt spid="30"/>
                                        </p:tgtEl>
                                        <p:attrNameLst>
                                          <p:attrName>ppt_h</p:attrName>
                                        </p:attrNameLst>
                                      </p:cBhvr>
                                      <p:tavLst>
                                        <p:tav tm="0">
                                          <p:val>
                                            <p:strVal val="#ppt_h"/>
                                          </p:val>
                                        </p:tav>
                                        <p:tav tm="100000">
                                          <p:val>
                                            <p:strVal val="#ppt_h"/>
                                          </p:val>
                                        </p:tav>
                                      </p:tavLst>
                                    </p:anim>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1000"/>
                                        <p:tgtEl>
                                          <p:spTgt spid="26"/>
                                        </p:tgtEl>
                                      </p:cBhvr>
                                    </p:animEffect>
                                  </p:childTnLst>
                                </p:cTn>
                              </p:par>
                            </p:childTnLst>
                          </p:cTn>
                        </p:par>
                        <p:par>
                          <p:cTn id="31" fill="hold">
                            <p:stCondLst>
                              <p:cond delay="2500"/>
                            </p:stCondLst>
                            <p:childTnLst>
                              <p:par>
                                <p:cTn id="32" presetID="17" presetClass="entr" presetSubtype="8" fill="hold" nodeType="afterEffect">
                                  <p:stCondLst>
                                    <p:cond delay="0"/>
                                  </p:stCondLst>
                                  <p:childTnLst>
                                    <p:set>
                                      <p:cBhvr>
                                        <p:cTn id="33" dur="1" fill="hold">
                                          <p:stCondLst>
                                            <p:cond delay="0"/>
                                          </p:stCondLst>
                                        </p:cTn>
                                        <p:tgtEl>
                                          <p:spTgt spid="39"/>
                                        </p:tgtEl>
                                        <p:attrNameLst>
                                          <p:attrName>style.visibility</p:attrName>
                                        </p:attrNameLst>
                                      </p:cBhvr>
                                      <p:to>
                                        <p:strVal val="visible"/>
                                      </p:to>
                                    </p:set>
                                    <p:anim calcmode="lin" valueType="num">
                                      <p:cBhvr>
                                        <p:cTn id="34" dur="500" fill="hold"/>
                                        <p:tgtEl>
                                          <p:spTgt spid="39"/>
                                        </p:tgtEl>
                                        <p:attrNameLst>
                                          <p:attrName>ppt_x</p:attrName>
                                        </p:attrNameLst>
                                      </p:cBhvr>
                                      <p:tavLst>
                                        <p:tav tm="0">
                                          <p:val>
                                            <p:strVal val="#ppt_x-#ppt_w/2"/>
                                          </p:val>
                                        </p:tav>
                                        <p:tav tm="100000">
                                          <p:val>
                                            <p:strVal val="#ppt_x"/>
                                          </p:val>
                                        </p:tav>
                                      </p:tavLst>
                                    </p:anim>
                                    <p:anim calcmode="lin" valueType="num">
                                      <p:cBhvr>
                                        <p:cTn id="35" dur="500" fill="hold"/>
                                        <p:tgtEl>
                                          <p:spTgt spid="39"/>
                                        </p:tgtEl>
                                        <p:attrNameLst>
                                          <p:attrName>ppt_y</p:attrName>
                                        </p:attrNameLst>
                                      </p:cBhvr>
                                      <p:tavLst>
                                        <p:tav tm="0">
                                          <p:val>
                                            <p:strVal val="#ppt_y"/>
                                          </p:val>
                                        </p:tav>
                                        <p:tav tm="100000">
                                          <p:val>
                                            <p:strVal val="#ppt_y"/>
                                          </p:val>
                                        </p:tav>
                                      </p:tavLst>
                                    </p:anim>
                                    <p:anim calcmode="lin" valueType="num">
                                      <p:cBhvr>
                                        <p:cTn id="36" dur="500" fill="hold"/>
                                        <p:tgtEl>
                                          <p:spTgt spid="39"/>
                                        </p:tgtEl>
                                        <p:attrNameLst>
                                          <p:attrName>ppt_w</p:attrName>
                                        </p:attrNameLst>
                                      </p:cBhvr>
                                      <p:tavLst>
                                        <p:tav tm="0">
                                          <p:val>
                                            <p:fltVal val="0"/>
                                          </p:val>
                                        </p:tav>
                                        <p:tav tm="100000">
                                          <p:val>
                                            <p:strVal val="#ppt_w"/>
                                          </p:val>
                                        </p:tav>
                                      </p:tavLst>
                                    </p:anim>
                                    <p:anim calcmode="lin" valueType="num">
                                      <p:cBhvr>
                                        <p:cTn id="37" dur="500" fill="hold"/>
                                        <p:tgtEl>
                                          <p:spTgt spid="39"/>
                                        </p:tgtEl>
                                        <p:attrNameLst>
                                          <p:attrName>ppt_h</p:attrName>
                                        </p:attrNameLst>
                                      </p:cBhvr>
                                      <p:tavLst>
                                        <p:tav tm="0">
                                          <p:val>
                                            <p:strVal val="#ppt_h"/>
                                          </p:val>
                                        </p:tav>
                                        <p:tav tm="100000">
                                          <p:val>
                                            <p:strVal val="#ppt_h"/>
                                          </p:val>
                                        </p:tav>
                                      </p:tavLst>
                                    </p:anim>
                                  </p:childTnLst>
                                </p:cTn>
                              </p:par>
                              <p:par>
                                <p:cTn id="38" presetID="17" presetClass="entr" presetSubtype="2" fill="hold" nodeType="with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ppt_x</p:attrName>
                                        </p:attrNameLst>
                                      </p:cBhvr>
                                      <p:tavLst>
                                        <p:tav tm="0">
                                          <p:val>
                                            <p:strVal val="#ppt_x+#ppt_w/2"/>
                                          </p:val>
                                        </p:tav>
                                        <p:tav tm="100000">
                                          <p:val>
                                            <p:strVal val="#ppt_x"/>
                                          </p:val>
                                        </p:tav>
                                      </p:tavLst>
                                    </p:anim>
                                    <p:anim calcmode="lin" valueType="num">
                                      <p:cBhvr>
                                        <p:cTn id="41" dur="500" fill="hold"/>
                                        <p:tgtEl>
                                          <p:spTgt spid="40"/>
                                        </p:tgtEl>
                                        <p:attrNameLst>
                                          <p:attrName>ppt_y</p:attrName>
                                        </p:attrNameLst>
                                      </p:cBhvr>
                                      <p:tavLst>
                                        <p:tav tm="0">
                                          <p:val>
                                            <p:strVal val="#ppt_y"/>
                                          </p:val>
                                        </p:tav>
                                        <p:tav tm="100000">
                                          <p:val>
                                            <p:strVal val="#ppt_y"/>
                                          </p:val>
                                        </p:tav>
                                      </p:tavLst>
                                    </p:anim>
                                    <p:anim calcmode="lin" valueType="num">
                                      <p:cBhvr>
                                        <p:cTn id="42" dur="500" fill="hold"/>
                                        <p:tgtEl>
                                          <p:spTgt spid="40"/>
                                        </p:tgtEl>
                                        <p:attrNameLst>
                                          <p:attrName>ppt_w</p:attrName>
                                        </p:attrNameLst>
                                      </p:cBhvr>
                                      <p:tavLst>
                                        <p:tav tm="0">
                                          <p:val>
                                            <p:fltVal val="0"/>
                                          </p:val>
                                        </p:tav>
                                        <p:tav tm="100000">
                                          <p:val>
                                            <p:strVal val="#ppt_w"/>
                                          </p:val>
                                        </p:tav>
                                      </p:tavLst>
                                    </p:anim>
                                    <p:anim calcmode="lin" valueType="num">
                                      <p:cBhvr>
                                        <p:cTn id="43" dur="500" fill="hold"/>
                                        <p:tgtEl>
                                          <p:spTgt spid="40"/>
                                        </p:tgtEl>
                                        <p:attrNameLst>
                                          <p:attrName>ppt_h</p:attrName>
                                        </p:attrNameLst>
                                      </p:cBhvr>
                                      <p:tavLst>
                                        <p:tav tm="0">
                                          <p:val>
                                            <p:strVal val="#ppt_h"/>
                                          </p:val>
                                        </p:tav>
                                        <p:tav tm="100000">
                                          <p:val>
                                            <p:strVal val="#ppt_h"/>
                                          </p:val>
                                        </p:tav>
                                      </p:tavLst>
                                    </p:anim>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childTnLst>
                                </p:cTn>
                              </p:par>
                            </p:childTnLst>
                          </p:cTn>
                        </p:par>
                        <p:par>
                          <p:cTn id="51" fill="hold">
                            <p:stCondLst>
                              <p:cond delay="4000"/>
                            </p:stCondLst>
                            <p:childTnLst>
                              <p:par>
                                <p:cTn id="52" presetID="17" presetClass="entr" presetSubtype="8"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p:cTn id="54" dur="500" fill="hold"/>
                                        <p:tgtEl>
                                          <p:spTgt spid="42"/>
                                        </p:tgtEl>
                                        <p:attrNameLst>
                                          <p:attrName>ppt_x</p:attrName>
                                        </p:attrNameLst>
                                      </p:cBhvr>
                                      <p:tavLst>
                                        <p:tav tm="0">
                                          <p:val>
                                            <p:strVal val="#ppt_x-#ppt_w/2"/>
                                          </p:val>
                                        </p:tav>
                                        <p:tav tm="100000">
                                          <p:val>
                                            <p:strVal val="#ppt_x"/>
                                          </p:val>
                                        </p:tav>
                                      </p:tavLst>
                                    </p:anim>
                                    <p:anim calcmode="lin" valueType="num">
                                      <p:cBhvr>
                                        <p:cTn id="55" dur="500" fill="hold"/>
                                        <p:tgtEl>
                                          <p:spTgt spid="42"/>
                                        </p:tgtEl>
                                        <p:attrNameLst>
                                          <p:attrName>ppt_y</p:attrName>
                                        </p:attrNameLst>
                                      </p:cBhvr>
                                      <p:tavLst>
                                        <p:tav tm="0">
                                          <p:val>
                                            <p:strVal val="#ppt_y"/>
                                          </p:val>
                                        </p:tav>
                                        <p:tav tm="100000">
                                          <p:val>
                                            <p:strVal val="#ppt_y"/>
                                          </p:val>
                                        </p:tav>
                                      </p:tavLst>
                                    </p:anim>
                                    <p:anim calcmode="lin" valueType="num">
                                      <p:cBhvr>
                                        <p:cTn id="56" dur="500" fill="hold"/>
                                        <p:tgtEl>
                                          <p:spTgt spid="42"/>
                                        </p:tgtEl>
                                        <p:attrNameLst>
                                          <p:attrName>ppt_w</p:attrName>
                                        </p:attrNameLst>
                                      </p:cBhvr>
                                      <p:tavLst>
                                        <p:tav tm="0">
                                          <p:val>
                                            <p:fltVal val="0"/>
                                          </p:val>
                                        </p:tav>
                                        <p:tav tm="100000">
                                          <p:val>
                                            <p:strVal val="#ppt_w"/>
                                          </p:val>
                                        </p:tav>
                                      </p:tavLst>
                                    </p:anim>
                                    <p:anim calcmode="lin" valueType="num">
                                      <p:cBhvr>
                                        <p:cTn id="57" dur="500" fill="hold"/>
                                        <p:tgtEl>
                                          <p:spTgt spid="42"/>
                                        </p:tgtEl>
                                        <p:attrNameLst>
                                          <p:attrName>ppt_h</p:attrName>
                                        </p:attrNameLst>
                                      </p:cBhvr>
                                      <p:tavLst>
                                        <p:tav tm="0">
                                          <p:val>
                                            <p:strVal val="#ppt_h"/>
                                          </p:val>
                                        </p:tav>
                                        <p:tav tm="100000">
                                          <p:val>
                                            <p:strVal val="#ppt_h"/>
                                          </p:val>
                                        </p:tav>
                                      </p:tavLst>
                                    </p:anim>
                                  </p:childTnLst>
                                </p:cTn>
                              </p:par>
                              <p:par>
                                <p:cTn id="58" presetID="17" presetClass="entr" presetSubtype="2" fill="hold" nodeType="withEffect">
                                  <p:stCondLst>
                                    <p:cond delay="0"/>
                                  </p:stCondLst>
                                  <p:childTnLst>
                                    <p:set>
                                      <p:cBhvr>
                                        <p:cTn id="59" dur="1" fill="hold">
                                          <p:stCondLst>
                                            <p:cond delay="0"/>
                                          </p:stCondLst>
                                        </p:cTn>
                                        <p:tgtEl>
                                          <p:spTgt spid="43"/>
                                        </p:tgtEl>
                                        <p:attrNameLst>
                                          <p:attrName>style.visibility</p:attrName>
                                        </p:attrNameLst>
                                      </p:cBhvr>
                                      <p:to>
                                        <p:strVal val="visible"/>
                                      </p:to>
                                    </p:set>
                                    <p:anim calcmode="lin" valueType="num">
                                      <p:cBhvr>
                                        <p:cTn id="60" dur="500" fill="hold"/>
                                        <p:tgtEl>
                                          <p:spTgt spid="43"/>
                                        </p:tgtEl>
                                        <p:attrNameLst>
                                          <p:attrName>ppt_x</p:attrName>
                                        </p:attrNameLst>
                                      </p:cBhvr>
                                      <p:tavLst>
                                        <p:tav tm="0">
                                          <p:val>
                                            <p:strVal val="#ppt_x+#ppt_w/2"/>
                                          </p:val>
                                        </p:tav>
                                        <p:tav tm="100000">
                                          <p:val>
                                            <p:strVal val="#ppt_x"/>
                                          </p:val>
                                        </p:tav>
                                      </p:tavLst>
                                    </p:anim>
                                    <p:anim calcmode="lin" valueType="num">
                                      <p:cBhvr>
                                        <p:cTn id="61" dur="500" fill="hold"/>
                                        <p:tgtEl>
                                          <p:spTgt spid="43"/>
                                        </p:tgtEl>
                                        <p:attrNameLst>
                                          <p:attrName>ppt_y</p:attrName>
                                        </p:attrNameLst>
                                      </p:cBhvr>
                                      <p:tavLst>
                                        <p:tav tm="0">
                                          <p:val>
                                            <p:strVal val="#ppt_y"/>
                                          </p:val>
                                        </p:tav>
                                        <p:tav tm="100000">
                                          <p:val>
                                            <p:strVal val="#ppt_y"/>
                                          </p:val>
                                        </p:tav>
                                      </p:tavLst>
                                    </p:anim>
                                    <p:anim calcmode="lin" valueType="num">
                                      <p:cBhvr>
                                        <p:cTn id="62" dur="500" fill="hold"/>
                                        <p:tgtEl>
                                          <p:spTgt spid="43"/>
                                        </p:tgtEl>
                                        <p:attrNameLst>
                                          <p:attrName>ppt_w</p:attrName>
                                        </p:attrNameLst>
                                      </p:cBhvr>
                                      <p:tavLst>
                                        <p:tav tm="0">
                                          <p:val>
                                            <p:fltVal val="0"/>
                                          </p:val>
                                        </p:tav>
                                        <p:tav tm="100000">
                                          <p:val>
                                            <p:strVal val="#ppt_w"/>
                                          </p:val>
                                        </p:tav>
                                      </p:tavLst>
                                    </p:anim>
                                    <p:anim calcmode="lin" valueType="num">
                                      <p:cBhvr>
                                        <p:cTn id="63" dur="500" fill="hold"/>
                                        <p:tgtEl>
                                          <p:spTgt spid="43"/>
                                        </p:tgtEl>
                                        <p:attrNameLst>
                                          <p:attrName>ppt_h</p:attrName>
                                        </p:attrNameLst>
                                      </p:cBhvr>
                                      <p:tavLst>
                                        <p:tav tm="0">
                                          <p:val>
                                            <p:strVal val="#ppt_h"/>
                                          </p:val>
                                        </p:tav>
                                        <p:tav tm="100000">
                                          <p:val>
                                            <p:strVal val="#ppt_h"/>
                                          </p:val>
                                        </p:tav>
                                      </p:tavLst>
                                    </p:anim>
                                  </p:childTnLst>
                                </p:cTn>
                              </p:par>
                            </p:childTnLst>
                          </p:cTn>
                        </p:par>
                        <p:par>
                          <p:cTn id="64" fill="hold">
                            <p:stCondLst>
                              <p:cond delay="4500"/>
                            </p:stCondLst>
                            <p:childTnLst>
                              <p:par>
                                <p:cTn id="65" presetID="10" presetClass="entr" presetSubtype="0"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000"/>
                                        <p:tgtEl>
                                          <p:spTgt spid="2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1000"/>
                                        <p:tgtEl>
                                          <p:spTgt spid="23"/>
                                        </p:tgtEl>
                                      </p:cBhvr>
                                    </p:animEffect>
                                  </p:childTnLst>
                                </p:cTn>
                              </p:par>
                            </p:childTnLst>
                          </p:cTn>
                        </p:par>
                        <p:par>
                          <p:cTn id="71" fill="hold">
                            <p:stCondLst>
                              <p:cond delay="5500"/>
                            </p:stCondLst>
                            <p:childTnLst>
                              <p:par>
                                <p:cTn id="72" presetID="17" presetClass="entr" presetSubtype="2" fill="hold" nodeType="afterEffect">
                                  <p:stCondLst>
                                    <p:cond delay="0"/>
                                  </p:stCondLst>
                                  <p:childTnLst>
                                    <p:set>
                                      <p:cBhvr>
                                        <p:cTn id="73" dur="1" fill="hold">
                                          <p:stCondLst>
                                            <p:cond delay="0"/>
                                          </p:stCondLst>
                                        </p:cTn>
                                        <p:tgtEl>
                                          <p:spTgt spid="46"/>
                                        </p:tgtEl>
                                        <p:attrNameLst>
                                          <p:attrName>style.visibility</p:attrName>
                                        </p:attrNameLst>
                                      </p:cBhvr>
                                      <p:to>
                                        <p:strVal val="visible"/>
                                      </p:to>
                                    </p:set>
                                    <p:anim calcmode="lin" valueType="num">
                                      <p:cBhvr>
                                        <p:cTn id="74" dur="500" fill="hold"/>
                                        <p:tgtEl>
                                          <p:spTgt spid="46"/>
                                        </p:tgtEl>
                                        <p:attrNameLst>
                                          <p:attrName>ppt_x</p:attrName>
                                        </p:attrNameLst>
                                      </p:cBhvr>
                                      <p:tavLst>
                                        <p:tav tm="0">
                                          <p:val>
                                            <p:strVal val="#ppt_x+#ppt_w/2"/>
                                          </p:val>
                                        </p:tav>
                                        <p:tav tm="100000">
                                          <p:val>
                                            <p:strVal val="#ppt_x"/>
                                          </p:val>
                                        </p:tav>
                                      </p:tavLst>
                                    </p:anim>
                                    <p:anim calcmode="lin" valueType="num">
                                      <p:cBhvr>
                                        <p:cTn id="75" dur="500" fill="hold"/>
                                        <p:tgtEl>
                                          <p:spTgt spid="46"/>
                                        </p:tgtEl>
                                        <p:attrNameLst>
                                          <p:attrName>ppt_y</p:attrName>
                                        </p:attrNameLst>
                                      </p:cBhvr>
                                      <p:tavLst>
                                        <p:tav tm="0">
                                          <p:val>
                                            <p:strVal val="#ppt_y"/>
                                          </p:val>
                                        </p:tav>
                                        <p:tav tm="100000">
                                          <p:val>
                                            <p:strVal val="#ppt_y"/>
                                          </p:val>
                                        </p:tav>
                                      </p:tavLst>
                                    </p:anim>
                                    <p:anim calcmode="lin" valueType="num">
                                      <p:cBhvr>
                                        <p:cTn id="76" dur="500" fill="hold"/>
                                        <p:tgtEl>
                                          <p:spTgt spid="46"/>
                                        </p:tgtEl>
                                        <p:attrNameLst>
                                          <p:attrName>ppt_w</p:attrName>
                                        </p:attrNameLst>
                                      </p:cBhvr>
                                      <p:tavLst>
                                        <p:tav tm="0">
                                          <p:val>
                                            <p:fltVal val="0"/>
                                          </p:val>
                                        </p:tav>
                                        <p:tav tm="100000">
                                          <p:val>
                                            <p:strVal val="#ppt_w"/>
                                          </p:val>
                                        </p:tav>
                                      </p:tavLst>
                                    </p:anim>
                                    <p:anim calcmode="lin" valueType="num">
                                      <p:cBhvr>
                                        <p:cTn id="77" dur="500" fill="hold"/>
                                        <p:tgtEl>
                                          <p:spTgt spid="46"/>
                                        </p:tgtEl>
                                        <p:attrNameLst>
                                          <p:attrName>ppt_h</p:attrName>
                                        </p:attrNameLst>
                                      </p:cBhvr>
                                      <p:tavLst>
                                        <p:tav tm="0">
                                          <p:val>
                                            <p:strVal val="#ppt_h"/>
                                          </p:val>
                                        </p:tav>
                                        <p:tav tm="100000">
                                          <p:val>
                                            <p:strVal val="#ppt_h"/>
                                          </p:val>
                                        </p:tav>
                                      </p:tavLst>
                                    </p:anim>
                                  </p:childTnLst>
                                </p:cTn>
                              </p:par>
                              <p:par>
                                <p:cTn id="78" presetID="17" presetClass="entr" presetSubtype="8" fill="hold" nodeType="withEffect">
                                  <p:stCondLst>
                                    <p:cond delay="0"/>
                                  </p:stCondLst>
                                  <p:childTnLst>
                                    <p:set>
                                      <p:cBhvr>
                                        <p:cTn id="79" dur="1" fill="hold">
                                          <p:stCondLst>
                                            <p:cond delay="0"/>
                                          </p:stCondLst>
                                        </p:cTn>
                                        <p:tgtEl>
                                          <p:spTgt spid="45"/>
                                        </p:tgtEl>
                                        <p:attrNameLst>
                                          <p:attrName>style.visibility</p:attrName>
                                        </p:attrNameLst>
                                      </p:cBhvr>
                                      <p:to>
                                        <p:strVal val="visible"/>
                                      </p:to>
                                    </p:set>
                                    <p:anim calcmode="lin" valueType="num">
                                      <p:cBhvr>
                                        <p:cTn id="80" dur="500" fill="hold"/>
                                        <p:tgtEl>
                                          <p:spTgt spid="45"/>
                                        </p:tgtEl>
                                        <p:attrNameLst>
                                          <p:attrName>ppt_x</p:attrName>
                                        </p:attrNameLst>
                                      </p:cBhvr>
                                      <p:tavLst>
                                        <p:tav tm="0">
                                          <p:val>
                                            <p:strVal val="#ppt_x-#ppt_w/2"/>
                                          </p:val>
                                        </p:tav>
                                        <p:tav tm="100000">
                                          <p:val>
                                            <p:strVal val="#ppt_x"/>
                                          </p:val>
                                        </p:tav>
                                      </p:tavLst>
                                    </p:anim>
                                    <p:anim calcmode="lin" valueType="num">
                                      <p:cBhvr>
                                        <p:cTn id="81" dur="500" fill="hold"/>
                                        <p:tgtEl>
                                          <p:spTgt spid="45"/>
                                        </p:tgtEl>
                                        <p:attrNameLst>
                                          <p:attrName>ppt_y</p:attrName>
                                        </p:attrNameLst>
                                      </p:cBhvr>
                                      <p:tavLst>
                                        <p:tav tm="0">
                                          <p:val>
                                            <p:strVal val="#ppt_y"/>
                                          </p:val>
                                        </p:tav>
                                        <p:tav tm="100000">
                                          <p:val>
                                            <p:strVal val="#ppt_y"/>
                                          </p:val>
                                        </p:tav>
                                      </p:tavLst>
                                    </p:anim>
                                    <p:anim calcmode="lin" valueType="num">
                                      <p:cBhvr>
                                        <p:cTn id="82" dur="500" fill="hold"/>
                                        <p:tgtEl>
                                          <p:spTgt spid="45"/>
                                        </p:tgtEl>
                                        <p:attrNameLst>
                                          <p:attrName>ppt_w</p:attrName>
                                        </p:attrNameLst>
                                      </p:cBhvr>
                                      <p:tavLst>
                                        <p:tav tm="0">
                                          <p:val>
                                            <p:fltVal val="0"/>
                                          </p:val>
                                        </p:tav>
                                        <p:tav tm="100000">
                                          <p:val>
                                            <p:strVal val="#ppt_w"/>
                                          </p:val>
                                        </p:tav>
                                      </p:tavLst>
                                    </p:anim>
                                    <p:anim calcmode="lin" valueType="num">
                                      <p:cBhvr>
                                        <p:cTn id="83" dur="500" fill="hold"/>
                                        <p:tgtEl>
                                          <p:spTgt spid="4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 grpId="0"/>
      <p:bldP spid="22" grpId="0"/>
      <p:bldP spid="23" grpId="0"/>
      <p:bldP spid="24" grpId="0"/>
      <p:bldP spid="25" grpId="0"/>
      <p:bldP spid="26"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4 Pair Cabling-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447800" y="1676400"/>
            <a:ext cx="6041136" cy="3005328"/>
          </a:xfrm>
          <a:prstGeom prst="rect">
            <a:avLst/>
          </a:prstGeom>
        </p:spPr>
      </p:pic>
      <p:sp>
        <p:nvSpPr>
          <p:cNvPr id="71685" name="AutoShape 116"/>
          <p:cNvSpPr>
            <a:spLocks noChangeArrowheads="1"/>
          </p:cNvSpPr>
          <p:nvPr/>
        </p:nvSpPr>
        <p:spPr bwMode="auto">
          <a:xfrm flipH="1">
            <a:off x="2514600" y="2286000"/>
            <a:ext cx="228600" cy="533400"/>
          </a:xfrm>
          <a:prstGeom prst="curvedRightArrow">
            <a:avLst>
              <a:gd name="adj1" fmla="val 40000"/>
              <a:gd name="adj2" fmla="val 8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
        <p:nvSpPr>
          <p:cNvPr id="71683" name="Text Box 119"/>
          <p:cNvSpPr txBox="1">
            <a:spLocks noChangeArrowheads="1"/>
          </p:cNvSpPr>
          <p:nvPr/>
        </p:nvSpPr>
        <p:spPr bwMode="auto">
          <a:xfrm>
            <a:off x="533400" y="757535"/>
            <a:ext cx="8153400" cy="461665"/>
          </a:xfrm>
          <a:prstGeom prst="rect">
            <a:avLst/>
          </a:prstGeom>
          <a:noFill/>
          <a:ln w="9525">
            <a:noFill/>
            <a:miter lim="800000"/>
            <a:headEnd/>
            <a:tailEnd/>
          </a:ln>
        </p:spPr>
        <p:txBody>
          <a:bodyPr>
            <a:spAutoFit/>
          </a:bodyPr>
          <a:lstStyle/>
          <a:p>
            <a:pPr marL="347663" indent="-231775" eaLnBrk="0" hangingPunct="0">
              <a:spcBef>
                <a:spcPct val="50000"/>
              </a:spcBef>
              <a:buFont typeface="Arial" pitchFamily="34" charset="0"/>
              <a:buChar char="•"/>
            </a:pPr>
            <a:r>
              <a:rPr lang="en-US" sz="2400" dirty="0" smtClean="0">
                <a:latin typeface="Calibri" pitchFamily="34" charset="0"/>
              </a:rPr>
              <a:t>Power Sum Near </a:t>
            </a:r>
            <a:r>
              <a:rPr lang="en-US" sz="2400" dirty="0">
                <a:latin typeface="Calibri" pitchFamily="34" charset="0"/>
              </a:rPr>
              <a:t>End </a:t>
            </a:r>
            <a:r>
              <a:rPr lang="en-US" sz="2400" dirty="0" err="1">
                <a:latin typeface="Calibri" pitchFamily="34" charset="0"/>
              </a:rPr>
              <a:t>CrossTalk</a:t>
            </a:r>
            <a:r>
              <a:rPr lang="en-US" sz="2400" dirty="0">
                <a:latin typeface="Calibri" pitchFamily="34" charset="0"/>
              </a:rPr>
              <a:t> </a:t>
            </a:r>
            <a:r>
              <a:rPr lang="en-US" sz="2400" dirty="0" smtClean="0">
                <a:latin typeface="Calibri" pitchFamily="34" charset="0"/>
              </a:rPr>
              <a:t>(PSNEXT</a:t>
            </a:r>
            <a:r>
              <a:rPr lang="en-US" sz="2400" dirty="0">
                <a:latin typeface="Calibri" pitchFamily="34" charset="0"/>
              </a:rPr>
              <a:t>) (dB)</a:t>
            </a:r>
            <a:endParaRPr lang="en-US" sz="2400" dirty="0">
              <a:solidFill>
                <a:srgbClr val="FFFF00"/>
              </a:solidFill>
              <a:latin typeface="Calibri" pitchFamily="34" charset="0"/>
            </a:endParaRPr>
          </a:p>
        </p:txBody>
      </p:sp>
      <p:sp>
        <p:nvSpPr>
          <p:cNvPr id="120" name="TextBox 119"/>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14" name="AutoShape 116"/>
          <p:cNvSpPr>
            <a:spLocks noChangeArrowheads="1"/>
          </p:cNvSpPr>
          <p:nvPr/>
        </p:nvSpPr>
        <p:spPr bwMode="auto">
          <a:xfrm flipV="1">
            <a:off x="2743200" y="2971800"/>
            <a:ext cx="228600" cy="533400"/>
          </a:xfrm>
          <a:prstGeom prst="curvedRightArrow">
            <a:avLst>
              <a:gd name="adj1" fmla="val 40000"/>
              <a:gd name="adj2" fmla="val 8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
        <p:nvSpPr>
          <p:cNvPr id="15" name="AutoShape 116"/>
          <p:cNvSpPr>
            <a:spLocks noChangeArrowheads="1"/>
          </p:cNvSpPr>
          <p:nvPr/>
        </p:nvSpPr>
        <p:spPr bwMode="auto">
          <a:xfrm flipV="1">
            <a:off x="2286000" y="2971800"/>
            <a:ext cx="381000" cy="1143000"/>
          </a:xfrm>
          <a:prstGeom prst="curvedRightArrow">
            <a:avLst>
              <a:gd name="adj1" fmla="val 40000"/>
              <a:gd name="adj2" fmla="val 8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
        <p:nvSpPr>
          <p:cNvPr id="17" name="TextBox 16"/>
          <p:cNvSpPr txBox="1"/>
          <p:nvPr/>
        </p:nvSpPr>
        <p:spPr>
          <a:xfrm>
            <a:off x="1676400" y="2721864"/>
            <a:ext cx="838200" cy="369332"/>
          </a:xfrm>
          <a:prstGeom prst="rect">
            <a:avLst/>
          </a:prstGeom>
          <a:noFill/>
        </p:spPr>
        <p:txBody>
          <a:bodyPr wrap="square" rtlCol="0">
            <a:spAutoFit/>
          </a:bodyPr>
          <a:lstStyle/>
          <a:p>
            <a:r>
              <a:rPr lang="en-US" dirty="0" smtClean="0"/>
              <a:t>Tx/Rx</a:t>
            </a:r>
            <a:endParaRPr lang="en-US" dirty="0"/>
          </a:p>
        </p:txBody>
      </p:sp>
      <p:sp>
        <p:nvSpPr>
          <p:cNvPr id="18" name="TextBox 17"/>
          <p:cNvSpPr txBox="1"/>
          <p:nvPr/>
        </p:nvSpPr>
        <p:spPr>
          <a:xfrm>
            <a:off x="1676400" y="1981200"/>
            <a:ext cx="838200" cy="369332"/>
          </a:xfrm>
          <a:prstGeom prst="rect">
            <a:avLst/>
          </a:prstGeom>
          <a:noFill/>
        </p:spPr>
        <p:txBody>
          <a:bodyPr wrap="square" rtlCol="0">
            <a:spAutoFit/>
          </a:bodyPr>
          <a:lstStyle/>
          <a:p>
            <a:r>
              <a:rPr lang="en-US" dirty="0" smtClean="0"/>
              <a:t>Tx/Rx</a:t>
            </a:r>
            <a:endParaRPr lang="en-US" dirty="0"/>
          </a:p>
        </p:txBody>
      </p:sp>
      <p:sp>
        <p:nvSpPr>
          <p:cNvPr id="19" name="TextBox 18"/>
          <p:cNvSpPr txBox="1"/>
          <p:nvPr/>
        </p:nvSpPr>
        <p:spPr>
          <a:xfrm>
            <a:off x="1676400" y="3352800"/>
            <a:ext cx="838200" cy="369332"/>
          </a:xfrm>
          <a:prstGeom prst="rect">
            <a:avLst/>
          </a:prstGeom>
          <a:noFill/>
        </p:spPr>
        <p:txBody>
          <a:bodyPr wrap="square" rtlCol="0">
            <a:spAutoFit/>
          </a:bodyPr>
          <a:lstStyle/>
          <a:p>
            <a:r>
              <a:rPr lang="en-US" dirty="0" smtClean="0"/>
              <a:t>Tx/Rx</a:t>
            </a:r>
            <a:endParaRPr lang="en-US" dirty="0"/>
          </a:p>
        </p:txBody>
      </p:sp>
      <p:sp>
        <p:nvSpPr>
          <p:cNvPr id="20" name="TextBox 19"/>
          <p:cNvSpPr txBox="1"/>
          <p:nvPr/>
        </p:nvSpPr>
        <p:spPr>
          <a:xfrm>
            <a:off x="1676400" y="4038600"/>
            <a:ext cx="838200" cy="369332"/>
          </a:xfrm>
          <a:prstGeom prst="rect">
            <a:avLst/>
          </a:prstGeom>
          <a:noFill/>
        </p:spPr>
        <p:txBody>
          <a:bodyPr wrap="square" rtlCol="0">
            <a:spAutoFit/>
          </a:bodyPr>
          <a:lstStyle/>
          <a:p>
            <a:r>
              <a:rPr lang="en-US" dirty="0" smtClean="0"/>
              <a:t>Tx/Rx</a:t>
            </a:r>
            <a:endParaRPr lang="en-US" dirty="0"/>
          </a:p>
        </p:txBody>
      </p:sp>
      <p:sp>
        <p:nvSpPr>
          <p:cNvPr id="21" name="TextBox 20"/>
          <p:cNvSpPr txBox="1"/>
          <p:nvPr/>
        </p:nvSpPr>
        <p:spPr>
          <a:xfrm>
            <a:off x="6553200" y="4038600"/>
            <a:ext cx="838200" cy="369332"/>
          </a:xfrm>
          <a:prstGeom prst="rect">
            <a:avLst/>
          </a:prstGeom>
          <a:noFill/>
        </p:spPr>
        <p:txBody>
          <a:bodyPr wrap="square" rtlCol="0">
            <a:spAutoFit/>
          </a:bodyPr>
          <a:lstStyle/>
          <a:p>
            <a:r>
              <a:rPr lang="en-US" dirty="0" smtClean="0"/>
              <a:t>Tx/Rx</a:t>
            </a:r>
            <a:endParaRPr lang="en-US" dirty="0"/>
          </a:p>
        </p:txBody>
      </p:sp>
      <p:sp>
        <p:nvSpPr>
          <p:cNvPr id="22" name="TextBox 21"/>
          <p:cNvSpPr txBox="1"/>
          <p:nvPr/>
        </p:nvSpPr>
        <p:spPr>
          <a:xfrm>
            <a:off x="6553200" y="3352800"/>
            <a:ext cx="838200" cy="369332"/>
          </a:xfrm>
          <a:prstGeom prst="rect">
            <a:avLst/>
          </a:prstGeom>
          <a:noFill/>
        </p:spPr>
        <p:txBody>
          <a:bodyPr wrap="square" rtlCol="0">
            <a:spAutoFit/>
          </a:bodyPr>
          <a:lstStyle/>
          <a:p>
            <a:r>
              <a:rPr lang="en-US" dirty="0" smtClean="0"/>
              <a:t>Tx/Rx</a:t>
            </a:r>
            <a:endParaRPr lang="en-US" dirty="0"/>
          </a:p>
        </p:txBody>
      </p:sp>
      <p:sp>
        <p:nvSpPr>
          <p:cNvPr id="23" name="TextBox 22"/>
          <p:cNvSpPr txBox="1"/>
          <p:nvPr/>
        </p:nvSpPr>
        <p:spPr>
          <a:xfrm>
            <a:off x="6553200" y="2743200"/>
            <a:ext cx="838200" cy="369332"/>
          </a:xfrm>
          <a:prstGeom prst="rect">
            <a:avLst/>
          </a:prstGeom>
          <a:noFill/>
        </p:spPr>
        <p:txBody>
          <a:bodyPr wrap="square" rtlCol="0">
            <a:spAutoFit/>
          </a:bodyPr>
          <a:lstStyle/>
          <a:p>
            <a:r>
              <a:rPr lang="en-US" dirty="0" smtClean="0"/>
              <a:t>Tx/Rx</a:t>
            </a:r>
            <a:endParaRPr lang="en-US" dirty="0"/>
          </a:p>
        </p:txBody>
      </p:sp>
      <p:sp>
        <p:nvSpPr>
          <p:cNvPr id="24" name="TextBox 23"/>
          <p:cNvSpPr txBox="1"/>
          <p:nvPr/>
        </p:nvSpPr>
        <p:spPr>
          <a:xfrm>
            <a:off x="6553200" y="1981200"/>
            <a:ext cx="838200" cy="369332"/>
          </a:xfrm>
          <a:prstGeom prst="rect">
            <a:avLst/>
          </a:prstGeom>
          <a:noFill/>
        </p:spPr>
        <p:txBody>
          <a:bodyPr wrap="square" rtlCol="0">
            <a:spAutoFit/>
          </a:bodyPr>
          <a:lstStyle/>
          <a:p>
            <a:r>
              <a:rPr lang="en-US" dirty="0" smtClean="0"/>
              <a:t>Tx/Rx</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685"/>
                                        </p:tgtEl>
                                        <p:attrNameLst>
                                          <p:attrName>style.visibility</p:attrName>
                                        </p:attrNameLst>
                                      </p:cBhvr>
                                      <p:to>
                                        <p:strVal val="visible"/>
                                      </p:to>
                                    </p:set>
                                    <p:anim calcmode="lin" valueType="num">
                                      <p:cBhvr>
                                        <p:cTn id="7" dur="500" fill="hold"/>
                                        <p:tgtEl>
                                          <p:spTgt spid="71685"/>
                                        </p:tgtEl>
                                        <p:attrNameLst>
                                          <p:attrName>ppt_w</p:attrName>
                                        </p:attrNameLst>
                                      </p:cBhvr>
                                      <p:tavLst>
                                        <p:tav tm="0">
                                          <p:val>
                                            <p:fltVal val="0"/>
                                          </p:val>
                                        </p:tav>
                                        <p:tav tm="100000">
                                          <p:val>
                                            <p:strVal val="#ppt_w"/>
                                          </p:val>
                                        </p:tav>
                                      </p:tavLst>
                                    </p:anim>
                                    <p:anim calcmode="lin" valueType="num">
                                      <p:cBhvr>
                                        <p:cTn id="8" dur="500" fill="hold"/>
                                        <p:tgtEl>
                                          <p:spTgt spid="71685"/>
                                        </p:tgtEl>
                                        <p:attrNameLst>
                                          <p:attrName>ppt_h</p:attrName>
                                        </p:attrNameLst>
                                      </p:cBhvr>
                                      <p:tavLst>
                                        <p:tav tm="0">
                                          <p:val>
                                            <p:fltVal val="0"/>
                                          </p:val>
                                        </p:tav>
                                        <p:tav tm="100000">
                                          <p:val>
                                            <p:strVal val="#ppt_h"/>
                                          </p:val>
                                        </p:tav>
                                      </p:tavLst>
                                    </p:anim>
                                    <p:animEffect transition="in" filter="fade">
                                      <p:cBhvr>
                                        <p:cTn id="9" dur="500"/>
                                        <p:tgtEl>
                                          <p:spTgt spid="71685"/>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457200" y="838200"/>
            <a:ext cx="8153400" cy="1077218"/>
          </a:xfrm>
          <a:prstGeom prst="rect">
            <a:avLst/>
          </a:prstGeom>
          <a:noFill/>
        </p:spPr>
        <p:txBody>
          <a:bodyPr wrap="square" rtlCol="0">
            <a:spAutoFit/>
          </a:bodyPr>
          <a:lstStyle/>
          <a:p>
            <a:pPr marL="347663" indent="-231775">
              <a:buFont typeface="Arial" pitchFamily="34" charset="0"/>
              <a:buChar char="•"/>
            </a:pPr>
            <a:r>
              <a:rPr lang="en-US" sz="2400" dirty="0" smtClean="0"/>
              <a:t>TSB95</a:t>
            </a:r>
          </a:p>
          <a:p>
            <a:pPr marL="804863" lvl="1" indent="-231775">
              <a:buFont typeface="Arial" pitchFamily="34" charset="0"/>
              <a:buChar char="•"/>
            </a:pPr>
            <a:r>
              <a:rPr lang="en-US" sz="2000" dirty="0" smtClean="0"/>
              <a:t>IEEE’s further definition of Category 5</a:t>
            </a:r>
          </a:p>
          <a:p>
            <a:pPr marL="804863" lvl="1" indent="-231775">
              <a:buFont typeface="Arial" pitchFamily="34" charset="0"/>
              <a:buChar char="•"/>
            </a:pPr>
            <a:r>
              <a:rPr lang="en-US" sz="2000" dirty="0" smtClean="0"/>
              <a:t>Key Parameters included:</a:t>
            </a:r>
          </a:p>
        </p:txBody>
      </p:sp>
      <p:graphicFrame>
        <p:nvGraphicFramePr>
          <p:cNvPr id="13" name="Table 12"/>
          <p:cNvGraphicFramePr>
            <a:graphicFrameLocks noGrp="1"/>
          </p:cNvGraphicFramePr>
          <p:nvPr/>
        </p:nvGraphicFramePr>
        <p:xfrm>
          <a:off x="1371606" y="2286000"/>
          <a:ext cx="6781794" cy="2966720"/>
        </p:xfrm>
        <a:graphic>
          <a:graphicData uri="http://schemas.openxmlformats.org/drawingml/2006/table">
            <a:tbl>
              <a:tblPr firstRow="1" bandRow="1">
                <a:tableStyleId>{5C22544A-7EE6-4342-B048-85BDC9FD1C3A}</a:tableStyleId>
              </a:tblPr>
              <a:tblGrid>
                <a:gridCol w="1356360"/>
                <a:gridCol w="904239"/>
                <a:gridCol w="904239"/>
                <a:gridCol w="904239"/>
                <a:gridCol w="904239"/>
                <a:gridCol w="904239"/>
                <a:gridCol w="904239"/>
              </a:tblGrid>
              <a:tr h="370840">
                <a:tc>
                  <a:txBody>
                    <a:bodyPr/>
                    <a:lstStyle/>
                    <a:p>
                      <a:r>
                        <a:rPr lang="en-US" dirty="0" smtClean="0"/>
                        <a:t>Parameter</a:t>
                      </a:r>
                      <a:endParaRPr lang="en-US" dirty="0"/>
                    </a:p>
                  </a:txBody>
                  <a:tcPr/>
                </a:tc>
                <a:tc>
                  <a:txBody>
                    <a:bodyPr/>
                    <a:lstStyle/>
                    <a:p>
                      <a:pPr algn="ctr"/>
                      <a:r>
                        <a:rPr lang="en-US" dirty="0" smtClean="0"/>
                        <a:t>Cat</a:t>
                      </a:r>
                      <a:r>
                        <a:rPr lang="en-US" baseline="0" dirty="0" smtClean="0"/>
                        <a:t> 3</a:t>
                      </a:r>
                      <a:endParaRPr lang="en-US" dirty="0"/>
                    </a:p>
                  </a:txBody>
                  <a:tcPr/>
                </a:tc>
                <a:tc>
                  <a:txBody>
                    <a:bodyPr/>
                    <a:lstStyle/>
                    <a:p>
                      <a:pPr algn="ctr"/>
                      <a:r>
                        <a:rPr lang="en-US" dirty="0" smtClean="0"/>
                        <a:t>Cat 5</a:t>
                      </a:r>
                      <a:endParaRPr lang="en-US" dirty="0"/>
                    </a:p>
                  </a:txBody>
                  <a:tcPr/>
                </a:tc>
                <a:tc>
                  <a:txBody>
                    <a:bodyPr/>
                    <a:lstStyle/>
                    <a:p>
                      <a:pPr algn="ctr"/>
                      <a:r>
                        <a:rPr lang="en-US" dirty="0" smtClean="0"/>
                        <a:t>TSB95</a:t>
                      </a:r>
                      <a:endParaRPr lang="en-US" dirty="0"/>
                    </a:p>
                  </a:txBody>
                  <a:tcPr/>
                </a:tc>
                <a:tc>
                  <a:txBody>
                    <a:bodyPr/>
                    <a:lstStyle/>
                    <a:p>
                      <a:pPr algn="ctr"/>
                      <a:r>
                        <a:rPr lang="en-US" dirty="0" smtClean="0"/>
                        <a:t>Cat 5e</a:t>
                      </a:r>
                      <a:endParaRPr lang="en-US" dirty="0"/>
                    </a:p>
                  </a:txBody>
                  <a:tcPr/>
                </a:tc>
                <a:tc>
                  <a:txBody>
                    <a:bodyPr/>
                    <a:lstStyle/>
                    <a:p>
                      <a:pPr algn="ctr"/>
                      <a:r>
                        <a:rPr lang="en-US" dirty="0" smtClean="0"/>
                        <a:t>Cat 6</a:t>
                      </a:r>
                      <a:endParaRPr lang="en-US" dirty="0"/>
                    </a:p>
                  </a:txBody>
                  <a:tcPr/>
                </a:tc>
                <a:tc>
                  <a:txBody>
                    <a:bodyPr/>
                    <a:lstStyle/>
                    <a:p>
                      <a:pPr algn="ctr"/>
                      <a:r>
                        <a:rPr lang="en-US" dirty="0" smtClean="0"/>
                        <a:t>Cat 6A</a:t>
                      </a:r>
                      <a:endParaRPr lang="en-US" dirty="0"/>
                    </a:p>
                  </a:txBody>
                  <a:tcPr/>
                </a:tc>
              </a:tr>
              <a:tr h="370840">
                <a:tc>
                  <a:txBody>
                    <a:bodyPr/>
                    <a:lstStyle/>
                    <a:p>
                      <a:r>
                        <a:rPr lang="en-US" dirty="0" smtClean="0"/>
                        <a:t>NEXT</a:t>
                      </a:r>
                      <a:endParaRPr lang="en-US" dirty="0"/>
                    </a:p>
                  </a:txBody>
                  <a:tcPr/>
                </a:tc>
                <a:tc>
                  <a:txBody>
                    <a:bodyPr/>
                    <a:lstStyle/>
                    <a:p>
                      <a:pPr algn="ctr">
                        <a:buClr>
                          <a:srgbClr val="FF0000"/>
                        </a:buClr>
                        <a:buFont typeface="Wingdings" pitchFamily="2" charset="2"/>
                        <a:buNone/>
                      </a:pP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Attenuation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ACR</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PSNEXT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Return Loss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14"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519027"/>
            <a:ext cx="366712" cy="224758"/>
          </a:xfrm>
          <a:prstGeom prst="rect">
            <a:avLst/>
          </a:prstGeom>
          <a:noFill/>
        </p:spPr>
      </p:pic>
      <p:pic>
        <p:nvPicPr>
          <p:cNvPr id="15"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138027"/>
            <a:ext cx="366712" cy="224758"/>
          </a:xfrm>
          <a:prstGeom prst="rect">
            <a:avLst/>
          </a:prstGeom>
          <a:noFill/>
        </p:spPr>
      </p:pic>
      <p:pic>
        <p:nvPicPr>
          <p:cNvPr id="16"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2757027"/>
            <a:ext cx="366712" cy="224758"/>
          </a:xfrm>
          <a:prstGeom prst="rect">
            <a:avLst/>
          </a:prstGeom>
          <a:noFill/>
        </p:spPr>
      </p:pic>
      <p:pic>
        <p:nvPicPr>
          <p:cNvPr id="1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2757027"/>
            <a:ext cx="366712" cy="224758"/>
          </a:xfrm>
          <a:prstGeom prst="rect">
            <a:avLst/>
          </a:prstGeom>
          <a:noFill/>
        </p:spPr>
      </p:pic>
      <p:pic>
        <p:nvPicPr>
          <p:cNvPr id="18"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138027"/>
            <a:ext cx="366712" cy="224758"/>
          </a:xfrm>
          <a:prstGeom prst="rect">
            <a:avLst/>
          </a:prstGeom>
          <a:noFill/>
        </p:spPr>
      </p:pic>
      <p:pic>
        <p:nvPicPr>
          <p:cNvPr id="19"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519027"/>
            <a:ext cx="366712" cy="224758"/>
          </a:xfrm>
          <a:prstGeom prst="rect">
            <a:avLst/>
          </a:prstGeom>
          <a:noFill/>
        </p:spPr>
      </p:pic>
      <p:pic>
        <p:nvPicPr>
          <p:cNvPr id="1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900027"/>
            <a:ext cx="366712" cy="224758"/>
          </a:xfrm>
          <a:prstGeom prst="rect">
            <a:avLst/>
          </a:prstGeom>
          <a:noFill/>
        </p:spPr>
      </p:pic>
      <p:pic>
        <p:nvPicPr>
          <p:cNvPr id="12"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138027"/>
            <a:ext cx="366712" cy="224758"/>
          </a:xfrm>
          <a:prstGeom prst="rect">
            <a:avLst/>
          </a:prstGeom>
          <a:noFill/>
        </p:spPr>
      </p:pic>
      <p:pic>
        <p:nvPicPr>
          <p:cNvPr id="20"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2757027"/>
            <a:ext cx="366712" cy="224758"/>
          </a:xfrm>
          <a:prstGeom prst="rect">
            <a:avLst/>
          </a:prstGeom>
          <a:noFill/>
        </p:spPr>
      </p:pic>
      <p:pic>
        <p:nvPicPr>
          <p:cNvPr id="2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519027"/>
            <a:ext cx="366712" cy="2247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4 Pair Cabling-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447800" y="1676400"/>
            <a:ext cx="6041136" cy="3005328"/>
          </a:xfrm>
          <a:prstGeom prst="rect">
            <a:avLst/>
          </a:prstGeom>
        </p:spPr>
      </p:pic>
      <p:sp>
        <p:nvSpPr>
          <p:cNvPr id="71685" name="AutoShape 116"/>
          <p:cNvSpPr>
            <a:spLocks noChangeArrowheads="1"/>
          </p:cNvSpPr>
          <p:nvPr/>
        </p:nvSpPr>
        <p:spPr bwMode="auto">
          <a:xfrm>
            <a:off x="2438400" y="2286000"/>
            <a:ext cx="228600" cy="533400"/>
          </a:xfrm>
          <a:prstGeom prst="curvedRightArrow">
            <a:avLst>
              <a:gd name="adj1" fmla="val 40000"/>
              <a:gd name="adj2" fmla="val 8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
        <p:nvSpPr>
          <p:cNvPr id="71683" name="Text Box 119"/>
          <p:cNvSpPr txBox="1">
            <a:spLocks noChangeArrowheads="1"/>
          </p:cNvSpPr>
          <p:nvPr/>
        </p:nvSpPr>
        <p:spPr bwMode="auto">
          <a:xfrm>
            <a:off x="533400" y="757535"/>
            <a:ext cx="8153400" cy="461665"/>
          </a:xfrm>
          <a:prstGeom prst="rect">
            <a:avLst/>
          </a:prstGeom>
          <a:noFill/>
          <a:ln w="9525">
            <a:noFill/>
            <a:miter lim="800000"/>
            <a:headEnd/>
            <a:tailEnd/>
          </a:ln>
        </p:spPr>
        <p:txBody>
          <a:bodyPr>
            <a:spAutoFit/>
          </a:bodyPr>
          <a:lstStyle/>
          <a:p>
            <a:pPr marL="347663" indent="-231775" eaLnBrk="0" hangingPunct="0">
              <a:spcBef>
                <a:spcPct val="50000"/>
              </a:spcBef>
              <a:buFont typeface="Arial" pitchFamily="34" charset="0"/>
              <a:buChar char="•"/>
            </a:pPr>
            <a:r>
              <a:rPr lang="en-US" sz="2400" dirty="0" smtClean="0">
                <a:latin typeface="Calibri" pitchFamily="34" charset="0"/>
              </a:rPr>
              <a:t>Equal Level Far End Cross Talk (ELFEXT</a:t>
            </a:r>
            <a:r>
              <a:rPr lang="en-US" sz="2400" dirty="0">
                <a:latin typeface="Calibri" pitchFamily="34" charset="0"/>
              </a:rPr>
              <a:t>) (dB)</a:t>
            </a:r>
            <a:endParaRPr lang="en-US" sz="2400" dirty="0">
              <a:solidFill>
                <a:srgbClr val="FFFF00"/>
              </a:solidFill>
              <a:latin typeface="Calibri" pitchFamily="34" charset="0"/>
            </a:endParaRPr>
          </a:p>
        </p:txBody>
      </p:sp>
      <p:sp>
        <p:nvSpPr>
          <p:cNvPr id="120" name="TextBox 119"/>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17" name="TextBox 16"/>
          <p:cNvSpPr txBox="1"/>
          <p:nvPr/>
        </p:nvSpPr>
        <p:spPr>
          <a:xfrm>
            <a:off x="1676400" y="2721864"/>
            <a:ext cx="838200" cy="369332"/>
          </a:xfrm>
          <a:prstGeom prst="rect">
            <a:avLst/>
          </a:prstGeom>
          <a:noFill/>
        </p:spPr>
        <p:txBody>
          <a:bodyPr wrap="square" rtlCol="0">
            <a:spAutoFit/>
          </a:bodyPr>
          <a:lstStyle/>
          <a:p>
            <a:r>
              <a:rPr lang="en-US" dirty="0" smtClean="0"/>
              <a:t>Tx/Rx</a:t>
            </a:r>
            <a:endParaRPr lang="en-US" dirty="0"/>
          </a:p>
        </p:txBody>
      </p:sp>
      <p:sp>
        <p:nvSpPr>
          <p:cNvPr id="18" name="TextBox 17"/>
          <p:cNvSpPr txBox="1"/>
          <p:nvPr/>
        </p:nvSpPr>
        <p:spPr>
          <a:xfrm>
            <a:off x="1676400" y="1981200"/>
            <a:ext cx="838200" cy="369332"/>
          </a:xfrm>
          <a:prstGeom prst="rect">
            <a:avLst/>
          </a:prstGeom>
          <a:noFill/>
        </p:spPr>
        <p:txBody>
          <a:bodyPr wrap="square" rtlCol="0">
            <a:spAutoFit/>
          </a:bodyPr>
          <a:lstStyle/>
          <a:p>
            <a:r>
              <a:rPr lang="en-US" dirty="0" smtClean="0"/>
              <a:t>Tx/Rx</a:t>
            </a:r>
            <a:endParaRPr lang="en-US" dirty="0"/>
          </a:p>
        </p:txBody>
      </p:sp>
      <p:sp>
        <p:nvSpPr>
          <p:cNvPr id="19" name="TextBox 18"/>
          <p:cNvSpPr txBox="1"/>
          <p:nvPr/>
        </p:nvSpPr>
        <p:spPr>
          <a:xfrm>
            <a:off x="1676400" y="3352800"/>
            <a:ext cx="838200" cy="369332"/>
          </a:xfrm>
          <a:prstGeom prst="rect">
            <a:avLst/>
          </a:prstGeom>
          <a:noFill/>
        </p:spPr>
        <p:txBody>
          <a:bodyPr wrap="square" rtlCol="0">
            <a:spAutoFit/>
          </a:bodyPr>
          <a:lstStyle/>
          <a:p>
            <a:r>
              <a:rPr lang="en-US" dirty="0" smtClean="0"/>
              <a:t>Tx/Rx</a:t>
            </a:r>
            <a:endParaRPr lang="en-US" dirty="0"/>
          </a:p>
        </p:txBody>
      </p:sp>
      <p:sp>
        <p:nvSpPr>
          <p:cNvPr id="20" name="TextBox 19"/>
          <p:cNvSpPr txBox="1"/>
          <p:nvPr/>
        </p:nvSpPr>
        <p:spPr>
          <a:xfrm>
            <a:off x="1676400" y="4038600"/>
            <a:ext cx="838200" cy="369332"/>
          </a:xfrm>
          <a:prstGeom prst="rect">
            <a:avLst/>
          </a:prstGeom>
          <a:noFill/>
        </p:spPr>
        <p:txBody>
          <a:bodyPr wrap="square" rtlCol="0">
            <a:spAutoFit/>
          </a:bodyPr>
          <a:lstStyle/>
          <a:p>
            <a:r>
              <a:rPr lang="en-US" dirty="0" smtClean="0"/>
              <a:t>Tx/Rx</a:t>
            </a:r>
            <a:endParaRPr lang="en-US" dirty="0"/>
          </a:p>
        </p:txBody>
      </p:sp>
      <p:sp>
        <p:nvSpPr>
          <p:cNvPr id="21" name="TextBox 20"/>
          <p:cNvSpPr txBox="1"/>
          <p:nvPr/>
        </p:nvSpPr>
        <p:spPr>
          <a:xfrm>
            <a:off x="6553200" y="4038600"/>
            <a:ext cx="838200" cy="369332"/>
          </a:xfrm>
          <a:prstGeom prst="rect">
            <a:avLst/>
          </a:prstGeom>
          <a:noFill/>
        </p:spPr>
        <p:txBody>
          <a:bodyPr wrap="square" rtlCol="0">
            <a:spAutoFit/>
          </a:bodyPr>
          <a:lstStyle/>
          <a:p>
            <a:r>
              <a:rPr lang="en-US" dirty="0" smtClean="0"/>
              <a:t>Tx/Rx</a:t>
            </a:r>
            <a:endParaRPr lang="en-US" dirty="0"/>
          </a:p>
        </p:txBody>
      </p:sp>
      <p:sp>
        <p:nvSpPr>
          <p:cNvPr id="22" name="TextBox 21"/>
          <p:cNvSpPr txBox="1"/>
          <p:nvPr/>
        </p:nvSpPr>
        <p:spPr>
          <a:xfrm>
            <a:off x="6553200" y="3352800"/>
            <a:ext cx="838200" cy="369332"/>
          </a:xfrm>
          <a:prstGeom prst="rect">
            <a:avLst/>
          </a:prstGeom>
          <a:noFill/>
        </p:spPr>
        <p:txBody>
          <a:bodyPr wrap="square" rtlCol="0">
            <a:spAutoFit/>
          </a:bodyPr>
          <a:lstStyle/>
          <a:p>
            <a:r>
              <a:rPr lang="en-US" dirty="0" smtClean="0"/>
              <a:t>Tx/Rx</a:t>
            </a:r>
            <a:endParaRPr lang="en-US" dirty="0"/>
          </a:p>
        </p:txBody>
      </p:sp>
      <p:sp>
        <p:nvSpPr>
          <p:cNvPr id="23" name="TextBox 22"/>
          <p:cNvSpPr txBox="1"/>
          <p:nvPr/>
        </p:nvSpPr>
        <p:spPr>
          <a:xfrm>
            <a:off x="6553200" y="2743200"/>
            <a:ext cx="838200" cy="369332"/>
          </a:xfrm>
          <a:prstGeom prst="rect">
            <a:avLst/>
          </a:prstGeom>
          <a:noFill/>
        </p:spPr>
        <p:txBody>
          <a:bodyPr wrap="square" rtlCol="0">
            <a:spAutoFit/>
          </a:bodyPr>
          <a:lstStyle/>
          <a:p>
            <a:r>
              <a:rPr lang="en-US" dirty="0" smtClean="0"/>
              <a:t>Tx/Rx</a:t>
            </a:r>
            <a:endParaRPr lang="en-US" dirty="0"/>
          </a:p>
        </p:txBody>
      </p:sp>
      <p:sp>
        <p:nvSpPr>
          <p:cNvPr id="24" name="TextBox 23"/>
          <p:cNvSpPr txBox="1"/>
          <p:nvPr/>
        </p:nvSpPr>
        <p:spPr>
          <a:xfrm>
            <a:off x="6553200" y="1981200"/>
            <a:ext cx="838200" cy="369332"/>
          </a:xfrm>
          <a:prstGeom prst="rect">
            <a:avLst/>
          </a:prstGeom>
          <a:noFill/>
        </p:spPr>
        <p:txBody>
          <a:bodyPr wrap="square" rtlCol="0">
            <a:spAutoFit/>
          </a:bodyPr>
          <a:lstStyle/>
          <a:p>
            <a:r>
              <a:rPr lang="en-US" dirty="0" smtClean="0"/>
              <a:t>Tx/Rx</a:t>
            </a:r>
            <a:endParaRPr lang="en-US" dirty="0"/>
          </a:p>
        </p:txBody>
      </p:sp>
      <p:cxnSp>
        <p:nvCxnSpPr>
          <p:cNvPr id="37" name="Straight Arrow Connector 36"/>
          <p:cNvCxnSpPr/>
          <p:nvPr/>
        </p:nvCxnSpPr>
        <p:spPr>
          <a:xfrm>
            <a:off x="2615484" y="2865120"/>
            <a:ext cx="393496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rot="10800000">
            <a:off x="2590800" y="2930390"/>
            <a:ext cx="3886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685"/>
                                        </p:tgtEl>
                                        <p:attrNameLst>
                                          <p:attrName>style.visibility</p:attrName>
                                        </p:attrNameLst>
                                      </p:cBhvr>
                                      <p:to>
                                        <p:strVal val="visible"/>
                                      </p:to>
                                    </p:set>
                                    <p:anim calcmode="lin" valueType="num">
                                      <p:cBhvr>
                                        <p:cTn id="7" dur="500" fill="hold"/>
                                        <p:tgtEl>
                                          <p:spTgt spid="71685"/>
                                        </p:tgtEl>
                                        <p:attrNameLst>
                                          <p:attrName>ppt_w</p:attrName>
                                        </p:attrNameLst>
                                      </p:cBhvr>
                                      <p:tavLst>
                                        <p:tav tm="0">
                                          <p:val>
                                            <p:fltVal val="0"/>
                                          </p:val>
                                        </p:tav>
                                        <p:tav tm="100000">
                                          <p:val>
                                            <p:strVal val="#ppt_w"/>
                                          </p:val>
                                        </p:tav>
                                      </p:tavLst>
                                    </p:anim>
                                    <p:anim calcmode="lin" valueType="num">
                                      <p:cBhvr>
                                        <p:cTn id="8" dur="500" fill="hold"/>
                                        <p:tgtEl>
                                          <p:spTgt spid="71685"/>
                                        </p:tgtEl>
                                        <p:attrNameLst>
                                          <p:attrName>ppt_h</p:attrName>
                                        </p:attrNameLst>
                                      </p:cBhvr>
                                      <p:tavLst>
                                        <p:tav tm="0">
                                          <p:val>
                                            <p:fltVal val="0"/>
                                          </p:val>
                                        </p:tav>
                                        <p:tav tm="100000">
                                          <p:val>
                                            <p:strVal val="#ppt_h"/>
                                          </p:val>
                                        </p:tav>
                                      </p:tavLst>
                                    </p:anim>
                                    <p:animEffect transition="in" filter="fade">
                                      <p:cBhvr>
                                        <p:cTn id="9" dur="500"/>
                                        <p:tgtEl>
                                          <p:spTgt spid="71685"/>
                                        </p:tgtEl>
                                      </p:cBhvr>
                                    </p:animEffect>
                                  </p:childTnLst>
                                </p:cTn>
                              </p:par>
                            </p:childTnLst>
                          </p:cTn>
                        </p:par>
                        <p:par>
                          <p:cTn id="10" fill="hold">
                            <p:stCondLst>
                              <p:cond delay="500"/>
                            </p:stCondLst>
                            <p:childTnLst>
                              <p:par>
                                <p:cTn id="11" presetID="17" presetClass="entr" presetSubtype="8" fill="hold" nodeType="after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p:cTn id="13" dur="500" fill="hold"/>
                                        <p:tgtEl>
                                          <p:spTgt spid="37"/>
                                        </p:tgtEl>
                                        <p:attrNameLst>
                                          <p:attrName>ppt_x</p:attrName>
                                        </p:attrNameLst>
                                      </p:cBhvr>
                                      <p:tavLst>
                                        <p:tav tm="0">
                                          <p:val>
                                            <p:strVal val="#ppt_x-#ppt_w/2"/>
                                          </p:val>
                                        </p:tav>
                                        <p:tav tm="100000">
                                          <p:val>
                                            <p:strVal val="#ppt_x"/>
                                          </p:val>
                                        </p:tav>
                                      </p:tavLst>
                                    </p:anim>
                                    <p:anim calcmode="lin" valueType="num">
                                      <p:cBhvr>
                                        <p:cTn id="14" dur="500" fill="hold"/>
                                        <p:tgtEl>
                                          <p:spTgt spid="37"/>
                                        </p:tgtEl>
                                        <p:attrNameLst>
                                          <p:attrName>ppt_y</p:attrName>
                                        </p:attrNameLst>
                                      </p:cBhvr>
                                      <p:tavLst>
                                        <p:tav tm="0">
                                          <p:val>
                                            <p:strVal val="#ppt_y"/>
                                          </p:val>
                                        </p:tav>
                                        <p:tav tm="100000">
                                          <p:val>
                                            <p:strVal val="#ppt_y"/>
                                          </p:val>
                                        </p:tav>
                                      </p:tavLst>
                                    </p:anim>
                                    <p:anim calcmode="lin" valueType="num">
                                      <p:cBhvr>
                                        <p:cTn id="15" dur="500" fill="hold"/>
                                        <p:tgtEl>
                                          <p:spTgt spid="37"/>
                                        </p:tgtEl>
                                        <p:attrNameLst>
                                          <p:attrName>ppt_w</p:attrName>
                                        </p:attrNameLst>
                                      </p:cBhvr>
                                      <p:tavLst>
                                        <p:tav tm="0">
                                          <p:val>
                                            <p:fltVal val="0"/>
                                          </p:val>
                                        </p:tav>
                                        <p:tav tm="100000">
                                          <p:val>
                                            <p:strVal val="#ppt_w"/>
                                          </p:val>
                                        </p:tav>
                                      </p:tavLst>
                                    </p:anim>
                                    <p:anim calcmode="lin" valueType="num">
                                      <p:cBhvr>
                                        <p:cTn id="16" dur="5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2" fill="hold" nodeType="click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p:cTn id="21" dur="1000" fill="hold"/>
                                        <p:tgtEl>
                                          <p:spTgt spid="38"/>
                                        </p:tgtEl>
                                        <p:attrNameLst>
                                          <p:attrName>ppt_x</p:attrName>
                                        </p:attrNameLst>
                                      </p:cBhvr>
                                      <p:tavLst>
                                        <p:tav tm="0">
                                          <p:val>
                                            <p:strVal val="#ppt_x+#ppt_w/2"/>
                                          </p:val>
                                        </p:tav>
                                        <p:tav tm="100000">
                                          <p:val>
                                            <p:strVal val="#ppt_x"/>
                                          </p:val>
                                        </p:tav>
                                      </p:tavLst>
                                    </p:anim>
                                    <p:anim calcmode="lin" valueType="num">
                                      <p:cBhvr>
                                        <p:cTn id="22" dur="1000" fill="hold"/>
                                        <p:tgtEl>
                                          <p:spTgt spid="38"/>
                                        </p:tgtEl>
                                        <p:attrNameLst>
                                          <p:attrName>ppt_y</p:attrName>
                                        </p:attrNameLst>
                                      </p:cBhvr>
                                      <p:tavLst>
                                        <p:tav tm="0">
                                          <p:val>
                                            <p:strVal val="#ppt_y"/>
                                          </p:val>
                                        </p:tav>
                                        <p:tav tm="100000">
                                          <p:val>
                                            <p:strVal val="#ppt_y"/>
                                          </p:val>
                                        </p:tav>
                                      </p:tavLst>
                                    </p:anim>
                                    <p:anim calcmode="lin" valueType="num">
                                      <p:cBhvr>
                                        <p:cTn id="23" dur="1000" fill="hold"/>
                                        <p:tgtEl>
                                          <p:spTgt spid="38"/>
                                        </p:tgtEl>
                                        <p:attrNameLst>
                                          <p:attrName>ppt_w</p:attrName>
                                        </p:attrNameLst>
                                      </p:cBhvr>
                                      <p:tavLst>
                                        <p:tav tm="0">
                                          <p:val>
                                            <p:fltVal val="0"/>
                                          </p:val>
                                        </p:tav>
                                        <p:tav tm="100000">
                                          <p:val>
                                            <p:strVal val="#ppt_w"/>
                                          </p:val>
                                        </p:tav>
                                      </p:tavLst>
                                    </p:anim>
                                    <p:anim calcmode="lin" valueType="num">
                                      <p:cBhvr>
                                        <p:cTn id="24" dur="1000" fill="hold"/>
                                        <p:tgtEl>
                                          <p:spTgt spid="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457200" y="838200"/>
            <a:ext cx="8153400" cy="1077218"/>
          </a:xfrm>
          <a:prstGeom prst="rect">
            <a:avLst/>
          </a:prstGeom>
          <a:noFill/>
        </p:spPr>
        <p:txBody>
          <a:bodyPr wrap="square" rtlCol="0">
            <a:spAutoFit/>
          </a:bodyPr>
          <a:lstStyle/>
          <a:p>
            <a:pPr marL="347663" indent="-231775">
              <a:buFont typeface="Arial" pitchFamily="34" charset="0"/>
              <a:buChar char="•"/>
            </a:pPr>
            <a:r>
              <a:rPr lang="en-US" sz="2400" dirty="0" smtClean="0"/>
              <a:t>TSB95</a:t>
            </a:r>
          </a:p>
          <a:p>
            <a:pPr marL="804863" lvl="1" indent="-231775">
              <a:buFont typeface="Arial" pitchFamily="34" charset="0"/>
              <a:buChar char="•"/>
            </a:pPr>
            <a:r>
              <a:rPr lang="en-US" sz="2000" dirty="0" smtClean="0"/>
              <a:t>IEEE’s further definition of Category 5</a:t>
            </a:r>
          </a:p>
          <a:p>
            <a:pPr marL="804863" lvl="1" indent="-231775">
              <a:buFont typeface="Arial" pitchFamily="34" charset="0"/>
              <a:buChar char="•"/>
            </a:pPr>
            <a:r>
              <a:rPr lang="en-US" sz="2000" dirty="0" smtClean="0"/>
              <a:t>Key Parameters included:</a:t>
            </a:r>
          </a:p>
        </p:txBody>
      </p:sp>
      <p:graphicFrame>
        <p:nvGraphicFramePr>
          <p:cNvPr id="13" name="Table 12"/>
          <p:cNvGraphicFramePr>
            <a:graphicFrameLocks noGrp="1"/>
          </p:cNvGraphicFramePr>
          <p:nvPr/>
        </p:nvGraphicFramePr>
        <p:xfrm>
          <a:off x="1371606" y="2286000"/>
          <a:ext cx="6781794" cy="2966720"/>
        </p:xfrm>
        <a:graphic>
          <a:graphicData uri="http://schemas.openxmlformats.org/drawingml/2006/table">
            <a:tbl>
              <a:tblPr firstRow="1" bandRow="1">
                <a:tableStyleId>{5C22544A-7EE6-4342-B048-85BDC9FD1C3A}</a:tableStyleId>
              </a:tblPr>
              <a:tblGrid>
                <a:gridCol w="1356360"/>
                <a:gridCol w="904239"/>
                <a:gridCol w="904239"/>
                <a:gridCol w="904239"/>
                <a:gridCol w="904239"/>
                <a:gridCol w="904239"/>
                <a:gridCol w="904239"/>
              </a:tblGrid>
              <a:tr h="370840">
                <a:tc>
                  <a:txBody>
                    <a:bodyPr/>
                    <a:lstStyle/>
                    <a:p>
                      <a:r>
                        <a:rPr lang="en-US" dirty="0" smtClean="0"/>
                        <a:t>Parameter</a:t>
                      </a:r>
                      <a:endParaRPr lang="en-US" dirty="0"/>
                    </a:p>
                  </a:txBody>
                  <a:tcPr/>
                </a:tc>
                <a:tc>
                  <a:txBody>
                    <a:bodyPr/>
                    <a:lstStyle/>
                    <a:p>
                      <a:pPr algn="ctr"/>
                      <a:r>
                        <a:rPr lang="en-US" dirty="0" smtClean="0"/>
                        <a:t>Cat</a:t>
                      </a:r>
                      <a:r>
                        <a:rPr lang="en-US" baseline="0" dirty="0" smtClean="0"/>
                        <a:t> 3</a:t>
                      </a:r>
                      <a:endParaRPr lang="en-US" dirty="0"/>
                    </a:p>
                  </a:txBody>
                  <a:tcPr/>
                </a:tc>
                <a:tc>
                  <a:txBody>
                    <a:bodyPr/>
                    <a:lstStyle/>
                    <a:p>
                      <a:pPr algn="ctr"/>
                      <a:r>
                        <a:rPr lang="en-US" dirty="0" smtClean="0"/>
                        <a:t>Cat 5</a:t>
                      </a:r>
                      <a:endParaRPr lang="en-US" dirty="0"/>
                    </a:p>
                  </a:txBody>
                  <a:tcPr/>
                </a:tc>
                <a:tc>
                  <a:txBody>
                    <a:bodyPr/>
                    <a:lstStyle/>
                    <a:p>
                      <a:pPr algn="ctr"/>
                      <a:r>
                        <a:rPr lang="en-US" dirty="0" smtClean="0"/>
                        <a:t>TSB95</a:t>
                      </a:r>
                      <a:endParaRPr lang="en-US" dirty="0"/>
                    </a:p>
                  </a:txBody>
                  <a:tcPr/>
                </a:tc>
                <a:tc>
                  <a:txBody>
                    <a:bodyPr/>
                    <a:lstStyle/>
                    <a:p>
                      <a:pPr algn="ctr"/>
                      <a:r>
                        <a:rPr lang="en-US" dirty="0" smtClean="0"/>
                        <a:t>Cat 5e</a:t>
                      </a:r>
                      <a:endParaRPr lang="en-US" dirty="0"/>
                    </a:p>
                  </a:txBody>
                  <a:tcPr/>
                </a:tc>
                <a:tc>
                  <a:txBody>
                    <a:bodyPr/>
                    <a:lstStyle/>
                    <a:p>
                      <a:pPr algn="ctr"/>
                      <a:r>
                        <a:rPr lang="en-US" dirty="0" smtClean="0"/>
                        <a:t>Cat 6</a:t>
                      </a:r>
                      <a:endParaRPr lang="en-US" dirty="0"/>
                    </a:p>
                  </a:txBody>
                  <a:tcPr/>
                </a:tc>
                <a:tc>
                  <a:txBody>
                    <a:bodyPr/>
                    <a:lstStyle/>
                    <a:p>
                      <a:pPr algn="ctr"/>
                      <a:r>
                        <a:rPr lang="en-US" dirty="0" smtClean="0"/>
                        <a:t>Cat 6A</a:t>
                      </a:r>
                      <a:endParaRPr lang="en-US" dirty="0"/>
                    </a:p>
                  </a:txBody>
                  <a:tcPr/>
                </a:tc>
              </a:tr>
              <a:tr h="370840">
                <a:tc>
                  <a:txBody>
                    <a:bodyPr/>
                    <a:lstStyle/>
                    <a:p>
                      <a:r>
                        <a:rPr lang="en-US" dirty="0" smtClean="0"/>
                        <a:t>NEXT</a:t>
                      </a:r>
                      <a:endParaRPr lang="en-US" dirty="0"/>
                    </a:p>
                  </a:txBody>
                  <a:tcPr/>
                </a:tc>
                <a:tc>
                  <a:txBody>
                    <a:bodyPr/>
                    <a:lstStyle/>
                    <a:p>
                      <a:pPr algn="ctr">
                        <a:buClr>
                          <a:srgbClr val="FF0000"/>
                        </a:buClr>
                        <a:buFont typeface="Wingdings" pitchFamily="2" charset="2"/>
                        <a:buNone/>
                      </a:pP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Attenuation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ACR</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PSNEXT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Return Loss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14"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519027"/>
            <a:ext cx="366712" cy="224758"/>
          </a:xfrm>
          <a:prstGeom prst="rect">
            <a:avLst/>
          </a:prstGeom>
          <a:noFill/>
        </p:spPr>
      </p:pic>
      <p:pic>
        <p:nvPicPr>
          <p:cNvPr id="15"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138027"/>
            <a:ext cx="366712" cy="224758"/>
          </a:xfrm>
          <a:prstGeom prst="rect">
            <a:avLst/>
          </a:prstGeom>
          <a:noFill/>
        </p:spPr>
      </p:pic>
      <p:pic>
        <p:nvPicPr>
          <p:cNvPr id="16"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2757027"/>
            <a:ext cx="366712" cy="224758"/>
          </a:xfrm>
          <a:prstGeom prst="rect">
            <a:avLst/>
          </a:prstGeom>
          <a:noFill/>
        </p:spPr>
      </p:pic>
      <p:pic>
        <p:nvPicPr>
          <p:cNvPr id="1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2757027"/>
            <a:ext cx="366712" cy="224758"/>
          </a:xfrm>
          <a:prstGeom prst="rect">
            <a:avLst/>
          </a:prstGeom>
          <a:noFill/>
        </p:spPr>
      </p:pic>
      <p:pic>
        <p:nvPicPr>
          <p:cNvPr id="18"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138027"/>
            <a:ext cx="366712" cy="224758"/>
          </a:xfrm>
          <a:prstGeom prst="rect">
            <a:avLst/>
          </a:prstGeom>
          <a:noFill/>
        </p:spPr>
      </p:pic>
      <p:pic>
        <p:nvPicPr>
          <p:cNvPr id="19"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519027"/>
            <a:ext cx="366712" cy="224758"/>
          </a:xfrm>
          <a:prstGeom prst="rect">
            <a:avLst/>
          </a:prstGeom>
          <a:noFill/>
        </p:spPr>
      </p:pic>
      <p:pic>
        <p:nvPicPr>
          <p:cNvPr id="1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900027"/>
            <a:ext cx="366712" cy="224758"/>
          </a:xfrm>
          <a:prstGeom prst="rect">
            <a:avLst/>
          </a:prstGeom>
          <a:noFill/>
        </p:spPr>
      </p:pic>
      <p:pic>
        <p:nvPicPr>
          <p:cNvPr id="12"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138027"/>
            <a:ext cx="366712" cy="224758"/>
          </a:xfrm>
          <a:prstGeom prst="rect">
            <a:avLst/>
          </a:prstGeom>
          <a:noFill/>
        </p:spPr>
      </p:pic>
      <p:pic>
        <p:nvPicPr>
          <p:cNvPr id="20"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2757027"/>
            <a:ext cx="366712" cy="224758"/>
          </a:xfrm>
          <a:prstGeom prst="rect">
            <a:avLst/>
          </a:prstGeom>
          <a:noFill/>
        </p:spPr>
      </p:pic>
      <p:pic>
        <p:nvPicPr>
          <p:cNvPr id="2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519027"/>
            <a:ext cx="366712" cy="224758"/>
          </a:xfrm>
          <a:prstGeom prst="rect">
            <a:avLst/>
          </a:prstGeom>
          <a:noFill/>
        </p:spPr>
      </p:pic>
      <p:pic>
        <p:nvPicPr>
          <p:cNvPr id="22" name="Picture 21" descr="Check Mark copy.gif"/>
          <p:cNvPicPr>
            <a:picLocks noChangeAspect="1"/>
          </p:cNvPicPr>
          <p:nvPr/>
        </p:nvPicPr>
        <p:blipFill>
          <a:blip r:embed="rId3" cstate="print"/>
          <a:stretch>
            <a:fillRect/>
          </a:stretch>
        </p:blipFill>
        <p:spPr>
          <a:xfrm>
            <a:off x="4800600" y="4262284"/>
            <a:ext cx="381000" cy="2335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par>
                          <p:cTn id="35" fill="hold">
                            <p:stCondLst>
                              <p:cond delay="500"/>
                            </p:stCondLst>
                            <p:childTnLst>
                              <p:par>
                                <p:cTn id="36" presetID="53" presetClass="entr" presetSubtype="0"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500" fill="hold"/>
                                        <p:tgtEl>
                                          <p:spTgt spid="22"/>
                                        </p:tgtEl>
                                        <p:attrNameLst>
                                          <p:attrName>ppt_w</p:attrName>
                                        </p:attrNameLst>
                                      </p:cBhvr>
                                      <p:tavLst>
                                        <p:tav tm="0">
                                          <p:val>
                                            <p:fltVal val="0"/>
                                          </p:val>
                                        </p:tav>
                                        <p:tav tm="100000">
                                          <p:val>
                                            <p:strVal val="#ppt_w"/>
                                          </p:val>
                                        </p:tav>
                                      </p:tavLst>
                                    </p:anim>
                                    <p:anim calcmode="lin" valueType="num">
                                      <p:cBhvr>
                                        <p:cTn id="39" dur="500" fill="hold"/>
                                        <p:tgtEl>
                                          <p:spTgt spid="22"/>
                                        </p:tgtEl>
                                        <p:attrNameLst>
                                          <p:attrName>ppt_h</p:attrName>
                                        </p:attrNameLst>
                                      </p:cBhvr>
                                      <p:tavLst>
                                        <p:tav tm="0">
                                          <p:val>
                                            <p:fltVal val="0"/>
                                          </p:val>
                                        </p:tav>
                                        <p:tav tm="100000">
                                          <p:val>
                                            <p:strVal val="#ppt_h"/>
                                          </p:val>
                                        </p:tav>
                                      </p:tavLst>
                                    </p:anim>
                                    <p:animEffect transition="in" filter="fade">
                                      <p:cBhvr>
                                        <p:cTn id="4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4 Pair Cabling-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447800" y="1676400"/>
            <a:ext cx="6041136" cy="3005328"/>
          </a:xfrm>
          <a:prstGeom prst="rect">
            <a:avLst/>
          </a:prstGeom>
        </p:spPr>
      </p:pic>
      <p:sp>
        <p:nvSpPr>
          <p:cNvPr id="71685" name="AutoShape 116"/>
          <p:cNvSpPr>
            <a:spLocks noChangeArrowheads="1"/>
          </p:cNvSpPr>
          <p:nvPr/>
        </p:nvSpPr>
        <p:spPr bwMode="auto">
          <a:xfrm>
            <a:off x="2438400" y="2286000"/>
            <a:ext cx="228600" cy="533400"/>
          </a:xfrm>
          <a:prstGeom prst="curvedRightArrow">
            <a:avLst>
              <a:gd name="adj1" fmla="val 40000"/>
              <a:gd name="adj2" fmla="val 8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
        <p:nvSpPr>
          <p:cNvPr id="71683" name="Text Box 119"/>
          <p:cNvSpPr txBox="1">
            <a:spLocks noChangeArrowheads="1"/>
          </p:cNvSpPr>
          <p:nvPr/>
        </p:nvSpPr>
        <p:spPr bwMode="auto">
          <a:xfrm>
            <a:off x="533400" y="757535"/>
            <a:ext cx="8153400" cy="461665"/>
          </a:xfrm>
          <a:prstGeom prst="rect">
            <a:avLst/>
          </a:prstGeom>
          <a:noFill/>
          <a:ln w="9525">
            <a:noFill/>
            <a:miter lim="800000"/>
            <a:headEnd/>
            <a:tailEnd/>
          </a:ln>
        </p:spPr>
        <p:txBody>
          <a:bodyPr>
            <a:spAutoFit/>
          </a:bodyPr>
          <a:lstStyle/>
          <a:p>
            <a:pPr marL="347663" indent="-231775" eaLnBrk="0" hangingPunct="0">
              <a:spcBef>
                <a:spcPct val="50000"/>
              </a:spcBef>
              <a:buFont typeface="Arial" pitchFamily="34" charset="0"/>
              <a:buChar char="•"/>
            </a:pPr>
            <a:r>
              <a:rPr lang="en-US" sz="2400" dirty="0" smtClean="0">
                <a:latin typeface="Calibri" pitchFamily="34" charset="0"/>
              </a:rPr>
              <a:t>Equal Level Far End Cross Talk (ELFEXT</a:t>
            </a:r>
            <a:r>
              <a:rPr lang="en-US" sz="2400" dirty="0">
                <a:latin typeface="Calibri" pitchFamily="34" charset="0"/>
              </a:rPr>
              <a:t>) (dB)</a:t>
            </a:r>
            <a:endParaRPr lang="en-US" sz="2400" dirty="0">
              <a:solidFill>
                <a:srgbClr val="FFFF00"/>
              </a:solidFill>
              <a:latin typeface="Calibri" pitchFamily="34" charset="0"/>
            </a:endParaRPr>
          </a:p>
        </p:txBody>
      </p:sp>
      <p:sp>
        <p:nvSpPr>
          <p:cNvPr id="120" name="TextBox 119"/>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17" name="TextBox 16"/>
          <p:cNvSpPr txBox="1"/>
          <p:nvPr/>
        </p:nvSpPr>
        <p:spPr>
          <a:xfrm>
            <a:off x="1676400" y="2721864"/>
            <a:ext cx="838200" cy="369332"/>
          </a:xfrm>
          <a:prstGeom prst="rect">
            <a:avLst/>
          </a:prstGeom>
          <a:noFill/>
        </p:spPr>
        <p:txBody>
          <a:bodyPr wrap="square" rtlCol="0">
            <a:spAutoFit/>
          </a:bodyPr>
          <a:lstStyle/>
          <a:p>
            <a:r>
              <a:rPr lang="en-US" dirty="0" smtClean="0"/>
              <a:t>Tx/Rx</a:t>
            </a:r>
            <a:endParaRPr lang="en-US" dirty="0"/>
          </a:p>
        </p:txBody>
      </p:sp>
      <p:sp>
        <p:nvSpPr>
          <p:cNvPr id="18" name="TextBox 17"/>
          <p:cNvSpPr txBox="1"/>
          <p:nvPr/>
        </p:nvSpPr>
        <p:spPr>
          <a:xfrm>
            <a:off x="1676400" y="1981200"/>
            <a:ext cx="838200" cy="369332"/>
          </a:xfrm>
          <a:prstGeom prst="rect">
            <a:avLst/>
          </a:prstGeom>
          <a:noFill/>
        </p:spPr>
        <p:txBody>
          <a:bodyPr wrap="square" rtlCol="0">
            <a:spAutoFit/>
          </a:bodyPr>
          <a:lstStyle/>
          <a:p>
            <a:r>
              <a:rPr lang="en-US" dirty="0" smtClean="0"/>
              <a:t>Tx/Rx</a:t>
            </a:r>
            <a:endParaRPr lang="en-US" dirty="0"/>
          </a:p>
        </p:txBody>
      </p:sp>
      <p:sp>
        <p:nvSpPr>
          <p:cNvPr id="19" name="TextBox 18"/>
          <p:cNvSpPr txBox="1"/>
          <p:nvPr/>
        </p:nvSpPr>
        <p:spPr>
          <a:xfrm>
            <a:off x="1676400" y="3352800"/>
            <a:ext cx="838200" cy="369332"/>
          </a:xfrm>
          <a:prstGeom prst="rect">
            <a:avLst/>
          </a:prstGeom>
          <a:noFill/>
        </p:spPr>
        <p:txBody>
          <a:bodyPr wrap="square" rtlCol="0">
            <a:spAutoFit/>
          </a:bodyPr>
          <a:lstStyle/>
          <a:p>
            <a:r>
              <a:rPr lang="en-US" dirty="0" smtClean="0"/>
              <a:t>Tx/Rx</a:t>
            </a:r>
            <a:endParaRPr lang="en-US" dirty="0"/>
          </a:p>
        </p:txBody>
      </p:sp>
      <p:sp>
        <p:nvSpPr>
          <p:cNvPr id="20" name="TextBox 19"/>
          <p:cNvSpPr txBox="1"/>
          <p:nvPr/>
        </p:nvSpPr>
        <p:spPr>
          <a:xfrm>
            <a:off x="1676400" y="4038600"/>
            <a:ext cx="838200" cy="369332"/>
          </a:xfrm>
          <a:prstGeom prst="rect">
            <a:avLst/>
          </a:prstGeom>
          <a:noFill/>
        </p:spPr>
        <p:txBody>
          <a:bodyPr wrap="square" rtlCol="0">
            <a:spAutoFit/>
          </a:bodyPr>
          <a:lstStyle/>
          <a:p>
            <a:r>
              <a:rPr lang="en-US" dirty="0" smtClean="0"/>
              <a:t>Tx/Rx</a:t>
            </a:r>
            <a:endParaRPr lang="en-US" dirty="0"/>
          </a:p>
        </p:txBody>
      </p:sp>
      <p:sp>
        <p:nvSpPr>
          <p:cNvPr id="21" name="TextBox 20"/>
          <p:cNvSpPr txBox="1"/>
          <p:nvPr/>
        </p:nvSpPr>
        <p:spPr>
          <a:xfrm>
            <a:off x="6553200" y="4038600"/>
            <a:ext cx="838200" cy="369332"/>
          </a:xfrm>
          <a:prstGeom prst="rect">
            <a:avLst/>
          </a:prstGeom>
          <a:noFill/>
        </p:spPr>
        <p:txBody>
          <a:bodyPr wrap="square" rtlCol="0">
            <a:spAutoFit/>
          </a:bodyPr>
          <a:lstStyle/>
          <a:p>
            <a:r>
              <a:rPr lang="en-US" dirty="0" smtClean="0"/>
              <a:t>Tx/Rx</a:t>
            </a:r>
            <a:endParaRPr lang="en-US" dirty="0"/>
          </a:p>
        </p:txBody>
      </p:sp>
      <p:sp>
        <p:nvSpPr>
          <p:cNvPr id="22" name="TextBox 21"/>
          <p:cNvSpPr txBox="1"/>
          <p:nvPr/>
        </p:nvSpPr>
        <p:spPr>
          <a:xfrm>
            <a:off x="6553200" y="3352800"/>
            <a:ext cx="838200" cy="369332"/>
          </a:xfrm>
          <a:prstGeom prst="rect">
            <a:avLst/>
          </a:prstGeom>
          <a:noFill/>
        </p:spPr>
        <p:txBody>
          <a:bodyPr wrap="square" rtlCol="0">
            <a:spAutoFit/>
          </a:bodyPr>
          <a:lstStyle/>
          <a:p>
            <a:r>
              <a:rPr lang="en-US" dirty="0" smtClean="0"/>
              <a:t>Tx/Rx</a:t>
            </a:r>
            <a:endParaRPr lang="en-US" dirty="0"/>
          </a:p>
        </p:txBody>
      </p:sp>
      <p:sp>
        <p:nvSpPr>
          <p:cNvPr id="23" name="TextBox 22"/>
          <p:cNvSpPr txBox="1"/>
          <p:nvPr/>
        </p:nvSpPr>
        <p:spPr>
          <a:xfrm>
            <a:off x="6553200" y="2743200"/>
            <a:ext cx="838200" cy="369332"/>
          </a:xfrm>
          <a:prstGeom prst="rect">
            <a:avLst/>
          </a:prstGeom>
          <a:noFill/>
        </p:spPr>
        <p:txBody>
          <a:bodyPr wrap="square" rtlCol="0">
            <a:spAutoFit/>
          </a:bodyPr>
          <a:lstStyle/>
          <a:p>
            <a:r>
              <a:rPr lang="en-US" dirty="0" smtClean="0"/>
              <a:t>Tx/Rx</a:t>
            </a:r>
            <a:endParaRPr lang="en-US" dirty="0"/>
          </a:p>
        </p:txBody>
      </p:sp>
      <p:sp>
        <p:nvSpPr>
          <p:cNvPr id="24" name="TextBox 23"/>
          <p:cNvSpPr txBox="1"/>
          <p:nvPr/>
        </p:nvSpPr>
        <p:spPr>
          <a:xfrm>
            <a:off x="6553200" y="1981200"/>
            <a:ext cx="838200" cy="369332"/>
          </a:xfrm>
          <a:prstGeom prst="rect">
            <a:avLst/>
          </a:prstGeom>
          <a:noFill/>
        </p:spPr>
        <p:txBody>
          <a:bodyPr wrap="square" rtlCol="0">
            <a:spAutoFit/>
          </a:bodyPr>
          <a:lstStyle/>
          <a:p>
            <a:r>
              <a:rPr lang="en-US" dirty="0" smtClean="0"/>
              <a:t>Tx/Rx</a:t>
            </a:r>
            <a:endParaRPr lang="en-US" dirty="0"/>
          </a:p>
        </p:txBody>
      </p:sp>
      <p:cxnSp>
        <p:nvCxnSpPr>
          <p:cNvPr id="37" name="Straight Arrow Connector 36"/>
          <p:cNvCxnSpPr/>
          <p:nvPr/>
        </p:nvCxnSpPr>
        <p:spPr>
          <a:xfrm>
            <a:off x="2615484" y="2865120"/>
            <a:ext cx="393496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rot="10800000">
            <a:off x="2590800" y="2930390"/>
            <a:ext cx="3886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AutoShape 116"/>
          <p:cNvSpPr>
            <a:spLocks noChangeArrowheads="1"/>
          </p:cNvSpPr>
          <p:nvPr/>
        </p:nvSpPr>
        <p:spPr bwMode="auto">
          <a:xfrm flipV="1">
            <a:off x="2590800" y="2971800"/>
            <a:ext cx="228600" cy="533400"/>
          </a:xfrm>
          <a:prstGeom prst="curvedRightArrow">
            <a:avLst>
              <a:gd name="adj1" fmla="val 40000"/>
              <a:gd name="adj2" fmla="val 8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
        <p:nvSpPr>
          <p:cNvPr id="26" name="AutoShape 116"/>
          <p:cNvSpPr>
            <a:spLocks noChangeArrowheads="1"/>
          </p:cNvSpPr>
          <p:nvPr/>
        </p:nvSpPr>
        <p:spPr bwMode="auto">
          <a:xfrm flipV="1">
            <a:off x="2286000" y="2971800"/>
            <a:ext cx="304800" cy="1143000"/>
          </a:xfrm>
          <a:prstGeom prst="curvedRightArrow">
            <a:avLst>
              <a:gd name="adj1" fmla="val 40000"/>
              <a:gd name="adj2" fmla="val 8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685"/>
                                        </p:tgtEl>
                                        <p:attrNameLst>
                                          <p:attrName>style.visibility</p:attrName>
                                        </p:attrNameLst>
                                      </p:cBhvr>
                                      <p:to>
                                        <p:strVal val="visible"/>
                                      </p:to>
                                    </p:set>
                                    <p:anim calcmode="lin" valueType="num">
                                      <p:cBhvr>
                                        <p:cTn id="7" dur="500" fill="hold"/>
                                        <p:tgtEl>
                                          <p:spTgt spid="71685"/>
                                        </p:tgtEl>
                                        <p:attrNameLst>
                                          <p:attrName>ppt_w</p:attrName>
                                        </p:attrNameLst>
                                      </p:cBhvr>
                                      <p:tavLst>
                                        <p:tav tm="0">
                                          <p:val>
                                            <p:fltVal val="0"/>
                                          </p:val>
                                        </p:tav>
                                        <p:tav tm="100000">
                                          <p:val>
                                            <p:strVal val="#ppt_w"/>
                                          </p:val>
                                        </p:tav>
                                      </p:tavLst>
                                    </p:anim>
                                    <p:anim calcmode="lin" valueType="num">
                                      <p:cBhvr>
                                        <p:cTn id="8" dur="500" fill="hold"/>
                                        <p:tgtEl>
                                          <p:spTgt spid="71685"/>
                                        </p:tgtEl>
                                        <p:attrNameLst>
                                          <p:attrName>ppt_h</p:attrName>
                                        </p:attrNameLst>
                                      </p:cBhvr>
                                      <p:tavLst>
                                        <p:tav tm="0">
                                          <p:val>
                                            <p:fltVal val="0"/>
                                          </p:val>
                                        </p:tav>
                                        <p:tav tm="100000">
                                          <p:val>
                                            <p:strVal val="#ppt_h"/>
                                          </p:val>
                                        </p:tav>
                                      </p:tavLst>
                                    </p:anim>
                                    <p:animEffect transition="in" filter="fade">
                                      <p:cBhvr>
                                        <p:cTn id="9" dur="500"/>
                                        <p:tgtEl>
                                          <p:spTgt spid="7168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par>
                          <p:cTn id="20" fill="hold">
                            <p:stCondLst>
                              <p:cond delay="500"/>
                            </p:stCondLst>
                            <p:childTnLst>
                              <p:par>
                                <p:cTn id="21" presetID="17" presetClass="entr" presetSubtype="8"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 calcmode="lin" valueType="num">
                                      <p:cBhvr>
                                        <p:cTn id="23" dur="1000" fill="hold"/>
                                        <p:tgtEl>
                                          <p:spTgt spid="37"/>
                                        </p:tgtEl>
                                        <p:attrNameLst>
                                          <p:attrName>ppt_x</p:attrName>
                                        </p:attrNameLst>
                                      </p:cBhvr>
                                      <p:tavLst>
                                        <p:tav tm="0">
                                          <p:val>
                                            <p:strVal val="#ppt_x-#ppt_w/2"/>
                                          </p:val>
                                        </p:tav>
                                        <p:tav tm="100000">
                                          <p:val>
                                            <p:strVal val="#ppt_x"/>
                                          </p:val>
                                        </p:tav>
                                      </p:tavLst>
                                    </p:anim>
                                    <p:anim calcmode="lin" valueType="num">
                                      <p:cBhvr>
                                        <p:cTn id="24" dur="1000" fill="hold"/>
                                        <p:tgtEl>
                                          <p:spTgt spid="37"/>
                                        </p:tgtEl>
                                        <p:attrNameLst>
                                          <p:attrName>ppt_y</p:attrName>
                                        </p:attrNameLst>
                                      </p:cBhvr>
                                      <p:tavLst>
                                        <p:tav tm="0">
                                          <p:val>
                                            <p:strVal val="#ppt_y"/>
                                          </p:val>
                                        </p:tav>
                                        <p:tav tm="100000">
                                          <p:val>
                                            <p:strVal val="#ppt_y"/>
                                          </p:val>
                                        </p:tav>
                                      </p:tavLst>
                                    </p:anim>
                                    <p:anim calcmode="lin" valueType="num">
                                      <p:cBhvr>
                                        <p:cTn id="25" dur="1000" fill="hold"/>
                                        <p:tgtEl>
                                          <p:spTgt spid="37"/>
                                        </p:tgtEl>
                                        <p:attrNameLst>
                                          <p:attrName>ppt_w</p:attrName>
                                        </p:attrNameLst>
                                      </p:cBhvr>
                                      <p:tavLst>
                                        <p:tav tm="0">
                                          <p:val>
                                            <p:fltVal val="0"/>
                                          </p:val>
                                        </p:tav>
                                        <p:tav tm="100000">
                                          <p:val>
                                            <p:strVal val="#ppt_w"/>
                                          </p:val>
                                        </p:tav>
                                      </p:tavLst>
                                    </p:anim>
                                    <p:anim calcmode="lin" valueType="num">
                                      <p:cBhvr>
                                        <p:cTn id="26" dur="1000" fill="hold"/>
                                        <p:tgtEl>
                                          <p:spTgt spid="37"/>
                                        </p:tgtEl>
                                        <p:attrNameLst>
                                          <p:attrName>ppt_h</p:attrName>
                                        </p:attrNameLst>
                                      </p:cBhvr>
                                      <p:tavLst>
                                        <p:tav tm="0">
                                          <p:val>
                                            <p:strVal val="#ppt_h"/>
                                          </p:val>
                                        </p:tav>
                                        <p:tav tm="100000">
                                          <p:val>
                                            <p:strVal val="#ppt_h"/>
                                          </p:val>
                                        </p:tav>
                                      </p:tavLst>
                                    </p:anim>
                                  </p:childTnLst>
                                </p:cTn>
                              </p:par>
                            </p:childTnLst>
                          </p:cTn>
                        </p:par>
                        <p:par>
                          <p:cTn id="27" fill="hold">
                            <p:stCondLst>
                              <p:cond delay="1500"/>
                            </p:stCondLst>
                            <p:childTnLst>
                              <p:par>
                                <p:cTn id="28" presetID="17" presetClass="entr" presetSubtype="2" fill="hold" nodeType="afterEffect">
                                  <p:stCondLst>
                                    <p:cond delay="0"/>
                                  </p:stCondLst>
                                  <p:childTnLst>
                                    <p:set>
                                      <p:cBhvr>
                                        <p:cTn id="29" dur="1" fill="hold">
                                          <p:stCondLst>
                                            <p:cond delay="0"/>
                                          </p:stCondLst>
                                        </p:cTn>
                                        <p:tgtEl>
                                          <p:spTgt spid="38"/>
                                        </p:tgtEl>
                                        <p:attrNameLst>
                                          <p:attrName>style.visibility</p:attrName>
                                        </p:attrNameLst>
                                      </p:cBhvr>
                                      <p:to>
                                        <p:strVal val="visible"/>
                                      </p:to>
                                    </p:set>
                                    <p:anim calcmode="lin" valueType="num">
                                      <p:cBhvr>
                                        <p:cTn id="30" dur="1000" fill="hold"/>
                                        <p:tgtEl>
                                          <p:spTgt spid="38"/>
                                        </p:tgtEl>
                                        <p:attrNameLst>
                                          <p:attrName>ppt_x</p:attrName>
                                        </p:attrNameLst>
                                      </p:cBhvr>
                                      <p:tavLst>
                                        <p:tav tm="0">
                                          <p:val>
                                            <p:strVal val="#ppt_x+#ppt_w/2"/>
                                          </p:val>
                                        </p:tav>
                                        <p:tav tm="100000">
                                          <p:val>
                                            <p:strVal val="#ppt_x"/>
                                          </p:val>
                                        </p:tav>
                                      </p:tavLst>
                                    </p:anim>
                                    <p:anim calcmode="lin" valueType="num">
                                      <p:cBhvr>
                                        <p:cTn id="31" dur="1000" fill="hold"/>
                                        <p:tgtEl>
                                          <p:spTgt spid="38"/>
                                        </p:tgtEl>
                                        <p:attrNameLst>
                                          <p:attrName>ppt_y</p:attrName>
                                        </p:attrNameLst>
                                      </p:cBhvr>
                                      <p:tavLst>
                                        <p:tav tm="0">
                                          <p:val>
                                            <p:strVal val="#ppt_y"/>
                                          </p:val>
                                        </p:tav>
                                        <p:tav tm="100000">
                                          <p:val>
                                            <p:strVal val="#ppt_y"/>
                                          </p:val>
                                        </p:tav>
                                      </p:tavLst>
                                    </p:anim>
                                    <p:anim calcmode="lin" valueType="num">
                                      <p:cBhvr>
                                        <p:cTn id="32" dur="1000" fill="hold"/>
                                        <p:tgtEl>
                                          <p:spTgt spid="38"/>
                                        </p:tgtEl>
                                        <p:attrNameLst>
                                          <p:attrName>ppt_w</p:attrName>
                                        </p:attrNameLst>
                                      </p:cBhvr>
                                      <p:tavLst>
                                        <p:tav tm="0">
                                          <p:val>
                                            <p:fltVal val="0"/>
                                          </p:val>
                                        </p:tav>
                                        <p:tav tm="100000">
                                          <p:val>
                                            <p:strVal val="#ppt_w"/>
                                          </p:val>
                                        </p:tav>
                                      </p:tavLst>
                                    </p:anim>
                                    <p:anim calcmode="lin" valueType="num">
                                      <p:cBhvr>
                                        <p:cTn id="33" dur="1000" fill="hold"/>
                                        <p:tgtEl>
                                          <p:spTgt spid="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animBg="1"/>
      <p:bldP spid="25" grpId="0" animBg="1"/>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457200" y="838200"/>
            <a:ext cx="8153400" cy="1077218"/>
          </a:xfrm>
          <a:prstGeom prst="rect">
            <a:avLst/>
          </a:prstGeom>
          <a:noFill/>
        </p:spPr>
        <p:txBody>
          <a:bodyPr wrap="square" rtlCol="0">
            <a:spAutoFit/>
          </a:bodyPr>
          <a:lstStyle/>
          <a:p>
            <a:pPr marL="347663" indent="-231775">
              <a:buFont typeface="Arial" pitchFamily="34" charset="0"/>
              <a:buChar char="•"/>
            </a:pPr>
            <a:r>
              <a:rPr lang="en-US" sz="2400" dirty="0" smtClean="0"/>
              <a:t>TSB95</a:t>
            </a:r>
          </a:p>
          <a:p>
            <a:pPr marL="804863" lvl="1" indent="-231775">
              <a:buFont typeface="Arial" pitchFamily="34" charset="0"/>
              <a:buChar char="•"/>
            </a:pPr>
            <a:r>
              <a:rPr lang="en-US" sz="2000" dirty="0" smtClean="0"/>
              <a:t>IEEE’s further definition of Category 5</a:t>
            </a:r>
          </a:p>
          <a:p>
            <a:pPr marL="804863" lvl="1" indent="-231775">
              <a:buFont typeface="Arial" pitchFamily="34" charset="0"/>
              <a:buChar char="•"/>
            </a:pPr>
            <a:r>
              <a:rPr lang="en-US" sz="2000" dirty="0" smtClean="0"/>
              <a:t>Key Parameters included:</a:t>
            </a:r>
          </a:p>
        </p:txBody>
      </p:sp>
      <p:graphicFrame>
        <p:nvGraphicFramePr>
          <p:cNvPr id="13" name="Table 12"/>
          <p:cNvGraphicFramePr>
            <a:graphicFrameLocks noGrp="1"/>
          </p:cNvGraphicFramePr>
          <p:nvPr/>
        </p:nvGraphicFramePr>
        <p:xfrm>
          <a:off x="1371606" y="2286000"/>
          <a:ext cx="6781794" cy="2966720"/>
        </p:xfrm>
        <a:graphic>
          <a:graphicData uri="http://schemas.openxmlformats.org/drawingml/2006/table">
            <a:tbl>
              <a:tblPr firstRow="1" bandRow="1">
                <a:tableStyleId>{5C22544A-7EE6-4342-B048-85BDC9FD1C3A}</a:tableStyleId>
              </a:tblPr>
              <a:tblGrid>
                <a:gridCol w="1356360"/>
                <a:gridCol w="904239"/>
                <a:gridCol w="904239"/>
                <a:gridCol w="904239"/>
                <a:gridCol w="904239"/>
                <a:gridCol w="904239"/>
                <a:gridCol w="904239"/>
              </a:tblGrid>
              <a:tr h="370840">
                <a:tc>
                  <a:txBody>
                    <a:bodyPr/>
                    <a:lstStyle/>
                    <a:p>
                      <a:r>
                        <a:rPr lang="en-US" dirty="0" smtClean="0"/>
                        <a:t>Parameter</a:t>
                      </a:r>
                      <a:endParaRPr lang="en-US" dirty="0"/>
                    </a:p>
                  </a:txBody>
                  <a:tcPr/>
                </a:tc>
                <a:tc>
                  <a:txBody>
                    <a:bodyPr/>
                    <a:lstStyle/>
                    <a:p>
                      <a:pPr algn="ctr"/>
                      <a:r>
                        <a:rPr lang="en-US" dirty="0" smtClean="0"/>
                        <a:t>Cat</a:t>
                      </a:r>
                      <a:r>
                        <a:rPr lang="en-US" baseline="0" dirty="0" smtClean="0"/>
                        <a:t> 3</a:t>
                      </a:r>
                      <a:endParaRPr lang="en-US" dirty="0"/>
                    </a:p>
                  </a:txBody>
                  <a:tcPr/>
                </a:tc>
                <a:tc>
                  <a:txBody>
                    <a:bodyPr/>
                    <a:lstStyle/>
                    <a:p>
                      <a:pPr algn="ctr"/>
                      <a:r>
                        <a:rPr lang="en-US" dirty="0" smtClean="0"/>
                        <a:t>Cat 5</a:t>
                      </a:r>
                      <a:endParaRPr lang="en-US" dirty="0"/>
                    </a:p>
                  </a:txBody>
                  <a:tcPr/>
                </a:tc>
                <a:tc>
                  <a:txBody>
                    <a:bodyPr/>
                    <a:lstStyle/>
                    <a:p>
                      <a:pPr algn="ctr"/>
                      <a:r>
                        <a:rPr lang="en-US" dirty="0" smtClean="0"/>
                        <a:t>TSB95</a:t>
                      </a:r>
                      <a:endParaRPr lang="en-US" dirty="0"/>
                    </a:p>
                  </a:txBody>
                  <a:tcPr/>
                </a:tc>
                <a:tc>
                  <a:txBody>
                    <a:bodyPr/>
                    <a:lstStyle/>
                    <a:p>
                      <a:pPr algn="ctr"/>
                      <a:r>
                        <a:rPr lang="en-US" dirty="0" smtClean="0"/>
                        <a:t>Cat 5e</a:t>
                      </a:r>
                      <a:endParaRPr lang="en-US" dirty="0"/>
                    </a:p>
                  </a:txBody>
                  <a:tcPr/>
                </a:tc>
                <a:tc>
                  <a:txBody>
                    <a:bodyPr/>
                    <a:lstStyle/>
                    <a:p>
                      <a:pPr algn="ctr"/>
                      <a:r>
                        <a:rPr lang="en-US" dirty="0" smtClean="0"/>
                        <a:t>Cat 6</a:t>
                      </a:r>
                      <a:endParaRPr lang="en-US" dirty="0"/>
                    </a:p>
                  </a:txBody>
                  <a:tcPr/>
                </a:tc>
                <a:tc>
                  <a:txBody>
                    <a:bodyPr/>
                    <a:lstStyle/>
                    <a:p>
                      <a:pPr algn="ctr"/>
                      <a:r>
                        <a:rPr lang="en-US" dirty="0" smtClean="0"/>
                        <a:t>Cat 6A</a:t>
                      </a:r>
                      <a:endParaRPr lang="en-US" dirty="0"/>
                    </a:p>
                  </a:txBody>
                  <a:tcPr/>
                </a:tc>
              </a:tr>
              <a:tr h="370840">
                <a:tc>
                  <a:txBody>
                    <a:bodyPr/>
                    <a:lstStyle/>
                    <a:p>
                      <a:r>
                        <a:rPr lang="en-US" dirty="0" smtClean="0"/>
                        <a:t>NEXT</a:t>
                      </a:r>
                      <a:endParaRPr lang="en-US" dirty="0"/>
                    </a:p>
                  </a:txBody>
                  <a:tcPr/>
                </a:tc>
                <a:tc>
                  <a:txBody>
                    <a:bodyPr/>
                    <a:lstStyle/>
                    <a:p>
                      <a:pPr algn="ctr">
                        <a:buClr>
                          <a:srgbClr val="FF0000"/>
                        </a:buClr>
                        <a:buFont typeface="Wingdings" pitchFamily="2" charset="2"/>
                        <a:buNone/>
                      </a:pP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Attenuation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ACR</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PSNEXT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Return Loss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14"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519027"/>
            <a:ext cx="366712" cy="224758"/>
          </a:xfrm>
          <a:prstGeom prst="rect">
            <a:avLst/>
          </a:prstGeom>
          <a:noFill/>
        </p:spPr>
      </p:pic>
      <p:pic>
        <p:nvPicPr>
          <p:cNvPr id="15"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138027"/>
            <a:ext cx="366712" cy="224758"/>
          </a:xfrm>
          <a:prstGeom prst="rect">
            <a:avLst/>
          </a:prstGeom>
          <a:noFill/>
        </p:spPr>
      </p:pic>
      <p:pic>
        <p:nvPicPr>
          <p:cNvPr id="16"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2757027"/>
            <a:ext cx="366712" cy="224758"/>
          </a:xfrm>
          <a:prstGeom prst="rect">
            <a:avLst/>
          </a:prstGeom>
          <a:noFill/>
        </p:spPr>
      </p:pic>
      <p:pic>
        <p:nvPicPr>
          <p:cNvPr id="1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2757027"/>
            <a:ext cx="366712" cy="224758"/>
          </a:xfrm>
          <a:prstGeom prst="rect">
            <a:avLst/>
          </a:prstGeom>
          <a:noFill/>
        </p:spPr>
      </p:pic>
      <p:pic>
        <p:nvPicPr>
          <p:cNvPr id="18"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138027"/>
            <a:ext cx="366712" cy="224758"/>
          </a:xfrm>
          <a:prstGeom prst="rect">
            <a:avLst/>
          </a:prstGeom>
          <a:noFill/>
        </p:spPr>
      </p:pic>
      <p:pic>
        <p:nvPicPr>
          <p:cNvPr id="19"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519027"/>
            <a:ext cx="366712" cy="224758"/>
          </a:xfrm>
          <a:prstGeom prst="rect">
            <a:avLst/>
          </a:prstGeom>
          <a:noFill/>
        </p:spPr>
      </p:pic>
      <p:pic>
        <p:nvPicPr>
          <p:cNvPr id="1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900027"/>
            <a:ext cx="366712" cy="224758"/>
          </a:xfrm>
          <a:prstGeom prst="rect">
            <a:avLst/>
          </a:prstGeom>
          <a:noFill/>
        </p:spPr>
      </p:pic>
      <p:pic>
        <p:nvPicPr>
          <p:cNvPr id="12"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138027"/>
            <a:ext cx="366712" cy="224758"/>
          </a:xfrm>
          <a:prstGeom prst="rect">
            <a:avLst/>
          </a:prstGeom>
          <a:noFill/>
        </p:spPr>
      </p:pic>
      <p:pic>
        <p:nvPicPr>
          <p:cNvPr id="20"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2757027"/>
            <a:ext cx="366712" cy="224758"/>
          </a:xfrm>
          <a:prstGeom prst="rect">
            <a:avLst/>
          </a:prstGeom>
          <a:noFill/>
        </p:spPr>
      </p:pic>
      <p:pic>
        <p:nvPicPr>
          <p:cNvPr id="2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519027"/>
            <a:ext cx="366712" cy="224758"/>
          </a:xfrm>
          <a:prstGeom prst="rect">
            <a:avLst/>
          </a:prstGeom>
          <a:noFill/>
        </p:spPr>
      </p:pic>
      <p:pic>
        <p:nvPicPr>
          <p:cNvPr id="22" name="Picture 21" descr="Check Mark copy.gif"/>
          <p:cNvPicPr>
            <a:picLocks noChangeAspect="1"/>
          </p:cNvPicPr>
          <p:nvPr/>
        </p:nvPicPr>
        <p:blipFill>
          <a:blip r:embed="rId3" cstate="print"/>
          <a:stretch>
            <a:fillRect/>
          </a:stretch>
        </p:blipFill>
        <p:spPr>
          <a:xfrm>
            <a:off x="4800600" y="4262284"/>
            <a:ext cx="381000" cy="233516"/>
          </a:xfrm>
          <a:prstGeom prst="rect">
            <a:avLst/>
          </a:prstGeom>
        </p:spPr>
      </p:pic>
      <p:pic>
        <p:nvPicPr>
          <p:cNvPr id="23" name="Picture 22" descr="Check Mark copy.gif"/>
          <p:cNvPicPr>
            <a:picLocks noChangeAspect="1"/>
          </p:cNvPicPr>
          <p:nvPr/>
        </p:nvPicPr>
        <p:blipFill>
          <a:blip r:embed="rId3" cstate="print"/>
          <a:stretch>
            <a:fillRect/>
          </a:stretch>
        </p:blipFill>
        <p:spPr>
          <a:xfrm>
            <a:off x="4800600" y="4648200"/>
            <a:ext cx="381000" cy="2335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par>
                                <p:cTn id="35" presetID="10"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4 Pair Cabling-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447800" y="1676400"/>
            <a:ext cx="6041136" cy="3005328"/>
          </a:xfrm>
          <a:prstGeom prst="rect">
            <a:avLst/>
          </a:prstGeom>
        </p:spPr>
      </p:pic>
      <p:sp>
        <p:nvSpPr>
          <p:cNvPr id="71685" name="AutoShape 116"/>
          <p:cNvSpPr>
            <a:spLocks noChangeArrowheads="1"/>
          </p:cNvSpPr>
          <p:nvPr/>
        </p:nvSpPr>
        <p:spPr bwMode="auto">
          <a:xfrm flipH="1" flipV="1">
            <a:off x="2667000" y="1752600"/>
            <a:ext cx="914400" cy="457200"/>
          </a:xfrm>
          <a:prstGeom prst="curvedRightArrow">
            <a:avLst>
              <a:gd name="adj1" fmla="val 14356"/>
              <a:gd name="adj2" fmla="val 8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
        <p:nvSpPr>
          <p:cNvPr id="71683" name="Text Box 119"/>
          <p:cNvSpPr txBox="1">
            <a:spLocks noChangeArrowheads="1"/>
          </p:cNvSpPr>
          <p:nvPr/>
        </p:nvSpPr>
        <p:spPr bwMode="auto">
          <a:xfrm>
            <a:off x="533400" y="757535"/>
            <a:ext cx="8153400" cy="461665"/>
          </a:xfrm>
          <a:prstGeom prst="rect">
            <a:avLst/>
          </a:prstGeom>
          <a:noFill/>
          <a:ln w="9525">
            <a:noFill/>
            <a:miter lim="800000"/>
            <a:headEnd/>
            <a:tailEnd/>
          </a:ln>
        </p:spPr>
        <p:txBody>
          <a:bodyPr>
            <a:spAutoFit/>
          </a:bodyPr>
          <a:lstStyle/>
          <a:p>
            <a:pPr marL="347663" indent="-231775" eaLnBrk="0" hangingPunct="0">
              <a:spcBef>
                <a:spcPct val="50000"/>
              </a:spcBef>
              <a:buFont typeface="Arial" pitchFamily="34" charset="0"/>
              <a:buChar char="•"/>
            </a:pPr>
            <a:r>
              <a:rPr lang="en-US" sz="2400" dirty="0" smtClean="0">
                <a:latin typeface="Calibri" pitchFamily="34" charset="0"/>
              </a:rPr>
              <a:t>Return Loss (RL) </a:t>
            </a:r>
            <a:r>
              <a:rPr lang="en-US" sz="2400" dirty="0">
                <a:latin typeface="Calibri" pitchFamily="34" charset="0"/>
              </a:rPr>
              <a:t>(dB)</a:t>
            </a:r>
            <a:endParaRPr lang="en-US" sz="2400" dirty="0">
              <a:solidFill>
                <a:srgbClr val="FFFF00"/>
              </a:solidFill>
              <a:latin typeface="Calibri" pitchFamily="34" charset="0"/>
            </a:endParaRPr>
          </a:p>
        </p:txBody>
      </p:sp>
      <p:sp>
        <p:nvSpPr>
          <p:cNvPr id="120" name="TextBox 119"/>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17" name="TextBox 16"/>
          <p:cNvSpPr txBox="1"/>
          <p:nvPr/>
        </p:nvSpPr>
        <p:spPr>
          <a:xfrm>
            <a:off x="1676400" y="2721864"/>
            <a:ext cx="838200" cy="369332"/>
          </a:xfrm>
          <a:prstGeom prst="rect">
            <a:avLst/>
          </a:prstGeom>
          <a:noFill/>
        </p:spPr>
        <p:txBody>
          <a:bodyPr wrap="square" rtlCol="0">
            <a:spAutoFit/>
          </a:bodyPr>
          <a:lstStyle/>
          <a:p>
            <a:r>
              <a:rPr lang="en-US" dirty="0" smtClean="0"/>
              <a:t>Tx/Rx</a:t>
            </a:r>
            <a:endParaRPr lang="en-US" dirty="0"/>
          </a:p>
        </p:txBody>
      </p:sp>
      <p:sp>
        <p:nvSpPr>
          <p:cNvPr id="18" name="TextBox 17"/>
          <p:cNvSpPr txBox="1"/>
          <p:nvPr/>
        </p:nvSpPr>
        <p:spPr>
          <a:xfrm>
            <a:off x="1676400" y="1981200"/>
            <a:ext cx="838200" cy="369332"/>
          </a:xfrm>
          <a:prstGeom prst="rect">
            <a:avLst/>
          </a:prstGeom>
          <a:noFill/>
        </p:spPr>
        <p:txBody>
          <a:bodyPr wrap="square" rtlCol="0">
            <a:spAutoFit/>
          </a:bodyPr>
          <a:lstStyle/>
          <a:p>
            <a:r>
              <a:rPr lang="en-US" dirty="0" smtClean="0"/>
              <a:t>Tx/Rx</a:t>
            </a:r>
            <a:endParaRPr lang="en-US" dirty="0"/>
          </a:p>
        </p:txBody>
      </p:sp>
      <p:sp>
        <p:nvSpPr>
          <p:cNvPr id="19" name="TextBox 18"/>
          <p:cNvSpPr txBox="1"/>
          <p:nvPr/>
        </p:nvSpPr>
        <p:spPr>
          <a:xfrm>
            <a:off x="1676400" y="3352800"/>
            <a:ext cx="838200" cy="369332"/>
          </a:xfrm>
          <a:prstGeom prst="rect">
            <a:avLst/>
          </a:prstGeom>
          <a:noFill/>
        </p:spPr>
        <p:txBody>
          <a:bodyPr wrap="square" rtlCol="0">
            <a:spAutoFit/>
          </a:bodyPr>
          <a:lstStyle/>
          <a:p>
            <a:r>
              <a:rPr lang="en-US" dirty="0" smtClean="0"/>
              <a:t>Tx/Rx</a:t>
            </a:r>
            <a:endParaRPr lang="en-US" dirty="0"/>
          </a:p>
        </p:txBody>
      </p:sp>
      <p:sp>
        <p:nvSpPr>
          <p:cNvPr id="20" name="TextBox 19"/>
          <p:cNvSpPr txBox="1"/>
          <p:nvPr/>
        </p:nvSpPr>
        <p:spPr>
          <a:xfrm>
            <a:off x="1676400" y="4038600"/>
            <a:ext cx="838200" cy="369332"/>
          </a:xfrm>
          <a:prstGeom prst="rect">
            <a:avLst/>
          </a:prstGeom>
          <a:noFill/>
        </p:spPr>
        <p:txBody>
          <a:bodyPr wrap="square" rtlCol="0">
            <a:spAutoFit/>
          </a:bodyPr>
          <a:lstStyle/>
          <a:p>
            <a:r>
              <a:rPr lang="en-US" dirty="0" smtClean="0"/>
              <a:t>Tx/Rx</a:t>
            </a:r>
            <a:endParaRPr lang="en-US" dirty="0"/>
          </a:p>
        </p:txBody>
      </p:sp>
      <p:sp>
        <p:nvSpPr>
          <p:cNvPr id="21" name="TextBox 20"/>
          <p:cNvSpPr txBox="1"/>
          <p:nvPr/>
        </p:nvSpPr>
        <p:spPr>
          <a:xfrm>
            <a:off x="6553200" y="4038600"/>
            <a:ext cx="838200" cy="369332"/>
          </a:xfrm>
          <a:prstGeom prst="rect">
            <a:avLst/>
          </a:prstGeom>
          <a:noFill/>
        </p:spPr>
        <p:txBody>
          <a:bodyPr wrap="square" rtlCol="0">
            <a:spAutoFit/>
          </a:bodyPr>
          <a:lstStyle/>
          <a:p>
            <a:r>
              <a:rPr lang="en-US" dirty="0" smtClean="0"/>
              <a:t>Tx/Rx</a:t>
            </a:r>
            <a:endParaRPr lang="en-US" dirty="0"/>
          </a:p>
        </p:txBody>
      </p:sp>
      <p:sp>
        <p:nvSpPr>
          <p:cNvPr id="22" name="TextBox 21"/>
          <p:cNvSpPr txBox="1"/>
          <p:nvPr/>
        </p:nvSpPr>
        <p:spPr>
          <a:xfrm>
            <a:off x="6553200" y="3352800"/>
            <a:ext cx="838200" cy="369332"/>
          </a:xfrm>
          <a:prstGeom prst="rect">
            <a:avLst/>
          </a:prstGeom>
          <a:noFill/>
        </p:spPr>
        <p:txBody>
          <a:bodyPr wrap="square" rtlCol="0">
            <a:spAutoFit/>
          </a:bodyPr>
          <a:lstStyle/>
          <a:p>
            <a:r>
              <a:rPr lang="en-US" dirty="0" smtClean="0"/>
              <a:t>Tx/Rx</a:t>
            </a:r>
            <a:endParaRPr lang="en-US" dirty="0"/>
          </a:p>
        </p:txBody>
      </p:sp>
      <p:sp>
        <p:nvSpPr>
          <p:cNvPr id="23" name="TextBox 22"/>
          <p:cNvSpPr txBox="1"/>
          <p:nvPr/>
        </p:nvSpPr>
        <p:spPr>
          <a:xfrm>
            <a:off x="6553200" y="2743200"/>
            <a:ext cx="838200" cy="369332"/>
          </a:xfrm>
          <a:prstGeom prst="rect">
            <a:avLst/>
          </a:prstGeom>
          <a:noFill/>
        </p:spPr>
        <p:txBody>
          <a:bodyPr wrap="square" rtlCol="0">
            <a:spAutoFit/>
          </a:bodyPr>
          <a:lstStyle/>
          <a:p>
            <a:r>
              <a:rPr lang="en-US" dirty="0" smtClean="0"/>
              <a:t>Tx/Rx</a:t>
            </a:r>
            <a:endParaRPr lang="en-US" dirty="0"/>
          </a:p>
        </p:txBody>
      </p:sp>
      <p:sp>
        <p:nvSpPr>
          <p:cNvPr id="24" name="TextBox 23"/>
          <p:cNvSpPr txBox="1"/>
          <p:nvPr/>
        </p:nvSpPr>
        <p:spPr>
          <a:xfrm>
            <a:off x="6553200" y="1981200"/>
            <a:ext cx="838200" cy="369332"/>
          </a:xfrm>
          <a:prstGeom prst="rect">
            <a:avLst/>
          </a:prstGeom>
          <a:noFill/>
        </p:spPr>
        <p:txBody>
          <a:bodyPr wrap="square" rtlCol="0">
            <a:spAutoFit/>
          </a:bodyPr>
          <a:lstStyle/>
          <a:p>
            <a:r>
              <a:rPr lang="en-US" dirty="0" smtClean="0"/>
              <a:t>Tx/Rx</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685"/>
                                        </p:tgtEl>
                                        <p:attrNameLst>
                                          <p:attrName>style.visibility</p:attrName>
                                        </p:attrNameLst>
                                      </p:cBhvr>
                                      <p:to>
                                        <p:strVal val="visible"/>
                                      </p:to>
                                    </p:set>
                                    <p:anim calcmode="lin" valueType="num">
                                      <p:cBhvr>
                                        <p:cTn id="7" dur="500" fill="hold"/>
                                        <p:tgtEl>
                                          <p:spTgt spid="71685"/>
                                        </p:tgtEl>
                                        <p:attrNameLst>
                                          <p:attrName>ppt_w</p:attrName>
                                        </p:attrNameLst>
                                      </p:cBhvr>
                                      <p:tavLst>
                                        <p:tav tm="0">
                                          <p:val>
                                            <p:fltVal val="0"/>
                                          </p:val>
                                        </p:tav>
                                        <p:tav tm="100000">
                                          <p:val>
                                            <p:strVal val="#ppt_w"/>
                                          </p:val>
                                        </p:tav>
                                      </p:tavLst>
                                    </p:anim>
                                    <p:anim calcmode="lin" valueType="num">
                                      <p:cBhvr>
                                        <p:cTn id="8" dur="500" fill="hold"/>
                                        <p:tgtEl>
                                          <p:spTgt spid="71685"/>
                                        </p:tgtEl>
                                        <p:attrNameLst>
                                          <p:attrName>ppt_h</p:attrName>
                                        </p:attrNameLst>
                                      </p:cBhvr>
                                      <p:tavLst>
                                        <p:tav tm="0">
                                          <p:val>
                                            <p:fltVal val="0"/>
                                          </p:val>
                                        </p:tav>
                                        <p:tav tm="100000">
                                          <p:val>
                                            <p:strVal val="#ppt_h"/>
                                          </p:val>
                                        </p:tav>
                                      </p:tavLst>
                                    </p:anim>
                                    <p:animEffect transition="in" filter="fade">
                                      <p:cBhvr>
                                        <p:cTn id="9" dur="500"/>
                                        <p:tgtEl>
                                          <p:spTgt spid="71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533400" y="914400"/>
            <a:ext cx="7848600" cy="2800767"/>
          </a:xfrm>
          <a:prstGeom prst="rect">
            <a:avLst/>
          </a:prstGeom>
          <a:noFill/>
        </p:spPr>
        <p:txBody>
          <a:bodyPr wrap="square" rtlCol="0">
            <a:spAutoFit/>
          </a:bodyPr>
          <a:lstStyle/>
          <a:p>
            <a:r>
              <a:rPr lang="en-US" sz="2400" dirty="0" smtClean="0"/>
              <a:t>Testing Requirements</a:t>
            </a:r>
          </a:p>
          <a:p>
            <a:pPr marL="463550" indent="-238125">
              <a:buFont typeface="Arial" pitchFamily="34" charset="0"/>
              <a:buChar char="•"/>
            </a:pPr>
            <a:r>
              <a:rPr lang="en-US" sz="2000" dirty="0" smtClean="0"/>
              <a:t>Able to understand testing requirements for Category levels</a:t>
            </a:r>
          </a:p>
          <a:p>
            <a:pPr marL="920750" lvl="1" indent="-238125">
              <a:buFont typeface="Arial" pitchFamily="34" charset="0"/>
              <a:buChar char="•"/>
            </a:pPr>
            <a:r>
              <a:rPr lang="en-US" dirty="0" smtClean="0"/>
              <a:t>Category 3</a:t>
            </a:r>
          </a:p>
          <a:p>
            <a:pPr marL="920750" lvl="1" indent="-238125">
              <a:buFont typeface="Arial" pitchFamily="34" charset="0"/>
              <a:buChar char="•"/>
            </a:pPr>
            <a:r>
              <a:rPr lang="en-US" dirty="0" smtClean="0"/>
              <a:t>Category 5 and Category 5e</a:t>
            </a:r>
          </a:p>
          <a:p>
            <a:pPr marL="920750" lvl="1" indent="-238125">
              <a:buFont typeface="Arial" pitchFamily="34" charset="0"/>
              <a:buChar char="•"/>
            </a:pPr>
            <a:r>
              <a:rPr lang="en-US" dirty="0" smtClean="0"/>
              <a:t>Category 6</a:t>
            </a:r>
          </a:p>
          <a:p>
            <a:pPr marL="920750" lvl="1" indent="-238125">
              <a:buFont typeface="Arial" pitchFamily="34" charset="0"/>
              <a:buChar char="•"/>
            </a:pPr>
            <a:r>
              <a:rPr lang="en-US" dirty="0" smtClean="0"/>
              <a:t>Category 6A and beyond</a:t>
            </a:r>
          </a:p>
          <a:p>
            <a:pPr marL="463550" indent="-238125">
              <a:buFont typeface="Arial" pitchFamily="34" charset="0"/>
              <a:buChar char="•"/>
            </a:pPr>
            <a:r>
              <a:rPr lang="en-US" sz="2000" dirty="0" smtClean="0"/>
              <a:t>Able to communicate better component level compliance and how OCC products are designed and manufactured to meet those requirements</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457200" y="838200"/>
            <a:ext cx="8153400" cy="1077218"/>
          </a:xfrm>
          <a:prstGeom prst="rect">
            <a:avLst/>
          </a:prstGeom>
          <a:noFill/>
        </p:spPr>
        <p:txBody>
          <a:bodyPr wrap="square" rtlCol="0">
            <a:spAutoFit/>
          </a:bodyPr>
          <a:lstStyle/>
          <a:p>
            <a:pPr marL="347663" indent="-231775">
              <a:buFont typeface="Arial" pitchFamily="34" charset="0"/>
              <a:buChar char="•"/>
            </a:pPr>
            <a:r>
              <a:rPr lang="en-US" sz="2400" dirty="0" smtClean="0"/>
              <a:t>TSB95</a:t>
            </a:r>
          </a:p>
          <a:p>
            <a:pPr marL="804863" lvl="1" indent="-231775">
              <a:buFont typeface="Arial" pitchFamily="34" charset="0"/>
              <a:buChar char="•"/>
            </a:pPr>
            <a:r>
              <a:rPr lang="en-US" sz="2000" dirty="0" smtClean="0"/>
              <a:t>IEEE’s further definition of Category 5</a:t>
            </a:r>
          </a:p>
          <a:p>
            <a:pPr marL="804863" lvl="1" indent="-231775">
              <a:buFont typeface="Arial" pitchFamily="34" charset="0"/>
              <a:buChar char="•"/>
            </a:pPr>
            <a:r>
              <a:rPr lang="en-US" sz="2000" dirty="0" smtClean="0"/>
              <a:t>Key Parameters included:</a:t>
            </a:r>
          </a:p>
        </p:txBody>
      </p:sp>
      <p:graphicFrame>
        <p:nvGraphicFramePr>
          <p:cNvPr id="13" name="Table 12"/>
          <p:cNvGraphicFramePr>
            <a:graphicFrameLocks noGrp="1"/>
          </p:cNvGraphicFramePr>
          <p:nvPr/>
        </p:nvGraphicFramePr>
        <p:xfrm>
          <a:off x="1371606" y="2286000"/>
          <a:ext cx="6781794" cy="2966720"/>
        </p:xfrm>
        <a:graphic>
          <a:graphicData uri="http://schemas.openxmlformats.org/drawingml/2006/table">
            <a:tbl>
              <a:tblPr firstRow="1" bandRow="1">
                <a:tableStyleId>{5C22544A-7EE6-4342-B048-85BDC9FD1C3A}</a:tableStyleId>
              </a:tblPr>
              <a:tblGrid>
                <a:gridCol w="1356360"/>
                <a:gridCol w="904239"/>
                <a:gridCol w="904239"/>
                <a:gridCol w="904239"/>
                <a:gridCol w="904239"/>
                <a:gridCol w="904239"/>
                <a:gridCol w="904239"/>
              </a:tblGrid>
              <a:tr h="370840">
                <a:tc>
                  <a:txBody>
                    <a:bodyPr/>
                    <a:lstStyle/>
                    <a:p>
                      <a:r>
                        <a:rPr lang="en-US" dirty="0" smtClean="0"/>
                        <a:t>Parameter</a:t>
                      </a:r>
                      <a:endParaRPr lang="en-US" dirty="0"/>
                    </a:p>
                  </a:txBody>
                  <a:tcPr/>
                </a:tc>
                <a:tc>
                  <a:txBody>
                    <a:bodyPr/>
                    <a:lstStyle/>
                    <a:p>
                      <a:pPr algn="ctr"/>
                      <a:r>
                        <a:rPr lang="en-US" dirty="0" smtClean="0"/>
                        <a:t>Cat</a:t>
                      </a:r>
                      <a:r>
                        <a:rPr lang="en-US" baseline="0" dirty="0" smtClean="0"/>
                        <a:t> 3</a:t>
                      </a:r>
                      <a:endParaRPr lang="en-US" dirty="0"/>
                    </a:p>
                  </a:txBody>
                  <a:tcPr/>
                </a:tc>
                <a:tc>
                  <a:txBody>
                    <a:bodyPr/>
                    <a:lstStyle/>
                    <a:p>
                      <a:pPr algn="ctr"/>
                      <a:r>
                        <a:rPr lang="en-US" dirty="0" smtClean="0"/>
                        <a:t>Cat 5</a:t>
                      </a:r>
                      <a:endParaRPr lang="en-US" dirty="0"/>
                    </a:p>
                  </a:txBody>
                  <a:tcPr/>
                </a:tc>
                <a:tc>
                  <a:txBody>
                    <a:bodyPr/>
                    <a:lstStyle/>
                    <a:p>
                      <a:pPr algn="ctr"/>
                      <a:r>
                        <a:rPr lang="en-US" dirty="0" smtClean="0"/>
                        <a:t>TSB95</a:t>
                      </a:r>
                      <a:endParaRPr lang="en-US" dirty="0"/>
                    </a:p>
                  </a:txBody>
                  <a:tcPr/>
                </a:tc>
                <a:tc>
                  <a:txBody>
                    <a:bodyPr/>
                    <a:lstStyle/>
                    <a:p>
                      <a:pPr algn="ctr"/>
                      <a:r>
                        <a:rPr lang="en-US" dirty="0" smtClean="0"/>
                        <a:t>Cat 5e</a:t>
                      </a:r>
                      <a:endParaRPr lang="en-US" dirty="0"/>
                    </a:p>
                  </a:txBody>
                  <a:tcPr/>
                </a:tc>
                <a:tc>
                  <a:txBody>
                    <a:bodyPr/>
                    <a:lstStyle/>
                    <a:p>
                      <a:pPr algn="ctr"/>
                      <a:r>
                        <a:rPr lang="en-US" dirty="0" smtClean="0"/>
                        <a:t>Cat 6</a:t>
                      </a:r>
                      <a:endParaRPr lang="en-US" dirty="0"/>
                    </a:p>
                  </a:txBody>
                  <a:tcPr/>
                </a:tc>
                <a:tc>
                  <a:txBody>
                    <a:bodyPr/>
                    <a:lstStyle/>
                    <a:p>
                      <a:pPr algn="ctr"/>
                      <a:r>
                        <a:rPr lang="en-US" dirty="0" smtClean="0"/>
                        <a:t>Cat 6A</a:t>
                      </a:r>
                      <a:endParaRPr lang="en-US" dirty="0"/>
                    </a:p>
                  </a:txBody>
                  <a:tcPr/>
                </a:tc>
              </a:tr>
              <a:tr h="370840">
                <a:tc>
                  <a:txBody>
                    <a:bodyPr/>
                    <a:lstStyle/>
                    <a:p>
                      <a:r>
                        <a:rPr lang="en-US" dirty="0" smtClean="0"/>
                        <a:t>NEXT</a:t>
                      </a:r>
                      <a:endParaRPr lang="en-US" dirty="0"/>
                    </a:p>
                  </a:txBody>
                  <a:tcPr/>
                </a:tc>
                <a:tc>
                  <a:txBody>
                    <a:bodyPr/>
                    <a:lstStyle/>
                    <a:p>
                      <a:pPr algn="ctr">
                        <a:buClr>
                          <a:srgbClr val="FF0000"/>
                        </a:buClr>
                        <a:buFont typeface="Wingdings" pitchFamily="2" charset="2"/>
                        <a:buNone/>
                      </a:pP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Attenuation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ACR</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PSNEXT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Return Loss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14"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519027"/>
            <a:ext cx="366712" cy="224758"/>
          </a:xfrm>
          <a:prstGeom prst="rect">
            <a:avLst/>
          </a:prstGeom>
          <a:noFill/>
        </p:spPr>
      </p:pic>
      <p:pic>
        <p:nvPicPr>
          <p:cNvPr id="15"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138027"/>
            <a:ext cx="366712" cy="224758"/>
          </a:xfrm>
          <a:prstGeom prst="rect">
            <a:avLst/>
          </a:prstGeom>
          <a:noFill/>
        </p:spPr>
      </p:pic>
      <p:pic>
        <p:nvPicPr>
          <p:cNvPr id="16"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2757027"/>
            <a:ext cx="366712" cy="224758"/>
          </a:xfrm>
          <a:prstGeom prst="rect">
            <a:avLst/>
          </a:prstGeom>
          <a:noFill/>
        </p:spPr>
      </p:pic>
      <p:pic>
        <p:nvPicPr>
          <p:cNvPr id="1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2757027"/>
            <a:ext cx="366712" cy="224758"/>
          </a:xfrm>
          <a:prstGeom prst="rect">
            <a:avLst/>
          </a:prstGeom>
          <a:noFill/>
        </p:spPr>
      </p:pic>
      <p:pic>
        <p:nvPicPr>
          <p:cNvPr id="18"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138027"/>
            <a:ext cx="366712" cy="224758"/>
          </a:xfrm>
          <a:prstGeom prst="rect">
            <a:avLst/>
          </a:prstGeom>
          <a:noFill/>
        </p:spPr>
      </p:pic>
      <p:pic>
        <p:nvPicPr>
          <p:cNvPr id="19"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519027"/>
            <a:ext cx="366712" cy="224758"/>
          </a:xfrm>
          <a:prstGeom prst="rect">
            <a:avLst/>
          </a:prstGeom>
          <a:noFill/>
        </p:spPr>
      </p:pic>
      <p:pic>
        <p:nvPicPr>
          <p:cNvPr id="1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900027"/>
            <a:ext cx="366712" cy="224758"/>
          </a:xfrm>
          <a:prstGeom prst="rect">
            <a:avLst/>
          </a:prstGeom>
          <a:noFill/>
        </p:spPr>
      </p:pic>
      <p:pic>
        <p:nvPicPr>
          <p:cNvPr id="12"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138027"/>
            <a:ext cx="366712" cy="224758"/>
          </a:xfrm>
          <a:prstGeom prst="rect">
            <a:avLst/>
          </a:prstGeom>
          <a:noFill/>
        </p:spPr>
      </p:pic>
      <p:pic>
        <p:nvPicPr>
          <p:cNvPr id="20"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2757027"/>
            <a:ext cx="366712" cy="224758"/>
          </a:xfrm>
          <a:prstGeom prst="rect">
            <a:avLst/>
          </a:prstGeom>
          <a:noFill/>
        </p:spPr>
      </p:pic>
      <p:pic>
        <p:nvPicPr>
          <p:cNvPr id="2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519027"/>
            <a:ext cx="366712" cy="224758"/>
          </a:xfrm>
          <a:prstGeom prst="rect">
            <a:avLst/>
          </a:prstGeom>
          <a:noFill/>
        </p:spPr>
      </p:pic>
      <p:pic>
        <p:nvPicPr>
          <p:cNvPr id="22" name="Picture 21" descr="Check Mark copy.gif"/>
          <p:cNvPicPr>
            <a:picLocks noChangeAspect="1"/>
          </p:cNvPicPr>
          <p:nvPr/>
        </p:nvPicPr>
        <p:blipFill>
          <a:blip r:embed="rId3" cstate="print"/>
          <a:stretch>
            <a:fillRect/>
          </a:stretch>
        </p:blipFill>
        <p:spPr>
          <a:xfrm>
            <a:off x="4800600" y="4262284"/>
            <a:ext cx="381000" cy="233516"/>
          </a:xfrm>
          <a:prstGeom prst="rect">
            <a:avLst/>
          </a:prstGeom>
        </p:spPr>
      </p:pic>
      <p:pic>
        <p:nvPicPr>
          <p:cNvPr id="23" name="Picture 22" descr="Check Mark copy.gif"/>
          <p:cNvPicPr>
            <a:picLocks noChangeAspect="1"/>
          </p:cNvPicPr>
          <p:nvPr/>
        </p:nvPicPr>
        <p:blipFill>
          <a:blip r:embed="rId3" cstate="print"/>
          <a:stretch>
            <a:fillRect/>
          </a:stretch>
        </p:blipFill>
        <p:spPr>
          <a:xfrm>
            <a:off x="4800600" y="4648200"/>
            <a:ext cx="381000" cy="233516"/>
          </a:xfrm>
          <a:prstGeom prst="rect">
            <a:avLst/>
          </a:prstGeom>
        </p:spPr>
      </p:pic>
      <p:pic>
        <p:nvPicPr>
          <p:cNvPr id="24" name="Picture 23" descr="Check Mark copy.gif"/>
          <p:cNvPicPr>
            <a:picLocks noChangeAspect="1"/>
          </p:cNvPicPr>
          <p:nvPr/>
        </p:nvPicPr>
        <p:blipFill>
          <a:blip r:embed="rId3" cstate="print"/>
          <a:stretch>
            <a:fillRect/>
          </a:stretch>
        </p:blipFill>
        <p:spPr>
          <a:xfrm>
            <a:off x="4800600" y="5007031"/>
            <a:ext cx="381000" cy="2335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par>
                                <p:cTn id="35" presetID="10"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par>
                                <p:cTn id="38" presetID="10" presetClass="entr" presetSubtype="0" fill="hold"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childTnLst>
                          </p:cTn>
                        </p:par>
                        <p:par>
                          <p:cTn id="41" fill="hold">
                            <p:stCondLst>
                              <p:cond delay="500"/>
                            </p:stCondLst>
                            <p:childTnLst>
                              <p:par>
                                <p:cTn id="42" presetID="10" presetClass="entr" presetSubtype="0" fill="hold"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457200" y="838200"/>
            <a:ext cx="8153400" cy="1384995"/>
          </a:xfrm>
          <a:prstGeom prst="rect">
            <a:avLst/>
          </a:prstGeom>
          <a:noFill/>
        </p:spPr>
        <p:txBody>
          <a:bodyPr wrap="square" rtlCol="0">
            <a:spAutoFit/>
          </a:bodyPr>
          <a:lstStyle/>
          <a:p>
            <a:pPr marL="347663" indent="-231775">
              <a:buFont typeface="Arial" pitchFamily="34" charset="0"/>
              <a:buChar char="•"/>
            </a:pPr>
            <a:r>
              <a:rPr lang="en-US" sz="2400" dirty="0" smtClean="0"/>
              <a:t>TSB95 to Category 5e</a:t>
            </a:r>
          </a:p>
          <a:p>
            <a:pPr marL="804863" lvl="1" indent="-231775">
              <a:buFont typeface="Arial" pitchFamily="34" charset="0"/>
              <a:buChar char="•"/>
            </a:pPr>
            <a:r>
              <a:rPr lang="en-US" sz="2000" dirty="0" smtClean="0"/>
              <a:t>TIA took all the TSB95’s parameters and cleaned it up into one standard  - Category 5e</a:t>
            </a:r>
          </a:p>
          <a:p>
            <a:pPr marL="804863" lvl="1" indent="-231775">
              <a:buFont typeface="Arial" pitchFamily="34" charset="0"/>
              <a:buChar char="•"/>
            </a:pPr>
            <a:r>
              <a:rPr lang="en-US" sz="2000" dirty="0" smtClean="0"/>
              <a:t>Key Parameters included:</a:t>
            </a:r>
          </a:p>
        </p:txBody>
      </p:sp>
      <p:graphicFrame>
        <p:nvGraphicFramePr>
          <p:cNvPr id="13" name="Table 12"/>
          <p:cNvGraphicFramePr>
            <a:graphicFrameLocks noGrp="1"/>
          </p:cNvGraphicFramePr>
          <p:nvPr/>
        </p:nvGraphicFramePr>
        <p:xfrm>
          <a:off x="1371606" y="2286000"/>
          <a:ext cx="6781794" cy="2966720"/>
        </p:xfrm>
        <a:graphic>
          <a:graphicData uri="http://schemas.openxmlformats.org/drawingml/2006/table">
            <a:tbl>
              <a:tblPr firstRow="1" bandRow="1">
                <a:tableStyleId>{5C22544A-7EE6-4342-B048-85BDC9FD1C3A}</a:tableStyleId>
              </a:tblPr>
              <a:tblGrid>
                <a:gridCol w="1356360"/>
                <a:gridCol w="904239"/>
                <a:gridCol w="904239"/>
                <a:gridCol w="904239"/>
                <a:gridCol w="904239"/>
                <a:gridCol w="904239"/>
                <a:gridCol w="904239"/>
              </a:tblGrid>
              <a:tr h="370840">
                <a:tc>
                  <a:txBody>
                    <a:bodyPr/>
                    <a:lstStyle/>
                    <a:p>
                      <a:r>
                        <a:rPr lang="en-US" dirty="0" smtClean="0"/>
                        <a:t>Parameter</a:t>
                      </a:r>
                      <a:endParaRPr lang="en-US" dirty="0"/>
                    </a:p>
                  </a:txBody>
                  <a:tcPr/>
                </a:tc>
                <a:tc>
                  <a:txBody>
                    <a:bodyPr/>
                    <a:lstStyle/>
                    <a:p>
                      <a:pPr algn="ctr"/>
                      <a:r>
                        <a:rPr lang="en-US" dirty="0" smtClean="0"/>
                        <a:t>Cat</a:t>
                      </a:r>
                      <a:r>
                        <a:rPr lang="en-US" baseline="0" dirty="0" smtClean="0"/>
                        <a:t> 3</a:t>
                      </a:r>
                      <a:endParaRPr lang="en-US" dirty="0"/>
                    </a:p>
                  </a:txBody>
                  <a:tcPr/>
                </a:tc>
                <a:tc>
                  <a:txBody>
                    <a:bodyPr/>
                    <a:lstStyle/>
                    <a:p>
                      <a:pPr algn="ctr"/>
                      <a:r>
                        <a:rPr lang="en-US" dirty="0" smtClean="0"/>
                        <a:t>Cat 5</a:t>
                      </a:r>
                      <a:endParaRPr lang="en-US" dirty="0"/>
                    </a:p>
                  </a:txBody>
                  <a:tcPr/>
                </a:tc>
                <a:tc>
                  <a:txBody>
                    <a:bodyPr/>
                    <a:lstStyle/>
                    <a:p>
                      <a:pPr algn="ctr"/>
                      <a:r>
                        <a:rPr lang="en-US" dirty="0" smtClean="0"/>
                        <a:t>TSB95</a:t>
                      </a:r>
                      <a:endParaRPr lang="en-US" dirty="0"/>
                    </a:p>
                  </a:txBody>
                  <a:tcPr/>
                </a:tc>
                <a:tc>
                  <a:txBody>
                    <a:bodyPr/>
                    <a:lstStyle/>
                    <a:p>
                      <a:pPr algn="ctr"/>
                      <a:r>
                        <a:rPr lang="en-US" dirty="0" smtClean="0"/>
                        <a:t>Cat 5e</a:t>
                      </a:r>
                      <a:endParaRPr lang="en-US" dirty="0"/>
                    </a:p>
                  </a:txBody>
                  <a:tcPr/>
                </a:tc>
                <a:tc>
                  <a:txBody>
                    <a:bodyPr/>
                    <a:lstStyle/>
                    <a:p>
                      <a:pPr algn="ctr"/>
                      <a:r>
                        <a:rPr lang="en-US" dirty="0" smtClean="0"/>
                        <a:t>Cat 6</a:t>
                      </a:r>
                      <a:endParaRPr lang="en-US" dirty="0"/>
                    </a:p>
                  </a:txBody>
                  <a:tcPr/>
                </a:tc>
                <a:tc>
                  <a:txBody>
                    <a:bodyPr/>
                    <a:lstStyle/>
                    <a:p>
                      <a:pPr algn="ctr"/>
                      <a:r>
                        <a:rPr lang="en-US" dirty="0" smtClean="0"/>
                        <a:t>Cat 6A</a:t>
                      </a:r>
                      <a:endParaRPr lang="en-US" dirty="0"/>
                    </a:p>
                  </a:txBody>
                  <a:tcPr/>
                </a:tc>
              </a:tr>
              <a:tr h="370840">
                <a:tc>
                  <a:txBody>
                    <a:bodyPr/>
                    <a:lstStyle/>
                    <a:p>
                      <a:r>
                        <a:rPr lang="en-US" dirty="0" smtClean="0"/>
                        <a:t>NEXT</a:t>
                      </a:r>
                      <a:endParaRPr lang="en-US" dirty="0"/>
                    </a:p>
                  </a:txBody>
                  <a:tcPr/>
                </a:tc>
                <a:tc>
                  <a:txBody>
                    <a:bodyPr/>
                    <a:lstStyle/>
                    <a:p>
                      <a:pPr algn="ctr">
                        <a:buClr>
                          <a:srgbClr val="FF0000"/>
                        </a:buClr>
                        <a:buFont typeface="Wingdings" pitchFamily="2" charset="2"/>
                        <a:buNone/>
                      </a:pP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Attenuation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ACR</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PSNEXT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Return Loss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14"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519027"/>
            <a:ext cx="366712" cy="224758"/>
          </a:xfrm>
          <a:prstGeom prst="rect">
            <a:avLst/>
          </a:prstGeom>
          <a:noFill/>
        </p:spPr>
      </p:pic>
      <p:pic>
        <p:nvPicPr>
          <p:cNvPr id="15"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138027"/>
            <a:ext cx="366712" cy="224758"/>
          </a:xfrm>
          <a:prstGeom prst="rect">
            <a:avLst/>
          </a:prstGeom>
          <a:noFill/>
        </p:spPr>
      </p:pic>
      <p:pic>
        <p:nvPicPr>
          <p:cNvPr id="16"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2757027"/>
            <a:ext cx="366712" cy="224758"/>
          </a:xfrm>
          <a:prstGeom prst="rect">
            <a:avLst/>
          </a:prstGeom>
          <a:noFill/>
        </p:spPr>
      </p:pic>
      <p:pic>
        <p:nvPicPr>
          <p:cNvPr id="1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2757027"/>
            <a:ext cx="366712" cy="224758"/>
          </a:xfrm>
          <a:prstGeom prst="rect">
            <a:avLst/>
          </a:prstGeom>
          <a:noFill/>
        </p:spPr>
      </p:pic>
      <p:pic>
        <p:nvPicPr>
          <p:cNvPr id="18"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138027"/>
            <a:ext cx="366712" cy="224758"/>
          </a:xfrm>
          <a:prstGeom prst="rect">
            <a:avLst/>
          </a:prstGeom>
          <a:noFill/>
        </p:spPr>
      </p:pic>
      <p:pic>
        <p:nvPicPr>
          <p:cNvPr id="19"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519027"/>
            <a:ext cx="366712" cy="224758"/>
          </a:xfrm>
          <a:prstGeom prst="rect">
            <a:avLst/>
          </a:prstGeom>
          <a:noFill/>
        </p:spPr>
      </p:pic>
      <p:pic>
        <p:nvPicPr>
          <p:cNvPr id="1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900027"/>
            <a:ext cx="366712" cy="224758"/>
          </a:xfrm>
          <a:prstGeom prst="rect">
            <a:avLst/>
          </a:prstGeom>
          <a:noFill/>
        </p:spPr>
      </p:pic>
      <p:pic>
        <p:nvPicPr>
          <p:cNvPr id="12"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138027"/>
            <a:ext cx="366712" cy="224758"/>
          </a:xfrm>
          <a:prstGeom prst="rect">
            <a:avLst/>
          </a:prstGeom>
          <a:noFill/>
        </p:spPr>
      </p:pic>
      <p:pic>
        <p:nvPicPr>
          <p:cNvPr id="20"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2757027"/>
            <a:ext cx="366712" cy="224758"/>
          </a:xfrm>
          <a:prstGeom prst="rect">
            <a:avLst/>
          </a:prstGeom>
          <a:noFill/>
        </p:spPr>
      </p:pic>
      <p:pic>
        <p:nvPicPr>
          <p:cNvPr id="2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519027"/>
            <a:ext cx="366712" cy="224758"/>
          </a:xfrm>
          <a:prstGeom prst="rect">
            <a:avLst/>
          </a:prstGeom>
          <a:noFill/>
        </p:spPr>
      </p:pic>
      <p:pic>
        <p:nvPicPr>
          <p:cNvPr id="22" name="Picture 21" descr="Check Mark copy.gif"/>
          <p:cNvPicPr>
            <a:picLocks noChangeAspect="1"/>
          </p:cNvPicPr>
          <p:nvPr/>
        </p:nvPicPr>
        <p:blipFill>
          <a:blip r:embed="rId3" cstate="print"/>
          <a:stretch>
            <a:fillRect/>
          </a:stretch>
        </p:blipFill>
        <p:spPr>
          <a:xfrm>
            <a:off x="4800600" y="4262284"/>
            <a:ext cx="381000" cy="233516"/>
          </a:xfrm>
          <a:prstGeom prst="rect">
            <a:avLst/>
          </a:prstGeom>
        </p:spPr>
      </p:pic>
      <p:pic>
        <p:nvPicPr>
          <p:cNvPr id="23" name="Picture 22" descr="Check Mark copy.gif"/>
          <p:cNvPicPr>
            <a:picLocks noChangeAspect="1"/>
          </p:cNvPicPr>
          <p:nvPr/>
        </p:nvPicPr>
        <p:blipFill>
          <a:blip r:embed="rId3" cstate="print"/>
          <a:stretch>
            <a:fillRect/>
          </a:stretch>
        </p:blipFill>
        <p:spPr>
          <a:xfrm>
            <a:off x="4800600" y="4648200"/>
            <a:ext cx="381000" cy="233516"/>
          </a:xfrm>
          <a:prstGeom prst="rect">
            <a:avLst/>
          </a:prstGeom>
        </p:spPr>
      </p:pic>
      <p:pic>
        <p:nvPicPr>
          <p:cNvPr id="24" name="Picture 23" descr="Check Mark copy.gif"/>
          <p:cNvPicPr>
            <a:picLocks noChangeAspect="1"/>
          </p:cNvPicPr>
          <p:nvPr/>
        </p:nvPicPr>
        <p:blipFill>
          <a:blip r:embed="rId3" cstate="print"/>
          <a:stretch>
            <a:fillRect/>
          </a:stretch>
        </p:blipFill>
        <p:spPr>
          <a:xfrm>
            <a:off x="4800600" y="5007031"/>
            <a:ext cx="381000" cy="233516"/>
          </a:xfrm>
          <a:prstGeom prst="rect">
            <a:avLst/>
          </a:prstGeom>
        </p:spPr>
      </p:pic>
      <p:pic>
        <p:nvPicPr>
          <p:cNvPr id="25" name="Picture 24" descr="Check Mark copy.gif"/>
          <p:cNvPicPr>
            <a:picLocks noChangeAspect="1"/>
          </p:cNvPicPr>
          <p:nvPr/>
        </p:nvPicPr>
        <p:blipFill>
          <a:blip r:embed="rId3" cstate="print"/>
          <a:stretch>
            <a:fillRect/>
          </a:stretch>
        </p:blipFill>
        <p:spPr>
          <a:xfrm>
            <a:off x="5715000" y="2743200"/>
            <a:ext cx="381000" cy="233516"/>
          </a:xfrm>
          <a:prstGeom prst="rect">
            <a:avLst/>
          </a:prstGeom>
        </p:spPr>
      </p:pic>
      <p:pic>
        <p:nvPicPr>
          <p:cNvPr id="26" name="Picture 25" descr="Check Mark copy.gif"/>
          <p:cNvPicPr>
            <a:picLocks noChangeAspect="1"/>
          </p:cNvPicPr>
          <p:nvPr/>
        </p:nvPicPr>
        <p:blipFill>
          <a:blip r:embed="rId3" cstate="print"/>
          <a:stretch>
            <a:fillRect/>
          </a:stretch>
        </p:blipFill>
        <p:spPr>
          <a:xfrm>
            <a:off x="5715000" y="3124200"/>
            <a:ext cx="381000" cy="233516"/>
          </a:xfrm>
          <a:prstGeom prst="rect">
            <a:avLst/>
          </a:prstGeom>
        </p:spPr>
      </p:pic>
      <p:pic>
        <p:nvPicPr>
          <p:cNvPr id="27" name="Picture 26" descr="Check Mark copy.gif"/>
          <p:cNvPicPr>
            <a:picLocks noChangeAspect="1"/>
          </p:cNvPicPr>
          <p:nvPr/>
        </p:nvPicPr>
        <p:blipFill>
          <a:blip r:embed="rId3" cstate="print"/>
          <a:stretch>
            <a:fillRect/>
          </a:stretch>
        </p:blipFill>
        <p:spPr>
          <a:xfrm>
            <a:off x="5715000" y="3505200"/>
            <a:ext cx="381000" cy="233516"/>
          </a:xfrm>
          <a:prstGeom prst="rect">
            <a:avLst/>
          </a:prstGeom>
        </p:spPr>
      </p:pic>
      <p:pic>
        <p:nvPicPr>
          <p:cNvPr id="28" name="Picture 27" descr="Check Mark copy.gif"/>
          <p:cNvPicPr>
            <a:picLocks noChangeAspect="1"/>
          </p:cNvPicPr>
          <p:nvPr/>
        </p:nvPicPr>
        <p:blipFill>
          <a:blip r:embed="rId3" cstate="print"/>
          <a:stretch>
            <a:fillRect/>
          </a:stretch>
        </p:blipFill>
        <p:spPr>
          <a:xfrm>
            <a:off x="5715000" y="3886200"/>
            <a:ext cx="381000" cy="233516"/>
          </a:xfrm>
          <a:prstGeom prst="rect">
            <a:avLst/>
          </a:prstGeom>
        </p:spPr>
      </p:pic>
      <p:pic>
        <p:nvPicPr>
          <p:cNvPr id="29" name="Picture 28" descr="Check Mark copy.gif"/>
          <p:cNvPicPr>
            <a:picLocks noChangeAspect="1"/>
          </p:cNvPicPr>
          <p:nvPr/>
        </p:nvPicPr>
        <p:blipFill>
          <a:blip r:embed="rId3" cstate="print"/>
          <a:stretch>
            <a:fillRect/>
          </a:stretch>
        </p:blipFill>
        <p:spPr>
          <a:xfrm>
            <a:off x="5715000" y="4267200"/>
            <a:ext cx="381000" cy="233516"/>
          </a:xfrm>
          <a:prstGeom prst="rect">
            <a:avLst/>
          </a:prstGeom>
        </p:spPr>
      </p:pic>
      <p:pic>
        <p:nvPicPr>
          <p:cNvPr id="30" name="Picture 29" descr="Check Mark copy.gif"/>
          <p:cNvPicPr>
            <a:picLocks noChangeAspect="1"/>
          </p:cNvPicPr>
          <p:nvPr/>
        </p:nvPicPr>
        <p:blipFill>
          <a:blip r:embed="rId3" cstate="print"/>
          <a:stretch>
            <a:fillRect/>
          </a:stretch>
        </p:blipFill>
        <p:spPr>
          <a:xfrm>
            <a:off x="5715000" y="4648200"/>
            <a:ext cx="381000" cy="233516"/>
          </a:xfrm>
          <a:prstGeom prst="rect">
            <a:avLst/>
          </a:prstGeom>
        </p:spPr>
      </p:pic>
      <p:pic>
        <p:nvPicPr>
          <p:cNvPr id="31" name="Picture 30" descr="Check Mark copy.gif"/>
          <p:cNvPicPr>
            <a:picLocks noChangeAspect="1"/>
          </p:cNvPicPr>
          <p:nvPr/>
        </p:nvPicPr>
        <p:blipFill>
          <a:blip r:embed="rId3" cstate="print"/>
          <a:stretch>
            <a:fillRect/>
          </a:stretch>
        </p:blipFill>
        <p:spPr>
          <a:xfrm>
            <a:off x="5715000" y="4987506"/>
            <a:ext cx="381000" cy="2335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par>
                                <p:cTn id="35" presetID="10"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par>
                                <p:cTn id="38" presetID="10" presetClass="entr" presetSubtype="0" fill="hold"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childTnLst>
                          </p:cTn>
                        </p:par>
                        <p:par>
                          <p:cTn id="44" fill="hold">
                            <p:stCondLst>
                              <p:cond delay="500"/>
                            </p:stCondLst>
                            <p:childTnLst>
                              <p:par>
                                <p:cTn id="45" presetID="10"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par>
                          <p:cTn id="48" fill="hold">
                            <p:stCondLst>
                              <p:cond delay="1000"/>
                            </p:stCondLst>
                            <p:childTnLst>
                              <p:par>
                                <p:cTn id="49" presetID="10" presetClass="entr" presetSubtype="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childTnLst>
                          </p:cTn>
                        </p:par>
                        <p:par>
                          <p:cTn id="52" fill="hold">
                            <p:stCondLst>
                              <p:cond delay="1500"/>
                            </p:stCondLst>
                            <p:childTnLst>
                              <p:par>
                                <p:cTn id="53" presetID="10"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par>
                          <p:cTn id="56" fill="hold">
                            <p:stCondLst>
                              <p:cond delay="2000"/>
                            </p:stCondLst>
                            <p:childTnLst>
                              <p:par>
                                <p:cTn id="57" presetID="10" presetClass="entr" presetSubtype="0"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par>
                          <p:cTn id="60" fill="hold">
                            <p:stCondLst>
                              <p:cond delay="2500"/>
                            </p:stCondLst>
                            <p:childTnLst>
                              <p:par>
                                <p:cTn id="61" presetID="10" presetClass="entr" presetSubtype="0" fill="hold"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childTnLst>
                          </p:cTn>
                        </p:par>
                        <p:par>
                          <p:cTn id="64" fill="hold">
                            <p:stCondLst>
                              <p:cond delay="3000"/>
                            </p:stCondLst>
                            <p:childTnLst>
                              <p:par>
                                <p:cTn id="65" presetID="10" presetClass="entr" presetSubtype="0" fill="hold"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childTnLst>
                          </p:cTn>
                        </p:par>
                        <p:par>
                          <p:cTn id="68" fill="hold">
                            <p:stCondLst>
                              <p:cond delay="3500"/>
                            </p:stCondLst>
                            <p:childTnLst>
                              <p:par>
                                <p:cTn id="69" presetID="10" presetClass="entr" presetSubtype="0" fill="hold"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457200" y="838200"/>
            <a:ext cx="8686800" cy="1692771"/>
          </a:xfrm>
          <a:prstGeom prst="rect">
            <a:avLst/>
          </a:prstGeom>
          <a:noFill/>
        </p:spPr>
        <p:txBody>
          <a:bodyPr wrap="square" rtlCol="0">
            <a:spAutoFit/>
          </a:bodyPr>
          <a:lstStyle/>
          <a:p>
            <a:pPr marL="347663" indent="-231775">
              <a:buFont typeface="Arial" pitchFamily="34" charset="0"/>
              <a:buChar char="•"/>
            </a:pPr>
            <a:r>
              <a:rPr lang="en-US" sz="2400" dirty="0" smtClean="0"/>
              <a:t>Category 6</a:t>
            </a:r>
          </a:p>
          <a:p>
            <a:pPr marL="804863" lvl="1" indent="-231775">
              <a:buFont typeface="Arial" pitchFamily="34" charset="0"/>
              <a:buChar char="•"/>
            </a:pPr>
            <a:r>
              <a:rPr lang="en-US" sz="2000" dirty="0" smtClean="0"/>
              <a:t>Same testing parameters as Category 5e just at 250 MHz</a:t>
            </a:r>
          </a:p>
          <a:p>
            <a:pPr marL="804863" lvl="1" indent="-231775">
              <a:buFont typeface="Arial" pitchFamily="34" charset="0"/>
              <a:buChar char="•"/>
            </a:pPr>
            <a:r>
              <a:rPr lang="en-US" sz="2000" dirty="0" smtClean="0"/>
              <a:t> To ensure interoperability, OCC came out with the Pyramid Adapter – a test fixture that measures  and qualifies test plugs to Category standards </a:t>
            </a:r>
          </a:p>
          <a:p>
            <a:pPr marL="804863" lvl="1" indent="-231775">
              <a:buFont typeface="Arial" pitchFamily="34" charset="0"/>
              <a:buChar char="•"/>
            </a:pPr>
            <a:endParaRPr lang="en-US" sz="2000" dirty="0" smtClean="0"/>
          </a:p>
        </p:txBody>
      </p:sp>
      <p:graphicFrame>
        <p:nvGraphicFramePr>
          <p:cNvPr id="13" name="Table 12"/>
          <p:cNvGraphicFramePr>
            <a:graphicFrameLocks noGrp="1"/>
          </p:cNvGraphicFramePr>
          <p:nvPr/>
        </p:nvGraphicFramePr>
        <p:xfrm>
          <a:off x="1371606" y="2286000"/>
          <a:ext cx="6781794" cy="2966720"/>
        </p:xfrm>
        <a:graphic>
          <a:graphicData uri="http://schemas.openxmlformats.org/drawingml/2006/table">
            <a:tbl>
              <a:tblPr firstRow="1" bandRow="1">
                <a:tableStyleId>{5C22544A-7EE6-4342-B048-85BDC9FD1C3A}</a:tableStyleId>
              </a:tblPr>
              <a:tblGrid>
                <a:gridCol w="1356360"/>
                <a:gridCol w="904239"/>
                <a:gridCol w="904239"/>
                <a:gridCol w="904239"/>
                <a:gridCol w="904239"/>
                <a:gridCol w="904239"/>
                <a:gridCol w="904239"/>
              </a:tblGrid>
              <a:tr h="370840">
                <a:tc>
                  <a:txBody>
                    <a:bodyPr/>
                    <a:lstStyle/>
                    <a:p>
                      <a:r>
                        <a:rPr lang="en-US" dirty="0" smtClean="0"/>
                        <a:t>Parameter</a:t>
                      </a:r>
                      <a:endParaRPr lang="en-US" dirty="0"/>
                    </a:p>
                  </a:txBody>
                  <a:tcPr/>
                </a:tc>
                <a:tc>
                  <a:txBody>
                    <a:bodyPr/>
                    <a:lstStyle/>
                    <a:p>
                      <a:pPr algn="ctr"/>
                      <a:r>
                        <a:rPr lang="en-US" dirty="0" smtClean="0"/>
                        <a:t>Cat</a:t>
                      </a:r>
                      <a:r>
                        <a:rPr lang="en-US" baseline="0" dirty="0" smtClean="0"/>
                        <a:t> 3</a:t>
                      </a:r>
                      <a:endParaRPr lang="en-US" dirty="0"/>
                    </a:p>
                  </a:txBody>
                  <a:tcPr/>
                </a:tc>
                <a:tc>
                  <a:txBody>
                    <a:bodyPr/>
                    <a:lstStyle/>
                    <a:p>
                      <a:pPr algn="ctr"/>
                      <a:r>
                        <a:rPr lang="en-US" dirty="0" smtClean="0"/>
                        <a:t>Cat 5</a:t>
                      </a:r>
                      <a:endParaRPr lang="en-US" dirty="0"/>
                    </a:p>
                  </a:txBody>
                  <a:tcPr/>
                </a:tc>
                <a:tc>
                  <a:txBody>
                    <a:bodyPr/>
                    <a:lstStyle/>
                    <a:p>
                      <a:pPr algn="ctr"/>
                      <a:r>
                        <a:rPr lang="en-US" dirty="0" smtClean="0"/>
                        <a:t>TSB95</a:t>
                      </a:r>
                      <a:endParaRPr lang="en-US" dirty="0"/>
                    </a:p>
                  </a:txBody>
                  <a:tcPr/>
                </a:tc>
                <a:tc>
                  <a:txBody>
                    <a:bodyPr/>
                    <a:lstStyle/>
                    <a:p>
                      <a:pPr algn="ctr"/>
                      <a:r>
                        <a:rPr lang="en-US" dirty="0" smtClean="0"/>
                        <a:t>Cat 5e</a:t>
                      </a:r>
                      <a:endParaRPr lang="en-US" dirty="0"/>
                    </a:p>
                  </a:txBody>
                  <a:tcPr/>
                </a:tc>
                <a:tc>
                  <a:txBody>
                    <a:bodyPr/>
                    <a:lstStyle/>
                    <a:p>
                      <a:pPr algn="ctr"/>
                      <a:r>
                        <a:rPr lang="en-US" dirty="0" smtClean="0"/>
                        <a:t>Cat 6</a:t>
                      </a:r>
                      <a:endParaRPr lang="en-US" dirty="0"/>
                    </a:p>
                  </a:txBody>
                  <a:tcPr/>
                </a:tc>
                <a:tc>
                  <a:txBody>
                    <a:bodyPr/>
                    <a:lstStyle/>
                    <a:p>
                      <a:pPr algn="ctr"/>
                      <a:r>
                        <a:rPr lang="en-US" dirty="0" smtClean="0"/>
                        <a:t>Cat 6A</a:t>
                      </a:r>
                      <a:endParaRPr lang="en-US" dirty="0"/>
                    </a:p>
                  </a:txBody>
                  <a:tcPr/>
                </a:tc>
              </a:tr>
              <a:tr h="370840">
                <a:tc>
                  <a:txBody>
                    <a:bodyPr/>
                    <a:lstStyle/>
                    <a:p>
                      <a:r>
                        <a:rPr lang="en-US" dirty="0" smtClean="0"/>
                        <a:t>NEXT</a:t>
                      </a:r>
                      <a:endParaRPr lang="en-US" dirty="0"/>
                    </a:p>
                  </a:txBody>
                  <a:tcPr/>
                </a:tc>
                <a:tc>
                  <a:txBody>
                    <a:bodyPr/>
                    <a:lstStyle/>
                    <a:p>
                      <a:pPr algn="ctr">
                        <a:buClr>
                          <a:srgbClr val="FF0000"/>
                        </a:buClr>
                        <a:buFont typeface="Wingdings" pitchFamily="2" charset="2"/>
                        <a:buNone/>
                      </a:pP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Attenuation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ACR</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PSNEXT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Return Loss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14"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519027"/>
            <a:ext cx="366712" cy="224758"/>
          </a:xfrm>
          <a:prstGeom prst="rect">
            <a:avLst/>
          </a:prstGeom>
          <a:noFill/>
        </p:spPr>
      </p:pic>
      <p:pic>
        <p:nvPicPr>
          <p:cNvPr id="15"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138027"/>
            <a:ext cx="366712" cy="224758"/>
          </a:xfrm>
          <a:prstGeom prst="rect">
            <a:avLst/>
          </a:prstGeom>
          <a:noFill/>
        </p:spPr>
      </p:pic>
      <p:pic>
        <p:nvPicPr>
          <p:cNvPr id="16"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2757027"/>
            <a:ext cx="366712" cy="224758"/>
          </a:xfrm>
          <a:prstGeom prst="rect">
            <a:avLst/>
          </a:prstGeom>
          <a:noFill/>
        </p:spPr>
      </p:pic>
      <p:pic>
        <p:nvPicPr>
          <p:cNvPr id="1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2757027"/>
            <a:ext cx="366712" cy="224758"/>
          </a:xfrm>
          <a:prstGeom prst="rect">
            <a:avLst/>
          </a:prstGeom>
          <a:noFill/>
        </p:spPr>
      </p:pic>
      <p:pic>
        <p:nvPicPr>
          <p:cNvPr id="18"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138027"/>
            <a:ext cx="366712" cy="224758"/>
          </a:xfrm>
          <a:prstGeom prst="rect">
            <a:avLst/>
          </a:prstGeom>
          <a:noFill/>
        </p:spPr>
      </p:pic>
      <p:pic>
        <p:nvPicPr>
          <p:cNvPr id="19"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519027"/>
            <a:ext cx="366712" cy="224758"/>
          </a:xfrm>
          <a:prstGeom prst="rect">
            <a:avLst/>
          </a:prstGeom>
          <a:noFill/>
        </p:spPr>
      </p:pic>
      <p:pic>
        <p:nvPicPr>
          <p:cNvPr id="1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900027"/>
            <a:ext cx="366712" cy="224758"/>
          </a:xfrm>
          <a:prstGeom prst="rect">
            <a:avLst/>
          </a:prstGeom>
          <a:noFill/>
        </p:spPr>
      </p:pic>
      <p:pic>
        <p:nvPicPr>
          <p:cNvPr id="12"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138027"/>
            <a:ext cx="366712" cy="224758"/>
          </a:xfrm>
          <a:prstGeom prst="rect">
            <a:avLst/>
          </a:prstGeom>
          <a:noFill/>
        </p:spPr>
      </p:pic>
      <p:pic>
        <p:nvPicPr>
          <p:cNvPr id="20"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2757027"/>
            <a:ext cx="366712" cy="224758"/>
          </a:xfrm>
          <a:prstGeom prst="rect">
            <a:avLst/>
          </a:prstGeom>
          <a:noFill/>
        </p:spPr>
      </p:pic>
      <p:pic>
        <p:nvPicPr>
          <p:cNvPr id="2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519027"/>
            <a:ext cx="366712" cy="224758"/>
          </a:xfrm>
          <a:prstGeom prst="rect">
            <a:avLst/>
          </a:prstGeom>
          <a:noFill/>
        </p:spPr>
      </p:pic>
      <p:pic>
        <p:nvPicPr>
          <p:cNvPr id="22" name="Picture 21" descr="Check Mark copy.gif"/>
          <p:cNvPicPr>
            <a:picLocks noChangeAspect="1"/>
          </p:cNvPicPr>
          <p:nvPr/>
        </p:nvPicPr>
        <p:blipFill>
          <a:blip r:embed="rId3" cstate="print"/>
          <a:stretch>
            <a:fillRect/>
          </a:stretch>
        </p:blipFill>
        <p:spPr>
          <a:xfrm>
            <a:off x="4800600" y="4262284"/>
            <a:ext cx="381000" cy="233516"/>
          </a:xfrm>
          <a:prstGeom prst="rect">
            <a:avLst/>
          </a:prstGeom>
        </p:spPr>
      </p:pic>
      <p:pic>
        <p:nvPicPr>
          <p:cNvPr id="23" name="Picture 22" descr="Check Mark copy.gif"/>
          <p:cNvPicPr>
            <a:picLocks noChangeAspect="1"/>
          </p:cNvPicPr>
          <p:nvPr/>
        </p:nvPicPr>
        <p:blipFill>
          <a:blip r:embed="rId3" cstate="print"/>
          <a:stretch>
            <a:fillRect/>
          </a:stretch>
        </p:blipFill>
        <p:spPr>
          <a:xfrm>
            <a:off x="4800600" y="4648200"/>
            <a:ext cx="381000" cy="233516"/>
          </a:xfrm>
          <a:prstGeom prst="rect">
            <a:avLst/>
          </a:prstGeom>
        </p:spPr>
      </p:pic>
      <p:pic>
        <p:nvPicPr>
          <p:cNvPr id="24" name="Picture 23" descr="Check Mark copy.gif"/>
          <p:cNvPicPr>
            <a:picLocks noChangeAspect="1"/>
          </p:cNvPicPr>
          <p:nvPr/>
        </p:nvPicPr>
        <p:blipFill>
          <a:blip r:embed="rId3" cstate="print"/>
          <a:stretch>
            <a:fillRect/>
          </a:stretch>
        </p:blipFill>
        <p:spPr>
          <a:xfrm>
            <a:off x="4800600" y="5007031"/>
            <a:ext cx="381000" cy="233516"/>
          </a:xfrm>
          <a:prstGeom prst="rect">
            <a:avLst/>
          </a:prstGeom>
        </p:spPr>
      </p:pic>
      <p:pic>
        <p:nvPicPr>
          <p:cNvPr id="25" name="Picture 24" descr="Check Mark copy.gif"/>
          <p:cNvPicPr>
            <a:picLocks noChangeAspect="1"/>
          </p:cNvPicPr>
          <p:nvPr/>
        </p:nvPicPr>
        <p:blipFill>
          <a:blip r:embed="rId3" cstate="print"/>
          <a:stretch>
            <a:fillRect/>
          </a:stretch>
        </p:blipFill>
        <p:spPr>
          <a:xfrm>
            <a:off x="5715000" y="2743200"/>
            <a:ext cx="381000" cy="233516"/>
          </a:xfrm>
          <a:prstGeom prst="rect">
            <a:avLst/>
          </a:prstGeom>
        </p:spPr>
      </p:pic>
      <p:pic>
        <p:nvPicPr>
          <p:cNvPr id="26" name="Picture 25" descr="Check Mark copy.gif"/>
          <p:cNvPicPr>
            <a:picLocks noChangeAspect="1"/>
          </p:cNvPicPr>
          <p:nvPr/>
        </p:nvPicPr>
        <p:blipFill>
          <a:blip r:embed="rId3" cstate="print"/>
          <a:stretch>
            <a:fillRect/>
          </a:stretch>
        </p:blipFill>
        <p:spPr>
          <a:xfrm>
            <a:off x="5715000" y="3124200"/>
            <a:ext cx="381000" cy="233516"/>
          </a:xfrm>
          <a:prstGeom prst="rect">
            <a:avLst/>
          </a:prstGeom>
        </p:spPr>
      </p:pic>
      <p:pic>
        <p:nvPicPr>
          <p:cNvPr id="27" name="Picture 26" descr="Check Mark copy.gif"/>
          <p:cNvPicPr>
            <a:picLocks noChangeAspect="1"/>
          </p:cNvPicPr>
          <p:nvPr/>
        </p:nvPicPr>
        <p:blipFill>
          <a:blip r:embed="rId3" cstate="print"/>
          <a:stretch>
            <a:fillRect/>
          </a:stretch>
        </p:blipFill>
        <p:spPr>
          <a:xfrm>
            <a:off x="5715000" y="3505200"/>
            <a:ext cx="381000" cy="233516"/>
          </a:xfrm>
          <a:prstGeom prst="rect">
            <a:avLst/>
          </a:prstGeom>
        </p:spPr>
      </p:pic>
      <p:pic>
        <p:nvPicPr>
          <p:cNvPr id="28" name="Picture 27" descr="Check Mark copy.gif"/>
          <p:cNvPicPr>
            <a:picLocks noChangeAspect="1"/>
          </p:cNvPicPr>
          <p:nvPr/>
        </p:nvPicPr>
        <p:blipFill>
          <a:blip r:embed="rId3" cstate="print"/>
          <a:stretch>
            <a:fillRect/>
          </a:stretch>
        </p:blipFill>
        <p:spPr>
          <a:xfrm>
            <a:off x="5715000" y="3886200"/>
            <a:ext cx="381000" cy="233516"/>
          </a:xfrm>
          <a:prstGeom prst="rect">
            <a:avLst/>
          </a:prstGeom>
        </p:spPr>
      </p:pic>
      <p:pic>
        <p:nvPicPr>
          <p:cNvPr id="29" name="Picture 28" descr="Check Mark copy.gif"/>
          <p:cNvPicPr>
            <a:picLocks noChangeAspect="1"/>
          </p:cNvPicPr>
          <p:nvPr/>
        </p:nvPicPr>
        <p:blipFill>
          <a:blip r:embed="rId3" cstate="print"/>
          <a:stretch>
            <a:fillRect/>
          </a:stretch>
        </p:blipFill>
        <p:spPr>
          <a:xfrm>
            <a:off x="5715000" y="4267200"/>
            <a:ext cx="381000" cy="233516"/>
          </a:xfrm>
          <a:prstGeom prst="rect">
            <a:avLst/>
          </a:prstGeom>
        </p:spPr>
      </p:pic>
      <p:pic>
        <p:nvPicPr>
          <p:cNvPr id="30" name="Picture 29" descr="Check Mark copy.gif"/>
          <p:cNvPicPr>
            <a:picLocks noChangeAspect="1"/>
          </p:cNvPicPr>
          <p:nvPr/>
        </p:nvPicPr>
        <p:blipFill>
          <a:blip r:embed="rId3" cstate="print"/>
          <a:stretch>
            <a:fillRect/>
          </a:stretch>
        </p:blipFill>
        <p:spPr>
          <a:xfrm>
            <a:off x="5715000" y="4648200"/>
            <a:ext cx="381000" cy="233516"/>
          </a:xfrm>
          <a:prstGeom prst="rect">
            <a:avLst/>
          </a:prstGeom>
        </p:spPr>
      </p:pic>
      <p:pic>
        <p:nvPicPr>
          <p:cNvPr id="31" name="Picture 30" descr="Check Mark copy.gif"/>
          <p:cNvPicPr>
            <a:picLocks noChangeAspect="1"/>
          </p:cNvPicPr>
          <p:nvPr/>
        </p:nvPicPr>
        <p:blipFill>
          <a:blip r:embed="rId3" cstate="print"/>
          <a:stretch>
            <a:fillRect/>
          </a:stretch>
        </p:blipFill>
        <p:spPr>
          <a:xfrm>
            <a:off x="5715000" y="4987506"/>
            <a:ext cx="381000" cy="233516"/>
          </a:xfrm>
          <a:prstGeom prst="rect">
            <a:avLst/>
          </a:prstGeom>
        </p:spPr>
      </p:pic>
      <p:pic>
        <p:nvPicPr>
          <p:cNvPr id="32" name="Picture 31" descr="Check Mark copy.gif"/>
          <p:cNvPicPr>
            <a:picLocks noChangeAspect="1"/>
          </p:cNvPicPr>
          <p:nvPr/>
        </p:nvPicPr>
        <p:blipFill>
          <a:blip r:embed="rId3" cstate="print"/>
          <a:stretch>
            <a:fillRect/>
          </a:stretch>
        </p:blipFill>
        <p:spPr>
          <a:xfrm>
            <a:off x="6629400" y="2743200"/>
            <a:ext cx="381000" cy="233516"/>
          </a:xfrm>
          <a:prstGeom prst="rect">
            <a:avLst/>
          </a:prstGeom>
        </p:spPr>
      </p:pic>
      <p:pic>
        <p:nvPicPr>
          <p:cNvPr id="33" name="Picture 32" descr="Check Mark copy.gif"/>
          <p:cNvPicPr>
            <a:picLocks noChangeAspect="1"/>
          </p:cNvPicPr>
          <p:nvPr/>
        </p:nvPicPr>
        <p:blipFill>
          <a:blip r:embed="rId3" cstate="print"/>
          <a:stretch>
            <a:fillRect/>
          </a:stretch>
        </p:blipFill>
        <p:spPr>
          <a:xfrm>
            <a:off x="6629400" y="3124200"/>
            <a:ext cx="381000" cy="233516"/>
          </a:xfrm>
          <a:prstGeom prst="rect">
            <a:avLst/>
          </a:prstGeom>
        </p:spPr>
      </p:pic>
      <p:pic>
        <p:nvPicPr>
          <p:cNvPr id="34" name="Picture 33" descr="Check Mark copy.gif"/>
          <p:cNvPicPr>
            <a:picLocks noChangeAspect="1"/>
          </p:cNvPicPr>
          <p:nvPr/>
        </p:nvPicPr>
        <p:blipFill>
          <a:blip r:embed="rId3" cstate="print"/>
          <a:stretch>
            <a:fillRect/>
          </a:stretch>
        </p:blipFill>
        <p:spPr>
          <a:xfrm>
            <a:off x="6629400" y="3505200"/>
            <a:ext cx="381000" cy="233516"/>
          </a:xfrm>
          <a:prstGeom prst="rect">
            <a:avLst/>
          </a:prstGeom>
        </p:spPr>
      </p:pic>
      <p:pic>
        <p:nvPicPr>
          <p:cNvPr id="35" name="Picture 34" descr="Check Mark copy.gif"/>
          <p:cNvPicPr>
            <a:picLocks noChangeAspect="1"/>
          </p:cNvPicPr>
          <p:nvPr/>
        </p:nvPicPr>
        <p:blipFill>
          <a:blip r:embed="rId3" cstate="print"/>
          <a:stretch>
            <a:fillRect/>
          </a:stretch>
        </p:blipFill>
        <p:spPr>
          <a:xfrm>
            <a:off x="6629400" y="3886200"/>
            <a:ext cx="381000" cy="233516"/>
          </a:xfrm>
          <a:prstGeom prst="rect">
            <a:avLst/>
          </a:prstGeom>
        </p:spPr>
      </p:pic>
      <p:pic>
        <p:nvPicPr>
          <p:cNvPr id="36" name="Picture 35" descr="Check Mark copy.gif"/>
          <p:cNvPicPr>
            <a:picLocks noChangeAspect="1"/>
          </p:cNvPicPr>
          <p:nvPr/>
        </p:nvPicPr>
        <p:blipFill>
          <a:blip r:embed="rId3" cstate="print"/>
          <a:stretch>
            <a:fillRect/>
          </a:stretch>
        </p:blipFill>
        <p:spPr>
          <a:xfrm>
            <a:off x="6629400" y="4267200"/>
            <a:ext cx="381000" cy="233516"/>
          </a:xfrm>
          <a:prstGeom prst="rect">
            <a:avLst/>
          </a:prstGeom>
        </p:spPr>
      </p:pic>
      <p:pic>
        <p:nvPicPr>
          <p:cNvPr id="37" name="Picture 36" descr="Check Mark copy.gif"/>
          <p:cNvPicPr>
            <a:picLocks noChangeAspect="1"/>
          </p:cNvPicPr>
          <p:nvPr/>
        </p:nvPicPr>
        <p:blipFill>
          <a:blip r:embed="rId3" cstate="print"/>
          <a:stretch>
            <a:fillRect/>
          </a:stretch>
        </p:blipFill>
        <p:spPr>
          <a:xfrm>
            <a:off x="6629400" y="4648200"/>
            <a:ext cx="381000" cy="233516"/>
          </a:xfrm>
          <a:prstGeom prst="rect">
            <a:avLst/>
          </a:prstGeom>
        </p:spPr>
      </p:pic>
      <p:pic>
        <p:nvPicPr>
          <p:cNvPr id="38" name="Picture 37" descr="Check Mark copy.gif"/>
          <p:cNvPicPr>
            <a:picLocks noChangeAspect="1"/>
          </p:cNvPicPr>
          <p:nvPr/>
        </p:nvPicPr>
        <p:blipFill>
          <a:blip r:embed="rId3" cstate="print"/>
          <a:stretch>
            <a:fillRect/>
          </a:stretch>
        </p:blipFill>
        <p:spPr>
          <a:xfrm>
            <a:off x="6629400" y="4970253"/>
            <a:ext cx="381000" cy="2335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par>
                                <p:cTn id="35" presetID="10"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par>
                                <p:cTn id="38" presetID="10" presetClass="entr" presetSubtype="0" fill="hold"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par>
                                <p:cTn id="44" presetID="10" presetClass="entr" presetSubtype="0" fill="hold"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500"/>
                                        <p:tgtEl>
                                          <p:spTgt spid="25"/>
                                        </p:tgtEl>
                                      </p:cBhvr>
                                    </p:animEffect>
                                  </p:childTnLst>
                                </p:cTn>
                              </p:par>
                              <p:par>
                                <p:cTn id="47" presetID="10" presetClass="entr" presetSubtype="0"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500"/>
                                        <p:tgtEl>
                                          <p:spTgt spid="26"/>
                                        </p:tgtEl>
                                      </p:cBhvr>
                                    </p:animEffect>
                                  </p:childTnLst>
                                </p:cTn>
                              </p:par>
                              <p:par>
                                <p:cTn id="50" presetID="10" presetClass="entr" presetSubtype="0" fill="hold"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par>
                                <p:cTn id="53" presetID="10" presetClass="entr" presetSubtype="0" fill="hold"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500"/>
                                        <p:tgtEl>
                                          <p:spTgt spid="28"/>
                                        </p:tgtEl>
                                      </p:cBhvr>
                                    </p:animEffect>
                                  </p:childTnLst>
                                </p:cTn>
                              </p:par>
                              <p:par>
                                <p:cTn id="56" presetID="10" presetClass="entr" presetSubtype="0" fill="hold"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500"/>
                                        <p:tgtEl>
                                          <p:spTgt spid="29"/>
                                        </p:tgtEl>
                                      </p:cBhvr>
                                    </p:animEffect>
                                  </p:childTnLst>
                                </p:cTn>
                              </p:par>
                              <p:par>
                                <p:cTn id="59" presetID="10" presetClass="entr" presetSubtype="0" fill="hold"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par>
                                <p:cTn id="62" presetID="10" presetClass="entr" presetSubtype="0" fill="hold"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fade">
                                      <p:cBhvr>
                                        <p:cTn id="64" dur="500"/>
                                        <p:tgtEl>
                                          <p:spTgt spid="31"/>
                                        </p:tgtEl>
                                      </p:cBhvr>
                                    </p:animEffect>
                                  </p:childTnLst>
                                </p:cTn>
                              </p:par>
                            </p:childTnLst>
                          </p:cTn>
                        </p:par>
                        <p:par>
                          <p:cTn id="65" fill="hold">
                            <p:stCondLst>
                              <p:cond delay="500"/>
                            </p:stCondLst>
                            <p:childTnLst>
                              <p:par>
                                <p:cTn id="66" presetID="10" presetClass="entr" presetSubtype="0"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500"/>
                                        <p:tgtEl>
                                          <p:spTgt spid="32"/>
                                        </p:tgtEl>
                                      </p:cBhvr>
                                    </p:animEffect>
                                  </p:childTnLst>
                                </p:cTn>
                              </p:par>
                            </p:childTnLst>
                          </p:cTn>
                        </p:par>
                        <p:par>
                          <p:cTn id="69" fill="hold">
                            <p:stCondLst>
                              <p:cond delay="1000"/>
                            </p:stCondLst>
                            <p:childTnLst>
                              <p:par>
                                <p:cTn id="70" presetID="10" presetClass="entr" presetSubtype="0" fill="hold"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fade">
                                      <p:cBhvr>
                                        <p:cTn id="72" dur="500"/>
                                        <p:tgtEl>
                                          <p:spTgt spid="33"/>
                                        </p:tgtEl>
                                      </p:cBhvr>
                                    </p:animEffect>
                                  </p:childTnLst>
                                </p:cTn>
                              </p:par>
                            </p:childTnLst>
                          </p:cTn>
                        </p:par>
                        <p:par>
                          <p:cTn id="73" fill="hold">
                            <p:stCondLst>
                              <p:cond delay="1500"/>
                            </p:stCondLst>
                            <p:childTnLst>
                              <p:par>
                                <p:cTn id="74" presetID="10" presetClass="entr" presetSubtype="0" fill="hold"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500"/>
                                        <p:tgtEl>
                                          <p:spTgt spid="34"/>
                                        </p:tgtEl>
                                      </p:cBhvr>
                                    </p:animEffect>
                                  </p:childTnLst>
                                </p:cTn>
                              </p:par>
                            </p:childTnLst>
                          </p:cTn>
                        </p:par>
                        <p:par>
                          <p:cTn id="77" fill="hold">
                            <p:stCondLst>
                              <p:cond delay="2000"/>
                            </p:stCondLst>
                            <p:childTnLst>
                              <p:par>
                                <p:cTn id="78" presetID="10" presetClass="entr" presetSubtype="0" fill="hold"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500"/>
                                        <p:tgtEl>
                                          <p:spTgt spid="35"/>
                                        </p:tgtEl>
                                      </p:cBhvr>
                                    </p:animEffect>
                                  </p:childTnLst>
                                </p:cTn>
                              </p:par>
                            </p:childTnLst>
                          </p:cTn>
                        </p:par>
                        <p:par>
                          <p:cTn id="81" fill="hold">
                            <p:stCondLst>
                              <p:cond delay="2500"/>
                            </p:stCondLst>
                            <p:childTnLst>
                              <p:par>
                                <p:cTn id="82" presetID="10" presetClass="entr" presetSubtype="0" fill="hold"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fade">
                                      <p:cBhvr>
                                        <p:cTn id="84" dur="500"/>
                                        <p:tgtEl>
                                          <p:spTgt spid="36"/>
                                        </p:tgtEl>
                                      </p:cBhvr>
                                    </p:animEffect>
                                  </p:childTnLst>
                                </p:cTn>
                              </p:par>
                            </p:childTnLst>
                          </p:cTn>
                        </p:par>
                        <p:par>
                          <p:cTn id="85" fill="hold">
                            <p:stCondLst>
                              <p:cond delay="3000"/>
                            </p:stCondLst>
                            <p:childTnLst>
                              <p:par>
                                <p:cTn id="86" presetID="10" presetClass="entr" presetSubtype="0" fill="hold" nodeType="after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500"/>
                                        <p:tgtEl>
                                          <p:spTgt spid="37"/>
                                        </p:tgtEl>
                                      </p:cBhvr>
                                    </p:animEffect>
                                  </p:childTnLst>
                                </p:cTn>
                              </p:par>
                            </p:childTnLst>
                          </p:cTn>
                        </p:par>
                        <p:par>
                          <p:cTn id="89" fill="hold">
                            <p:stCondLst>
                              <p:cond delay="3500"/>
                            </p:stCondLst>
                            <p:childTnLst>
                              <p:par>
                                <p:cTn id="90" presetID="10" presetClass="entr" presetSubtype="0" fill="hold" nodeType="afterEffect">
                                  <p:stCondLst>
                                    <p:cond delay="0"/>
                                  </p:stCondLst>
                                  <p:childTnLst>
                                    <p:set>
                                      <p:cBhvr>
                                        <p:cTn id="91" dur="1" fill="hold">
                                          <p:stCondLst>
                                            <p:cond delay="0"/>
                                          </p:stCondLst>
                                        </p:cTn>
                                        <p:tgtEl>
                                          <p:spTgt spid="38"/>
                                        </p:tgtEl>
                                        <p:attrNameLst>
                                          <p:attrName>style.visibility</p:attrName>
                                        </p:attrNameLst>
                                      </p:cBhvr>
                                      <p:to>
                                        <p:strVal val="visible"/>
                                      </p:to>
                                    </p:set>
                                    <p:animEffect transition="in" filter="fade">
                                      <p:cBhvr>
                                        <p:cTn id="92" dur="500"/>
                                        <p:tgtEl>
                                          <p:spTgt spid="38"/>
                                        </p:tgtEl>
                                      </p:cBhvr>
                                    </p:animEffect>
                                  </p:childTnLst>
                                </p:cTn>
                              </p:par>
                            </p:childTnLst>
                          </p:cTn>
                        </p:par>
                        <p:par>
                          <p:cTn id="93" fill="hold">
                            <p:stCondLst>
                              <p:cond delay="4000"/>
                            </p:stCondLst>
                            <p:childTnLst>
                              <p:par>
                                <p:cTn id="94" presetID="10" presetClass="entr" presetSubtype="0" fill="hold" nodeType="afterEffect">
                                  <p:stCondLst>
                                    <p:cond delay="0"/>
                                  </p:stCondLst>
                                  <p:childTnLst>
                                    <p:set>
                                      <p:cBhvr>
                                        <p:cTn id="95" dur="1" fill="hold">
                                          <p:stCondLst>
                                            <p:cond delay="0"/>
                                          </p:stCondLst>
                                        </p:cTn>
                                        <p:tgtEl>
                                          <p:spTgt spid="3">
                                            <p:txEl>
                                              <p:pRg st="2" end="2"/>
                                            </p:txEl>
                                          </p:spTgt>
                                        </p:tgtEl>
                                        <p:attrNameLst>
                                          <p:attrName>style.visibility</p:attrName>
                                        </p:attrNameLst>
                                      </p:cBhvr>
                                      <p:to>
                                        <p:strVal val="visible"/>
                                      </p:to>
                                    </p:set>
                                    <p:animEffect transition="in" filter="fade">
                                      <p:cBhvr>
                                        <p:cTn id="9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Designing to the Standard</a:t>
            </a:r>
            <a:endParaRPr lang="en-US" sz="2800" dirty="0"/>
          </a:p>
        </p:txBody>
      </p:sp>
      <p:sp>
        <p:nvSpPr>
          <p:cNvPr id="6" name="Isosceles Triangle 5"/>
          <p:cNvSpPr/>
          <p:nvPr/>
        </p:nvSpPr>
        <p:spPr>
          <a:xfrm>
            <a:off x="5715000" y="1219200"/>
            <a:ext cx="1905000" cy="10668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33400" y="838200"/>
            <a:ext cx="4572000" cy="4708981"/>
          </a:xfrm>
          <a:prstGeom prst="rect">
            <a:avLst/>
          </a:prstGeom>
          <a:noFill/>
        </p:spPr>
        <p:txBody>
          <a:bodyPr wrap="square" rtlCol="0">
            <a:spAutoFit/>
          </a:bodyPr>
          <a:lstStyle/>
          <a:p>
            <a:pPr marL="223838" indent="-223838">
              <a:buFont typeface="Arial" pitchFamily="34" charset="0"/>
              <a:buChar char="•"/>
            </a:pPr>
            <a:r>
              <a:rPr lang="en-US" sz="2000" dirty="0" smtClean="0"/>
              <a:t>The Pyramid Test Adapter qualifies test plugs that are within a range of Standard compliance</a:t>
            </a:r>
          </a:p>
          <a:p>
            <a:pPr marL="223838" indent="-223838"/>
            <a:endParaRPr lang="en-US" sz="2000" dirty="0" smtClean="0"/>
          </a:p>
          <a:p>
            <a:pPr marL="223838" indent="-223838">
              <a:buFont typeface="Arial" pitchFamily="34" charset="0"/>
              <a:buChar char="•"/>
            </a:pPr>
            <a:r>
              <a:rPr lang="en-US" sz="2000" dirty="0" smtClean="0"/>
              <a:t>In order to be compliant with the standard, the connector must be compliant with every test plug and to the parameters of the standard established by the Pyramid Adapter.</a:t>
            </a:r>
          </a:p>
          <a:p>
            <a:pPr marL="223838" indent="-223838">
              <a:buFont typeface="Arial" pitchFamily="34" charset="0"/>
              <a:buChar char="•"/>
            </a:pPr>
            <a:endParaRPr lang="en-US" sz="2000" dirty="0" smtClean="0"/>
          </a:p>
          <a:p>
            <a:pPr marL="223838" indent="-223838">
              <a:buFont typeface="Arial" pitchFamily="34" charset="0"/>
              <a:buChar char="•"/>
            </a:pPr>
            <a:r>
              <a:rPr lang="en-US" sz="2000" dirty="0" smtClean="0"/>
              <a:t>The Pyramid Adapter helped ensure the value of each test plug  and to give every manufacturer a consistent value to design their systems to one common piece – which is the Pyramid Adapter</a:t>
            </a:r>
            <a:endParaRPr lang="en-US" sz="2000" dirty="0"/>
          </a:p>
        </p:txBody>
      </p:sp>
      <p:grpSp>
        <p:nvGrpSpPr>
          <p:cNvPr id="13" name="Group 12"/>
          <p:cNvGrpSpPr/>
          <p:nvPr/>
        </p:nvGrpSpPr>
        <p:grpSpPr>
          <a:xfrm>
            <a:off x="5105400" y="2667000"/>
            <a:ext cx="610394" cy="1143000"/>
            <a:chOff x="4876800" y="2362994"/>
            <a:chExt cx="610394" cy="1143000"/>
          </a:xfrm>
        </p:grpSpPr>
        <p:cxnSp>
          <p:nvCxnSpPr>
            <p:cNvPr id="10" name="Straight Connector 9"/>
            <p:cNvCxnSpPr/>
            <p:nvPr/>
          </p:nvCxnSpPr>
          <p:spPr>
            <a:xfrm rot="5400000">
              <a:off x="4914900" y="2933700"/>
              <a:ext cx="1143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0800000">
              <a:off x="4876800" y="2895600"/>
              <a:ext cx="6096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4" name="Group 13"/>
          <p:cNvGrpSpPr/>
          <p:nvPr/>
        </p:nvGrpSpPr>
        <p:grpSpPr>
          <a:xfrm rot="10800000">
            <a:off x="7695406" y="2667000"/>
            <a:ext cx="610394" cy="1143000"/>
            <a:chOff x="4876800" y="2362994"/>
            <a:chExt cx="610394" cy="1143000"/>
          </a:xfrm>
        </p:grpSpPr>
        <p:cxnSp>
          <p:nvCxnSpPr>
            <p:cNvPr id="15" name="Straight Connector 14"/>
            <p:cNvCxnSpPr/>
            <p:nvPr/>
          </p:nvCxnSpPr>
          <p:spPr>
            <a:xfrm rot="5400000">
              <a:off x="4914900" y="2933700"/>
              <a:ext cx="1143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0800000">
              <a:off x="4876800" y="2895600"/>
              <a:ext cx="6096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30" name="Group 29"/>
          <p:cNvGrpSpPr/>
          <p:nvPr/>
        </p:nvGrpSpPr>
        <p:grpSpPr>
          <a:xfrm>
            <a:off x="5866606" y="2971800"/>
            <a:ext cx="1677988" cy="153194"/>
            <a:chOff x="5866606" y="2514600"/>
            <a:chExt cx="1677988" cy="153194"/>
          </a:xfrm>
        </p:grpSpPr>
        <p:cxnSp>
          <p:nvCxnSpPr>
            <p:cNvPr id="18" name="Straight Connector 17"/>
            <p:cNvCxnSpPr/>
            <p:nvPr/>
          </p:nvCxnSpPr>
          <p:spPr>
            <a:xfrm rot="5400000">
              <a:off x="5791200" y="2590800"/>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a:off x="5943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a:off x="60960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a:off x="62484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a:off x="64008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a:off x="65532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a:off x="6705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rot="5400000">
              <a:off x="68580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a:off x="70104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5400000">
              <a:off x="71628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a:off x="73152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7467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Designing to the Standard</a:t>
            </a:r>
            <a:endParaRPr lang="en-US" sz="2800" dirty="0"/>
          </a:p>
        </p:txBody>
      </p:sp>
      <p:sp>
        <p:nvSpPr>
          <p:cNvPr id="7" name="TextBox 6"/>
          <p:cNvSpPr txBox="1"/>
          <p:nvPr/>
        </p:nvSpPr>
        <p:spPr>
          <a:xfrm>
            <a:off x="533400" y="838200"/>
            <a:ext cx="7772400" cy="1323439"/>
          </a:xfrm>
          <a:prstGeom prst="rect">
            <a:avLst/>
          </a:prstGeom>
          <a:noFill/>
        </p:spPr>
        <p:txBody>
          <a:bodyPr wrap="square" rtlCol="0">
            <a:spAutoFit/>
          </a:bodyPr>
          <a:lstStyle/>
          <a:p>
            <a:pPr marL="223838" indent="-223838">
              <a:buFont typeface="Arial" pitchFamily="34" charset="0"/>
              <a:buChar char="•"/>
            </a:pPr>
            <a:r>
              <a:rPr lang="en-US" sz="2000" dirty="0" smtClean="0"/>
              <a:t>Within this range of test plugs, OCC designs our systems to the center of the range.  While many manufacturers will be tuned to either the high end or the low end</a:t>
            </a:r>
          </a:p>
          <a:p>
            <a:pPr marL="223838" indent="-223838">
              <a:buFont typeface="Arial" pitchFamily="34" charset="0"/>
              <a:buChar char="•"/>
            </a:pPr>
            <a:endParaRPr lang="en-US" sz="2000" dirty="0"/>
          </a:p>
        </p:txBody>
      </p:sp>
      <p:grpSp>
        <p:nvGrpSpPr>
          <p:cNvPr id="40" name="Group 39"/>
          <p:cNvGrpSpPr/>
          <p:nvPr/>
        </p:nvGrpSpPr>
        <p:grpSpPr>
          <a:xfrm>
            <a:off x="1981200" y="2558650"/>
            <a:ext cx="4495800" cy="1744249"/>
            <a:chOff x="1981200" y="2558650"/>
            <a:chExt cx="4495800" cy="1744249"/>
          </a:xfrm>
        </p:grpSpPr>
        <p:grpSp>
          <p:nvGrpSpPr>
            <p:cNvPr id="3" name="Group 12"/>
            <p:cNvGrpSpPr/>
            <p:nvPr/>
          </p:nvGrpSpPr>
          <p:grpSpPr>
            <a:xfrm>
              <a:off x="1981200" y="2558650"/>
              <a:ext cx="857458" cy="1744249"/>
              <a:chOff x="4876800" y="2362994"/>
              <a:chExt cx="610394" cy="1143000"/>
            </a:xfrm>
          </p:grpSpPr>
          <p:cxnSp>
            <p:nvCxnSpPr>
              <p:cNvPr id="10" name="Straight Connector 9"/>
              <p:cNvCxnSpPr/>
              <p:nvPr/>
            </p:nvCxnSpPr>
            <p:spPr>
              <a:xfrm rot="5400000">
                <a:off x="4914900" y="2933700"/>
                <a:ext cx="1143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0800000">
                <a:off x="4876800" y="2895600"/>
                <a:ext cx="6096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4" name="Group 13"/>
            <p:cNvGrpSpPr/>
            <p:nvPr/>
          </p:nvGrpSpPr>
          <p:grpSpPr>
            <a:xfrm rot="10800000">
              <a:off x="5619542" y="2558650"/>
              <a:ext cx="857458" cy="1744249"/>
              <a:chOff x="4876800" y="2362994"/>
              <a:chExt cx="610394" cy="1143000"/>
            </a:xfrm>
          </p:grpSpPr>
          <p:cxnSp>
            <p:nvCxnSpPr>
              <p:cNvPr id="15" name="Straight Connector 14"/>
              <p:cNvCxnSpPr/>
              <p:nvPr/>
            </p:nvCxnSpPr>
            <p:spPr>
              <a:xfrm rot="5400000">
                <a:off x="4914900" y="2933700"/>
                <a:ext cx="1143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0800000">
                <a:off x="4876800" y="2895600"/>
                <a:ext cx="6096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 name="Group 29"/>
            <p:cNvGrpSpPr/>
            <p:nvPr/>
          </p:nvGrpSpPr>
          <p:grpSpPr>
            <a:xfrm>
              <a:off x="3050513" y="3023783"/>
              <a:ext cx="2357174" cy="233778"/>
              <a:chOff x="5866606" y="2514600"/>
              <a:chExt cx="1677988" cy="153194"/>
            </a:xfrm>
          </p:grpSpPr>
          <p:cxnSp>
            <p:nvCxnSpPr>
              <p:cNvPr id="18" name="Straight Connector 17"/>
              <p:cNvCxnSpPr/>
              <p:nvPr/>
            </p:nvCxnSpPr>
            <p:spPr>
              <a:xfrm rot="5400000">
                <a:off x="5791200" y="2590800"/>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a:off x="5943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a:off x="60960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a:off x="62484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a:off x="64008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a:off x="65532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a:off x="6705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rot="5400000">
                <a:off x="68580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a:off x="70104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5400000">
                <a:off x="71628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a:off x="73152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7467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grpSp>
      </p:grpSp>
      <p:cxnSp>
        <p:nvCxnSpPr>
          <p:cNvPr id="36" name="Straight Connector 35"/>
          <p:cNvCxnSpPr/>
          <p:nvPr/>
        </p:nvCxnSpPr>
        <p:spPr>
          <a:xfrm rot="5400000">
            <a:off x="3124409" y="3314587"/>
            <a:ext cx="2209382" cy="2231"/>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rot="5400000">
            <a:off x="2055096" y="3313376"/>
            <a:ext cx="2209382" cy="2231"/>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rot="5400000">
            <a:off x="4195953" y="3313376"/>
            <a:ext cx="2209382" cy="2231"/>
          </a:xfrm>
          <a:prstGeom prst="line">
            <a:avLst/>
          </a:prstGeom>
          <a:ln>
            <a:prstDash val="dash"/>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childTnLst>
                          </p:cTn>
                        </p:par>
                        <p:par>
                          <p:cTn id="11" fill="hold">
                            <p:stCondLst>
                              <p:cond delay="2000"/>
                            </p:stCondLst>
                            <p:childTnLst>
                              <p:par>
                                <p:cTn id="12" presetID="17" presetClass="entr" presetSubtype="1"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ppt_x</p:attrName>
                                        </p:attrNameLst>
                                      </p:cBhvr>
                                      <p:tavLst>
                                        <p:tav tm="0">
                                          <p:val>
                                            <p:strVal val="#ppt_x"/>
                                          </p:val>
                                        </p:tav>
                                        <p:tav tm="100000">
                                          <p:val>
                                            <p:strVal val="#ppt_x"/>
                                          </p:val>
                                        </p:tav>
                                      </p:tavLst>
                                    </p:anim>
                                    <p:anim calcmode="lin" valueType="num">
                                      <p:cBhvr>
                                        <p:cTn id="15" dur="500" fill="hold"/>
                                        <p:tgtEl>
                                          <p:spTgt spid="36"/>
                                        </p:tgtEl>
                                        <p:attrNameLst>
                                          <p:attrName>ppt_y</p:attrName>
                                        </p:attrNameLst>
                                      </p:cBhvr>
                                      <p:tavLst>
                                        <p:tav tm="0">
                                          <p:val>
                                            <p:strVal val="#ppt_y-#ppt_h/2"/>
                                          </p:val>
                                        </p:tav>
                                        <p:tav tm="100000">
                                          <p:val>
                                            <p:strVal val="#ppt_y"/>
                                          </p:val>
                                        </p:tav>
                                      </p:tavLst>
                                    </p:anim>
                                    <p:anim calcmode="lin" valueType="num">
                                      <p:cBhvr>
                                        <p:cTn id="16" dur="500" fill="hold"/>
                                        <p:tgtEl>
                                          <p:spTgt spid="36"/>
                                        </p:tgtEl>
                                        <p:attrNameLst>
                                          <p:attrName>ppt_w</p:attrName>
                                        </p:attrNameLst>
                                      </p:cBhvr>
                                      <p:tavLst>
                                        <p:tav tm="0">
                                          <p:val>
                                            <p:strVal val="#ppt_w"/>
                                          </p:val>
                                        </p:tav>
                                        <p:tav tm="100000">
                                          <p:val>
                                            <p:strVal val="#ppt_w"/>
                                          </p:val>
                                        </p:tav>
                                      </p:tavLst>
                                    </p:anim>
                                    <p:anim calcmode="lin" valueType="num">
                                      <p:cBhvr>
                                        <p:cTn id="17" dur="500" fill="hold"/>
                                        <p:tgtEl>
                                          <p:spTgt spid="36"/>
                                        </p:tgtEl>
                                        <p:attrNameLst>
                                          <p:attrName>ppt_h</p:attrName>
                                        </p:attrNameLst>
                                      </p:cBhvr>
                                      <p:tavLst>
                                        <p:tav tm="0">
                                          <p:val>
                                            <p:fltVal val="0"/>
                                          </p:val>
                                        </p:tav>
                                        <p:tav tm="100000">
                                          <p:val>
                                            <p:strVal val="#ppt_h"/>
                                          </p:val>
                                        </p:tav>
                                      </p:tavLst>
                                    </p:anim>
                                  </p:childTnLst>
                                </p:cTn>
                              </p:par>
                            </p:childTnLst>
                          </p:cTn>
                        </p:par>
                        <p:par>
                          <p:cTn id="18" fill="hold">
                            <p:stCondLst>
                              <p:cond delay="2500"/>
                            </p:stCondLst>
                            <p:childTnLst>
                              <p:par>
                                <p:cTn id="19" presetID="10" presetClass="exit" presetSubtype="0" fill="hold" nodeType="afterEffect">
                                  <p:stCondLst>
                                    <p:cond delay="0"/>
                                  </p:stCondLst>
                                  <p:childTnLst>
                                    <p:animEffect transition="out" filter="fade">
                                      <p:cBhvr>
                                        <p:cTn id="20" dur="1000"/>
                                        <p:tgtEl>
                                          <p:spTgt spid="36"/>
                                        </p:tgtEl>
                                      </p:cBhvr>
                                    </p:animEffect>
                                    <p:set>
                                      <p:cBhvr>
                                        <p:cTn id="21" dur="1" fill="hold">
                                          <p:stCondLst>
                                            <p:cond delay="999"/>
                                          </p:stCondLst>
                                        </p:cTn>
                                        <p:tgtEl>
                                          <p:spTgt spid="36"/>
                                        </p:tgtEl>
                                        <p:attrNameLst>
                                          <p:attrName>style.visibility</p:attrName>
                                        </p:attrNameLst>
                                      </p:cBhvr>
                                      <p:to>
                                        <p:strVal val="hidden"/>
                                      </p:to>
                                    </p:set>
                                  </p:childTnLst>
                                </p:cTn>
                              </p:par>
                            </p:childTnLst>
                          </p:cTn>
                        </p:par>
                        <p:par>
                          <p:cTn id="22" fill="hold">
                            <p:stCondLst>
                              <p:cond delay="3500"/>
                            </p:stCondLst>
                            <p:childTnLst>
                              <p:par>
                                <p:cTn id="23" presetID="17" presetClass="entr" presetSubtype="1"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p:cTn id="25" dur="500" fill="hold"/>
                                        <p:tgtEl>
                                          <p:spTgt spid="38"/>
                                        </p:tgtEl>
                                        <p:attrNameLst>
                                          <p:attrName>ppt_x</p:attrName>
                                        </p:attrNameLst>
                                      </p:cBhvr>
                                      <p:tavLst>
                                        <p:tav tm="0">
                                          <p:val>
                                            <p:strVal val="#ppt_x"/>
                                          </p:val>
                                        </p:tav>
                                        <p:tav tm="100000">
                                          <p:val>
                                            <p:strVal val="#ppt_x"/>
                                          </p:val>
                                        </p:tav>
                                      </p:tavLst>
                                    </p:anim>
                                    <p:anim calcmode="lin" valueType="num">
                                      <p:cBhvr>
                                        <p:cTn id="26" dur="500" fill="hold"/>
                                        <p:tgtEl>
                                          <p:spTgt spid="38"/>
                                        </p:tgtEl>
                                        <p:attrNameLst>
                                          <p:attrName>ppt_y</p:attrName>
                                        </p:attrNameLst>
                                      </p:cBhvr>
                                      <p:tavLst>
                                        <p:tav tm="0">
                                          <p:val>
                                            <p:strVal val="#ppt_y-#ppt_h/2"/>
                                          </p:val>
                                        </p:tav>
                                        <p:tav tm="100000">
                                          <p:val>
                                            <p:strVal val="#ppt_y"/>
                                          </p:val>
                                        </p:tav>
                                      </p:tavLst>
                                    </p:anim>
                                    <p:anim calcmode="lin" valueType="num">
                                      <p:cBhvr>
                                        <p:cTn id="27" dur="500" fill="hold"/>
                                        <p:tgtEl>
                                          <p:spTgt spid="38"/>
                                        </p:tgtEl>
                                        <p:attrNameLst>
                                          <p:attrName>ppt_w</p:attrName>
                                        </p:attrNameLst>
                                      </p:cBhvr>
                                      <p:tavLst>
                                        <p:tav tm="0">
                                          <p:val>
                                            <p:strVal val="#ppt_w"/>
                                          </p:val>
                                        </p:tav>
                                        <p:tav tm="100000">
                                          <p:val>
                                            <p:strVal val="#ppt_w"/>
                                          </p:val>
                                        </p:tav>
                                      </p:tavLst>
                                    </p:anim>
                                    <p:anim calcmode="lin" valueType="num">
                                      <p:cBhvr>
                                        <p:cTn id="28" dur="500" fill="hold"/>
                                        <p:tgtEl>
                                          <p:spTgt spid="38"/>
                                        </p:tgtEl>
                                        <p:attrNameLst>
                                          <p:attrName>ppt_h</p:attrName>
                                        </p:attrNameLst>
                                      </p:cBhvr>
                                      <p:tavLst>
                                        <p:tav tm="0">
                                          <p:val>
                                            <p:fltVal val="0"/>
                                          </p:val>
                                        </p:tav>
                                        <p:tav tm="100000">
                                          <p:val>
                                            <p:strVal val="#ppt_h"/>
                                          </p:val>
                                        </p:tav>
                                      </p:tavLst>
                                    </p:anim>
                                  </p:childTnLst>
                                </p:cTn>
                              </p:par>
                            </p:childTnLst>
                          </p:cTn>
                        </p:par>
                        <p:par>
                          <p:cTn id="29" fill="hold">
                            <p:stCondLst>
                              <p:cond delay="4000"/>
                            </p:stCondLst>
                            <p:childTnLst>
                              <p:par>
                                <p:cTn id="30" presetID="10" presetClass="exit" presetSubtype="0" fill="hold" nodeType="afterEffect">
                                  <p:stCondLst>
                                    <p:cond delay="0"/>
                                  </p:stCondLst>
                                  <p:childTnLst>
                                    <p:animEffect transition="out" filter="fade">
                                      <p:cBhvr>
                                        <p:cTn id="31" dur="1000"/>
                                        <p:tgtEl>
                                          <p:spTgt spid="38"/>
                                        </p:tgtEl>
                                      </p:cBhvr>
                                    </p:animEffect>
                                    <p:set>
                                      <p:cBhvr>
                                        <p:cTn id="32" dur="1" fill="hold">
                                          <p:stCondLst>
                                            <p:cond delay="999"/>
                                          </p:stCondLst>
                                        </p:cTn>
                                        <p:tgtEl>
                                          <p:spTgt spid="38"/>
                                        </p:tgtEl>
                                        <p:attrNameLst>
                                          <p:attrName>style.visibility</p:attrName>
                                        </p:attrNameLst>
                                      </p:cBhvr>
                                      <p:to>
                                        <p:strVal val="hidden"/>
                                      </p:to>
                                    </p:set>
                                  </p:childTnLst>
                                </p:cTn>
                              </p:par>
                            </p:childTnLst>
                          </p:cTn>
                        </p:par>
                        <p:par>
                          <p:cTn id="33" fill="hold">
                            <p:stCondLst>
                              <p:cond delay="5000"/>
                            </p:stCondLst>
                            <p:childTnLst>
                              <p:par>
                                <p:cTn id="34" presetID="17" presetClass="entr" presetSubtype="1" fill="hold" nodeType="after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p:cTn id="36" dur="500" fill="hold"/>
                                        <p:tgtEl>
                                          <p:spTgt spid="37"/>
                                        </p:tgtEl>
                                        <p:attrNameLst>
                                          <p:attrName>ppt_x</p:attrName>
                                        </p:attrNameLst>
                                      </p:cBhvr>
                                      <p:tavLst>
                                        <p:tav tm="0">
                                          <p:val>
                                            <p:strVal val="#ppt_x"/>
                                          </p:val>
                                        </p:tav>
                                        <p:tav tm="100000">
                                          <p:val>
                                            <p:strVal val="#ppt_x"/>
                                          </p:val>
                                        </p:tav>
                                      </p:tavLst>
                                    </p:anim>
                                    <p:anim calcmode="lin" valueType="num">
                                      <p:cBhvr>
                                        <p:cTn id="37" dur="500" fill="hold"/>
                                        <p:tgtEl>
                                          <p:spTgt spid="37"/>
                                        </p:tgtEl>
                                        <p:attrNameLst>
                                          <p:attrName>ppt_y</p:attrName>
                                        </p:attrNameLst>
                                      </p:cBhvr>
                                      <p:tavLst>
                                        <p:tav tm="0">
                                          <p:val>
                                            <p:strVal val="#ppt_y-#ppt_h/2"/>
                                          </p:val>
                                        </p:tav>
                                        <p:tav tm="100000">
                                          <p:val>
                                            <p:strVal val="#ppt_y"/>
                                          </p:val>
                                        </p:tav>
                                      </p:tavLst>
                                    </p:anim>
                                    <p:anim calcmode="lin" valueType="num">
                                      <p:cBhvr>
                                        <p:cTn id="38" dur="500" fill="hold"/>
                                        <p:tgtEl>
                                          <p:spTgt spid="37"/>
                                        </p:tgtEl>
                                        <p:attrNameLst>
                                          <p:attrName>ppt_w</p:attrName>
                                        </p:attrNameLst>
                                      </p:cBhvr>
                                      <p:tavLst>
                                        <p:tav tm="0">
                                          <p:val>
                                            <p:strVal val="#ppt_w"/>
                                          </p:val>
                                        </p:tav>
                                        <p:tav tm="100000">
                                          <p:val>
                                            <p:strVal val="#ppt_w"/>
                                          </p:val>
                                        </p:tav>
                                      </p:tavLst>
                                    </p:anim>
                                    <p:anim calcmode="lin" valueType="num">
                                      <p:cBhvr>
                                        <p:cTn id="39" dur="500" fill="hold"/>
                                        <p:tgtEl>
                                          <p:spTgt spid="37"/>
                                        </p:tgtEl>
                                        <p:attrNameLst>
                                          <p:attrName>ppt_h</p:attrName>
                                        </p:attrNameLst>
                                      </p:cBhvr>
                                      <p:tavLst>
                                        <p:tav tm="0">
                                          <p:val>
                                            <p:fltVal val="0"/>
                                          </p:val>
                                        </p:tav>
                                        <p:tav tm="100000">
                                          <p:val>
                                            <p:strVal val="#ppt_h"/>
                                          </p:val>
                                        </p:tav>
                                      </p:tavLst>
                                    </p:anim>
                                  </p:childTnLst>
                                </p:cTn>
                              </p:par>
                            </p:childTnLst>
                          </p:cTn>
                        </p:par>
                        <p:par>
                          <p:cTn id="40" fill="hold">
                            <p:stCondLst>
                              <p:cond delay="5500"/>
                            </p:stCondLst>
                            <p:childTnLst>
                              <p:par>
                                <p:cTn id="41" presetID="10" presetClass="exit" presetSubtype="0" fill="hold" nodeType="afterEffect">
                                  <p:stCondLst>
                                    <p:cond delay="0"/>
                                  </p:stCondLst>
                                  <p:childTnLst>
                                    <p:animEffect transition="out" filter="fade">
                                      <p:cBhvr>
                                        <p:cTn id="42" dur="1000"/>
                                        <p:tgtEl>
                                          <p:spTgt spid="37"/>
                                        </p:tgtEl>
                                      </p:cBhvr>
                                    </p:animEffect>
                                    <p:set>
                                      <p:cBhvr>
                                        <p:cTn id="43" dur="1" fill="hold">
                                          <p:stCondLst>
                                            <p:cond delay="999"/>
                                          </p:stCondLst>
                                        </p:cTn>
                                        <p:tgtEl>
                                          <p:spTgt spid="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Designing to the Standard</a:t>
            </a:r>
            <a:endParaRPr lang="en-US" sz="2800" dirty="0"/>
          </a:p>
        </p:txBody>
      </p:sp>
      <p:sp>
        <p:nvSpPr>
          <p:cNvPr id="7" name="TextBox 6"/>
          <p:cNvSpPr txBox="1"/>
          <p:nvPr/>
        </p:nvSpPr>
        <p:spPr>
          <a:xfrm>
            <a:off x="533400" y="801231"/>
            <a:ext cx="7772400" cy="2554545"/>
          </a:xfrm>
          <a:prstGeom prst="rect">
            <a:avLst/>
          </a:prstGeom>
          <a:noFill/>
        </p:spPr>
        <p:txBody>
          <a:bodyPr wrap="square" rtlCol="0">
            <a:spAutoFit/>
          </a:bodyPr>
          <a:lstStyle/>
          <a:p>
            <a:pPr marL="223838" indent="-223838">
              <a:buFont typeface="Arial" pitchFamily="34" charset="0"/>
              <a:buChar char="•"/>
            </a:pPr>
            <a:r>
              <a:rPr lang="en-US" sz="2000" dirty="0" smtClean="0"/>
              <a:t>If you are tuned to the high end, then typically you will not be compliant with the lower end.</a:t>
            </a:r>
          </a:p>
          <a:p>
            <a:pPr marL="223838" indent="-223838">
              <a:buFont typeface="Arial" pitchFamily="34" charset="0"/>
              <a:buChar char="•"/>
            </a:pPr>
            <a:r>
              <a:rPr lang="en-US" sz="2000" dirty="0" smtClean="0"/>
              <a:t>If you are tuned to the low end , then typically you will not be compliant with the higher end. </a:t>
            </a:r>
          </a:p>
          <a:p>
            <a:pPr marL="223838" indent="-223838">
              <a:buFont typeface="Arial" pitchFamily="34" charset="0"/>
              <a:buChar char="•"/>
            </a:pPr>
            <a:r>
              <a:rPr lang="en-US" sz="2000" dirty="0" smtClean="0"/>
              <a:t>Only by tuning to the center, can you ensure that your system can operate within the full range and guarantee interoperability and standards compliance</a:t>
            </a:r>
          </a:p>
          <a:p>
            <a:pPr marL="223838" indent="-223838">
              <a:buFont typeface="Arial" pitchFamily="34" charset="0"/>
              <a:buChar char="•"/>
            </a:pPr>
            <a:endParaRPr lang="en-US" sz="2000" dirty="0"/>
          </a:p>
        </p:txBody>
      </p:sp>
      <p:pic>
        <p:nvPicPr>
          <p:cNvPr id="30" name="Picture 29" descr="Response Curve-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752600" y="3219450"/>
            <a:ext cx="6096000" cy="2028825"/>
          </a:xfrm>
          <a:prstGeom prst="rect">
            <a:avLst/>
          </a:prstGeom>
        </p:spPr>
      </p:pic>
      <p:pic>
        <p:nvPicPr>
          <p:cNvPr id="31" name="Picture 30" descr="Response Curve-2.jpg"/>
          <p:cNvPicPr>
            <a:picLocks noChangeAspect="1"/>
          </p:cNvPicPr>
          <p:nvPr/>
        </p:nvPicPr>
        <p:blipFill>
          <a:blip r:embed="rId4" cstate="email">
            <a:clrChange>
              <a:clrFrom>
                <a:srgbClr val="FFFFFF"/>
              </a:clrFrom>
              <a:clrTo>
                <a:srgbClr val="FFFFFF">
                  <a:alpha val="0"/>
                </a:srgbClr>
              </a:clrTo>
            </a:clrChange>
          </a:blip>
          <a:stretch>
            <a:fillRect/>
          </a:stretch>
        </p:blipFill>
        <p:spPr>
          <a:xfrm>
            <a:off x="2514600" y="3280194"/>
            <a:ext cx="6096000" cy="2038350"/>
          </a:xfrm>
          <a:prstGeom prst="rect">
            <a:avLst/>
          </a:prstGeom>
        </p:spPr>
      </p:pic>
      <p:pic>
        <p:nvPicPr>
          <p:cNvPr id="32" name="Picture 31" descr="Response Curve-2.jpg"/>
          <p:cNvPicPr>
            <a:picLocks noChangeAspect="1"/>
          </p:cNvPicPr>
          <p:nvPr/>
        </p:nvPicPr>
        <p:blipFill>
          <a:blip r:embed="rId4" cstate="email">
            <a:clrChange>
              <a:clrFrom>
                <a:srgbClr val="FFFFFF"/>
              </a:clrFrom>
              <a:clrTo>
                <a:srgbClr val="FFFFFF">
                  <a:alpha val="0"/>
                </a:srgbClr>
              </a:clrTo>
            </a:clrChange>
          </a:blip>
          <a:stretch>
            <a:fillRect/>
          </a:stretch>
        </p:blipFill>
        <p:spPr>
          <a:xfrm>
            <a:off x="1066800" y="3295650"/>
            <a:ext cx="6096000" cy="2038350"/>
          </a:xfrm>
          <a:prstGeom prst="rect">
            <a:avLst/>
          </a:prstGeom>
        </p:spPr>
      </p:pic>
      <p:pic>
        <p:nvPicPr>
          <p:cNvPr id="33" name="Picture 32" descr="Response Curve-2.jpg"/>
          <p:cNvPicPr>
            <a:picLocks noChangeAspect="1"/>
          </p:cNvPicPr>
          <p:nvPr/>
        </p:nvPicPr>
        <p:blipFill>
          <a:blip r:embed="rId4" cstate="email">
            <a:clrChange>
              <a:clrFrom>
                <a:srgbClr val="FFFFFF"/>
              </a:clrFrom>
              <a:clrTo>
                <a:srgbClr val="FFFFFF">
                  <a:alpha val="0"/>
                </a:srgbClr>
              </a:clrTo>
            </a:clrChange>
          </a:blip>
          <a:stretch>
            <a:fillRect/>
          </a:stretch>
        </p:blipFill>
        <p:spPr>
          <a:xfrm>
            <a:off x="1828800" y="3295650"/>
            <a:ext cx="6096000" cy="2038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2000"/>
                                        <p:tgtEl>
                                          <p:spTgt spid="31"/>
                                        </p:tgtEl>
                                      </p:cBhvr>
                                    </p:animEffect>
                                  </p:childTnLst>
                                </p:cTn>
                              </p:par>
                            </p:childTnLst>
                          </p:cTn>
                        </p:par>
                        <p:par>
                          <p:cTn id="12" fill="hold">
                            <p:stCondLst>
                              <p:cond delay="4000"/>
                            </p:stCondLst>
                            <p:childTnLst>
                              <p:par>
                                <p:cTn id="13" presetID="10" presetClass="exit" presetSubtype="0" fill="hold" nodeType="afterEffect">
                                  <p:stCondLst>
                                    <p:cond delay="3000"/>
                                  </p:stCondLst>
                                  <p:childTnLst>
                                    <p:animEffect transition="out" filter="fade">
                                      <p:cBhvr>
                                        <p:cTn id="14" dur="1000"/>
                                        <p:tgtEl>
                                          <p:spTgt spid="31"/>
                                        </p:tgtEl>
                                      </p:cBhvr>
                                    </p:animEffect>
                                    <p:set>
                                      <p:cBhvr>
                                        <p:cTn id="15" dur="1" fill="hold">
                                          <p:stCondLst>
                                            <p:cond delay="999"/>
                                          </p:stCondLst>
                                        </p:cTn>
                                        <p:tgtEl>
                                          <p:spTgt spid="31"/>
                                        </p:tgtEl>
                                        <p:attrNameLst>
                                          <p:attrName>style.visibility</p:attrName>
                                        </p:attrNameLst>
                                      </p:cBhvr>
                                      <p:to>
                                        <p:strVal val="hidden"/>
                                      </p:to>
                                    </p:set>
                                  </p:childTnLst>
                                </p:cTn>
                              </p:par>
                            </p:childTnLst>
                          </p:cTn>
                        </p:par>
                        <p:par>
                          <p:cTn id="16" fill="hold">
                            <p:stCondLst>
                              <p:cond delay="8000"/>
                            </p:stCondLst>
                            <p:childTnLst>
                              <p:par>
                                <p:cTn id="17" presetID="10" presetClass="entr" presetSubtype="0" fill="hold" nodeType="after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2000"/>
                                        <p:tgtEl>
                                          <p:spTgt spid="7">
                                            <p:txEl>
                                              <p:pRg st="1" end="1"/>
                                            </p:txEl>
                                          </p:spTgt>
                                        </p:tgtEl>
                                      </p:cBhvr>
                                    </p:animEffect>
                                  </p:childTnLst>
                                </p:cTn>
                              </p:par>
                            </p:childTnLst>
                          </p:cTn>
                        </p:par>
                        <p:par>
                          <p:cTn id="20" fill="hold">
                            <p:stCondLst>
                              <p:cond delay="10000"/>
                            </p:stCondLst>
                            <p:childTnLst>
                              <p:par>
                                <p:cTn id="21" presetID="10" presetClass="entr" presetSubtype="0"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2000"/>
                                        <p:tgtEl>
                                          <p:spTgt spid="32"/>
                                        </p:tgtEl>
                                      </p:cBhvr>
                                    </p:animEffect>
                                  </p:childTnLst>
                                </p:cTn>
                              </p:par>
                            </p:childTnLst>
                          </p:cTn>
                        </p:par>
                        <p:par>
                          <p:cTn id="24" fill="hold">
                            <p:stCondLst>
                              <p:cond delay="12000"/>
                            </p:stCondLst>
                            <p:childTnLst>
                              <p:par>
                                <p:cTn id="25" presetID="10" presetClass="exit" presetSubtype="0" fill="hold" nodeType="afterEffect">
                                  <p:stCondLst>
                                    <p:cond delay="3000"/>
                                  </p:stCondLst>
                                  <p:childTnLst>
                                    <p:animEffect transition="out" filter="fade">
                                      <p:cBhvr>
                                        <p:cTn id="26" dur="1000"/>
                                        <p:tgtEl>
                                          <p:spTgt spid="32"/>
                                        </p:tgtEl>
                                      </p:cBhvr>
                                    </p:animEffect>
                                    <p:set>
                                      <p:cBhvr>
                                        <p:cTn id="27" dur="1" fill="hold">
                                          <p:stCondLst>
                                            <p:cond delay="999"/>
                                          </p:stCondLst>
                                        </p:cTn>
                                        <p:tgtEl>
                                          <p:spTgt spid="32"/>
                                        </p:tgtEl>
                                        <p:attrNameLst>
                                          <p:attrName>style.visibility</p:attrName>
                                        </p:attrNameLst>
                                      </p:cBhvr>
                                      <p:to>
                                        <p:strVal val="hidden"/>
                                      </p:to>
                                    </p:set>
                                  </p:childTnLst>
                                </p:cTn>
                              </p:par>
                            </p:childTnLst>
                          </p:cTn>
                        </p:par>
                        <p:par>
                          <p:cTn id="28" fill="hold">
                            <p:stCondLst>
                              <p:cond delay="16000"/>
                            </p:stCondLst>
                            <p:childTnLst>
                              <p:par>
                                <p:cTn id="29" presetID="10" presetClass="entr" presetSubtype="0" fill="hold" nodeType="after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Effect transition="in" filter="fade">
                                      <p:cBhvr>
                                        <p:cTn id="31" dur="2000"/>
                                        <p:tgtEl>
                                          <p:spTgt spid="7">
                                            <p:txEl>
                                              <p:pRg st="2" end="2"/>
                                            </p:txEl>
                                          </p:spTgt>
                                        </p:tgtEl>
                                      </p:cBhvr>
                                    </p:animEffect>
                                  </p:childTnLst>
                                </p:cTn>
                              </p:par>
                            </p:childTnLst>
                          </p:cTn>
                        </p:par>
                        <p:par>
                          <p:cTn id="32" fill="hold">
                            <p:stCondLst>
                              <p:cond delay="18000"/>
                            </p:stCondLst>
                            <p:childTnLst>
                              <p:par>
                                <p:cTn id="33" presetID="10" presetClass="entr" presetSubtype="0" fill="hold"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OCC’s Design &amp; Manufacture Process</a:t>
            </a:r>
            <a:endParaRPr lang="en-US" sz="2800" dirty="0"/>
          </a:p>
        </p:txBody>
      </p:sp>
      <p:sp>
        <p:nvSpPr>
          <p:cNvPr id="7" name="TextBox 6"/>
          <p:cNvSpPr txBox="1"/>
          <p:nvPr/>
        </p:nvSpPr>
        <p:spPr>
          <a:xfrm>
            <a:off x="533400" y="838200"/>
            <a:ext cx="8153400" cy="3231654"/>
          </a:xfrm>
          <a:prstGeom prst="rect">
            <a:avLst/>
          </a:prstGeom>
          <a:noFill/>
        </p:spPr>
        <p:txBody>
          <a:bodyPr wrap="square" rtlCol="0">
            <a:spAutoFit/>
          </a:bodyPr>
          <a:lstStyle/>
          <a:p>
            <a:pPr marL="223838" indent="-223838">
              <a:buFont typeface="Arial" pitchFamily="34" charset="0"/>
              <a:buChar char="•"/>
            </a:pPr>
            <a:r>
              <a:rPr lang="en-US" sz="2400" dirty="0" smtClean="0"/>
              <a:t>OCC is the only manufacturer that designs to the Patch Cord Test Adapter Standard (written into and above the Category 5e, 6 and 6A standards)</a:t>
            </a:r>
          </a:p>
          <a:p>
            <a:pPr marL="223838" indent="-223838">
              <a:buFont typeface="Arial" pitchFamily="34" charset="0"/>
              <a:buChar char="•"/>
            </a:pPr>
            <a:r>
              <a:rPr lang="en-US" sz="2400" dirty="0" smtClean="0"/>
              <a:t>Requirements for being compliant with the Patch Cord Test Adapter Standard include:</a:t>
            </a:r>
          </a:p>
          <a:p>
            <a:pPr marL="681038" lvl="1" indent="-223838">
              <a:buFont typeface="Arial" pitchFamily="34" charset="0"/>
              <a:buChar char="•"/>
            </a:pPr>
            <a:r>
              <a:rPr lang="en-US" sz="2000" dirty="0" smtClean="0"/>
              <a:t>Being tuned to the center of the test plug operating range</a:t>
            </a:r>
          </a:p>
          <a:p>
            <a:pPr marL="681038" lvl="1" indent="-223838">
              <a:buFont typeface="Arial" pitchFamily="34" charset="0"/>
              <a:buChar char="•"/>
            </a:pPr>
            <a:r>
              <a:rPr lang="en-US" sz="2000" dirty="0" smtClean="0"/>
              <a:t>Elevated headroom to FEXT and RL parameters. </a:t>
            </a:r>
          </a:p>
          <a:p>
            <a:pPr marL="223838" indent="-223838">
              <a:buFont typeface="Arial" pitchFamily="34" charset="0"/>
              <a:buChar char="•"/>
            </a:pPr>
            <a:r>
              <a:rPr lang="en-US" sz="2400" dirty="0" smtClean="0"/>
              <a:t>OCC is the only company who meets these requirements</a:t>
            </a:r>
          </a:p>
          <a:p>
            <a:pPr marL="223838" indent="-223838">
              <a:buFont typeface="Arial" pitchFamily="34" charset="0"/>
              <a:buChar char="•"/>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2000"/>
                                        <p:tgtEl>
                                          <p:spTgt spid="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2000"/>
                                        <p:tgtEl>
                                          <p:spTgt spid="7">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2000"/>
                                        <p:tgtEl>
                                          <p:spTgt spid="7">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6705600" cy="523220"/>
          </a:xfrm>
          <a:prstGeom prst="rect">
            <a:avLst/>
          </a:prstGeom>
          <a:noFill/>
        </p:spPr>
        <p:txBody>
          <a:bodyPr wrap="square" rtlCol="0">
            <a:spAutoFit/>
          </a:bodyPr>
          <a:lstStyle/>
          <a:p>
            <a:r>
              <a:rPr lang="en-US" sz="2800" dirty="0" smtClean="0"/>
              <a:t>The New Fixture – The New Standard</a:t>
            </a:r>
            <a:endParaRPr lang="en-US" sz="2800" dirty="0"/>
          </a:p>
        </p:txBody>
      </p:sp>
      <p:sp>
        <p:nvSpPr>
          <p:cNvPr id="7" name="TextBox 6"/>
          <p:cNvSpPr txBox="1"/>
          <p:nvPr/>
        </p:nvSpPr>
        <p:spPr>
          <a:xfrm>
            <a:off x="533400" y="838200"/>
            <a:ext cx="4572000" cy="4401205"/>
          </a:xfrm>
          <a:prstGeom prst="rect">
            <a:avLst/>
          </a:prstGeom>
          <a:noFill/>
        </p:spPr>
        <p:txBody>
          <a:bodyPr wrap="square" rtlCol="0">
            <a:spAutoFit/>
          </a:bodyPr>
          <a:lstStyle/>
          <a:p>
            <a:pPr marL="223838" indent="-223838">
              <a:buFont typeface="Arial" pitchFamily="34" charset="0"/>
              <a:buChar char="•"/>
            </a:pPr>
            <a:r>
              <a:rPr lang="en-US" sz="2000" dirty="0" smtClean="0"/>
              <a:t>OCC’s newest test fixtures enabled the accurate measurement of Category 6A cables and hardware in 568-B.2-10</a:t>
            </a:r>
          </a:p>
          <a:p>
            <a:pPr marL="223838" indent="-223838">
              <a:buFont typeface="Arial" pitchFamily="34" charset="0"/>
              <a:buChar char="•"/>
            </a:pPr>
            <a:endParaRPr lang="en-US" sz="2000" dirty="0" smtClean="0"/>
          </a:p>
          <a:p>
            <a:pPr marL="223838" indent="-223838">
              <a:buFont typeface="Arial" pitchFamily="34" charset="0"/>
              <a:buChar char="•"/>
            </a:pPr>
            <a:r>
              <a:rPr lang="en-US" sz="2000" dirty="0" smtClean="0"/>
              <a:t>TIA-568-C.2 consolidates all previous standards for Categories 5e, 6, and 6A</a:t>
            </a:r>
          </a:p>
          <a:p>
            <a:pPr marL="223838" indent="-223838"/>
            <a:endParaRPr lang="en-US" sz="2000" dirty="0" smtClean="0"/>
          </a:p>
          <a:p>
            <a:pPr marL="223838" indent="-223838">
              <a:buFont typeface="Arial" pitchFamily="34" charset="0"/>
              <a:buChar char="•"/>
            </a:pPr>
            <a:r>
              <a:rPr lang="en-US" sz="2000" dirty="0" smtClean="0"/>
              <a:t>The greatest change within the standard is the ability to test all Categories, not just 6A, using one test method - And one Test Fixture!</a:t>
            </a:r>
          </a:p>
          <a:p>
            <a:pPr marL="223838" indent="-223838">
              <a:buFont typeface="Arial" pitchFamily="34" charset="0"/>
              <a:buChar char="•"/>
            </a:pPr>
            <a:endParaRPr lang="en-US" sz="2000" dirty="0" smtClean="0"/>
          </a:p>
          <a:p>
            <a:pPr marL="223838" indent="-223838">
              <a:buFont typeface="Arial" pitchFamily="34" charset="0"/>
              <a:buChar char="•"/>
            </a:pPr>
            <a:r>
              <a:rPr lang="en-US" sz="2000" dirty="0" smtClean="0"/>
              <a:t>The Pyramid Adapter is replaced by the OCC 6A Test Fixture</a:t>
            </a:r>
          </a:p>
        </p:txBody>
      </p:sp>
      <p:pic>
        <p:nvPicPr>
          <p:cNvPr id="1026" name="Picture 2" descr="Z:\Designs\DirectFixCat6A\pictures\Fluke plug fixture.jpg"/>
          <p:cNvPicPr>
            <a:picLocks noChangeAspect="1" noChangeArrowheads="1"/>
          </p:cNvPicPr>
          <p:nvPr/>
        </p:nvPicPr>
        <p:blipFill>
          <a:blip r:embed="rId3" cstate="print"/>
          <a:srcRect/>
          <a:stretch>
            <a:fillRect/>
          </a:stretch>
        </p:blipFill>
        <p:spPr bwMode="auto">
          <a:xfrm>
            <a:off x="5105400" y="1600200"/>
            <a:ext cx="3646487" cy="36543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Effect transition="in" filter="fade">
                                      <p:cBhvr>
                                        <p:cTn id="11" dur="2000"/>
                                        <p:tgtEl>
                                          <p:spTgt spid="7">
                                            <p:txEl>
                                              <p:pRg st="2" end="2"/>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fade">
                                      <p:cBhvr>
                                        <p:cTn id="15" dur="2000"/>
                                        <p:tgtEl>
                                          <p:spTgt spid="7">
                                            <p:txEl>
                                              <p:pRg st="4" end="4"/>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Effect transition="in" filter="fade">
                                      <p:cBhvr>
                                        <p:cTn id="19" dur="2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457200" y="838200"/>
            <a:ext cx="8686800" cy="1077218"/>
          </a:xfrm>
          <a:prstGeom prst="rect">
            <a:avLst/>
          </a:prstGeom>
          <a:noFill/>
        </p:spPr>
        <p:txBody>
          <a:bodyPr wrap="square" rtlCol="0">
            <a:spAutoFit/>
          </a:bodyPr>
          <a:lstStyle/>
          <a:p>
            <a:pPr marL="347663" indent="-231775">
              <a:buFont typeface="Arial" pitchFamily="34" charset="0"/>
              <a:buChar char="•"/>
            </a:pPr>
            <a:r>
              <a:rPr lang="en-US" sz="2400" dirty="0" smtClean="0"/>
              <a:t>Category 6A</a:t>
            </a:r>
          </a:p>
          <a:p>
            <a:pPr marL="804863" lvl="1" indent="-231775">
              <a:buFont typeface="Arial" pitchFamily="34" charset="0"/>
              <a:buChar char="•"/>
            </a:pPr>
            <a:r>
              <a:rPr lang="en-US" sz="2000" dirty="0" smtClean="0"/>
              <a:t>Same testing parameters as Category 6 just at 500 MHz</a:t>
            </a:r>
          </a:p>
          <a:p>
            <a:pPr marL="804863" lvl="1" indent="-231775">
              <a:buFont typeface="Arial" pitchFamily="34" charset="0"/>
              <a:buChar char="•"/>
            </a:pPr>
            <a:endParaRPr lang="en-US" sz="2000" dirty="0" smtClean="0"/>
          </a:p>
        </p:txBody>
      </p:sp>
      <p:graphicFrame>
        <p:nvGraphicFramePr>
          <p:cNvPr id="13" name="Table 12"/>
          <p:cNvGraphicFramePr>
            <a:graphicFrameLocks noGrp="1"/>
          </p:cNvGraphicFramePr>
          <p:nvPr/>
        </p:nvGraphicFramePr>
        <p:xfrm>
          <a:off x="1371606" y="2286000"/>
          <a:ext cx="6781794" cy="2966720"/>
        </p:xfrm>
        <a:graphic>
          <a:graphicData uri="http://schemas.openxmlformats.org/drawingml/2006/table">
            <a:tbl>
              <a:tblPr firstRow="1" bandRow="1">
                <a:tableStyleId>{5C22544A-7EE6-4342-B048-85BDC9FD1C3A}</a:tableStyleId>
              </a:tblPr>
              <a:tblGrid>
                <a:gridCol w="1356360"/>
                <a:gridCol w="904239"/>
                <a:gridCol w="904239"/>
                <a:gridCol w="904239"/>
                <a:gridCol w="904239"/>
                <a:gridCol w="904239"/>
                <a:gridCol w="904239"/>
              </a:tblGrid>
              <a:tr h="370840">
                <a:tc>
                  <a:txBody>
                    <a:bodyPr/>
                    <a:lstStyle/>
                    <a:p>
                      <a:r>
                        <a:rPr lang="en-US" dirty="0" smtClean="0"/>
                        <a:t>Parameter</a:t>
                      </a:r>
                      <a:endParaRPr lang="en-US" dirty="0"/>
                    </a:p>
                  </a:txBody>
                  <a:tcPr/>
                </a:tc>
                <a:tc>
                  <a:txBody>
                    <a:bodyPr/>
                    <a:lstStyle/>
                    <a:p>
                      <a:pPr algn="ctr"/>
                      <a:r>
                        <a:rPr lang="en-US" dirty="0" smtClean="0"/>
                        <a:t>Cat</a:t>
                      </a:r>
                      <a:r>
                        <a:rPr lang="en-US" baseline="0" dirty="0" smtClean="0"/>
                        <a:t> 3</a:t>
                      </a:r>
                      <a:endParaRPr lang="en-US" dirty="0"/>
                    </a:p>
                  </a:txBody>
                  <a:tcPr/>
                </a:tc>
                <a:tc>
                  <a:txBody>
                    <a:bodyPr/>
                    <a:lstStyle/>
                    <a:p>
                      <a:pPr algn="ctr"/>
                      <a:r>
                        <a:rPr lang="en-US" dirty="0" smtClean="0"/>
                        <a:t>Cat 5</a:t>
                      </a:r>
                      <a:endParaRPr lang="en-US" dirty="0"/>
                    </a:p>
                  </a:txBody>
                  <a:tcPr/>
                </a:tc>
                <a:tc>
                  <a:txBody>
                    <a:bodyPr/>
                    <a:lstStyle/>
                    <a:p>
                      <a:pPr algn="ctr"/>
                      <a:r>
                        <a:rPr lang="en-US" dirty="0" smtClean="0"/>
                        <a:t>TSB95</a:t>
                      </a:r>
                      <a:endParaRPr lang="en-US" dirty="0"/>
                    </a:p>
                  </a:txBody>
                  <a:tcPr/>
                </a:tc>
                <a:tc>
                  <a:txBody>
                    <a:bodyPr/>
                    <a:lstStyle/>
                    <a:p>
                      <a:pPr algn="ctr"/>
                      <a:r>
                        <a:rPr lang="en-US" dirty="0" smtClean="0"/>
                        <a:t>Cat 5e</a:t>
                      </a:r>
                      <a:endParaRPr lang="en-US" dirty="0"/>
                    </a:p>
                  </a:txBody>
                  <a:tcPr/>
                </a:tc>
                <a:tc>
                  <a:txBody>
                    <a:bodyPr/>
                    <a:lstStyle/>
                    <a:p>
                      <a:pPr algn="ctr"/>
                      <a:r>
                        <a:rPr lang="en-US" dirty="0" smtClean="0"/>
                        <a:t>Cat 6</a:t>
                      </a:r>
                      <a:endParaRPr lang="en-US" dirty="0"/>
                    </a:p>
                  </a:txBody>
                  <a:tcPr/>
                </a:tc>
                <a:tc>
                  <a:txBody>
                    <a:bodyPr/>
                    <a:lstStyle/>
                    <a:p>
                      <a:pPr algn="ctr"/>
                      <a:r>
                        <a:rPr lang="en-US" dirty="0" smtClean="0"/>
                        <a:t>Cat 6A</a:t>
                      </a:r>
                      <a:endParaRPr lang="en-US" dirty="0"/>
                    </a:p>
                  </a:txBody>
                  <a:tcPr/>
                </a:tc>
              </a:tr>
              <a:tr h="370840">
                <a:tc>
                  <a:txBody>
                    <a:bodyPr/>
                    <a:lstStyle/>
                    <a:p>
                      <a:r>
                        <a:rPr lang="en-US" dirty="0" smtClean="0"/>
                        <a:t>NEXT</a:t>
                      </a:r>
                      <a:endParaRPr lang="en-US" dirty="0"/>
                    </a:p>
                  </a:txBody>
                  <a:tcPr/>
                </a:tc>
                <a:tc>
                  <a:txBody>
                    <a:bodyPr/>
                    <a:lstStyle/>
                    <a:p>
                      <a:pPr algn="ctr">
                        <a:buClr>
                          <a:srgbClr val="FF0000"/>
                        </a:buClr>
                        <a:buFont typeface="Wingdings" pitchFamily="2" charset="2"/>
                        <a:buNone/>
                      </a:pP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Attenuation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ACR</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PSNEXT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Return Loss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14"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519027"/>
            <a:ext cx="366712" cy="224758"/>
          </a:xfrm>
          <a:prstGeom prst="rect">
            <a:avLst/>
          </a:prstGeom>
          <a:noFill/>
        </p:spPr>
      </p:pic>
      <p:pic>
        <p:nvPicPr>
          <p:cNvPr id="15"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3138027"/>
            <a:ext cx="366712" cy="224758"/>
          </a:xfrm>
          <a:prstGeom prst="rect">
            <a:avLst/>
          </a:prstGeom>
          <a:noFill/>
        </p:spPr>
      </p:pic>
      <p:pic>
        <p:nvPicPr>
          <p:cNvPr id="16"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886200" y="2757027"/>
            <a:ext cx="366712" cy="224758"/>
          </a:xfrm>
          <a:prstGeom prst="rect">
            <a:avLst/>
          </a:prstGeom>
          <a:noFill/>
        </p:spPr>
      </p:pic>
      <p:pic>
        <p:nvPicPr>
          <p:cNvPr id="1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2757027"/>
            <a:ext cx="366712" cy="224758"/>
          </a:xfrm>
          <a:prstGeom prst="rect">
            <a:avLst/>
          </a:prstGeom>
          <a:noFill/>
        </p:spPr>
      </p:pic>
      <p:pic>
        <p:nvPicPr>
          <p:cNvPr id="18"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138027"/>
            <a:ext cx="366712" cy="224758"/>
          </a:xfrm>
          <a:prstGeom prst="rect">
            <a:avLst/>
          </a:prstGeom>
          <a:noFill/>
        </p:spPr>
      </p:pic>
      <p:pic>
        <p:nvPicPr>
          <p:cNvPr id="19"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3048000" y="3519027"/>
            <a:ext cx="366712" cy="224758"/>
          </a:xfrm>
          <a:prstGeom prst="rect">
            <a:avLst/>
          </a:prstGeom>
          <a:noFill/>
        </p:spPr>
      </p:pic>
      <p:pic>
        <p:nvPicPr>
          <p:cNvPr id="1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900027"/>
            <a:ext cx="366712" cy="224758"/>
          </a:xfrm>
          <a:prstGeom prst="rect">
            <a:avLst/>
          </a:prstGeom>
          <a:noFill/>
        </p:spPr>
      </p:pic>
      <p:pic>
        <p:nvPicPr>
          <p:cNvPr id="12"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138027"/>
            <a:ext cx="366712" cy="224758"/>
          </a:xfrm>
          <a:prstGeom prst="rect">
            <a:avLst/>
          </a:prstGeom>
          <a:noFill/>
        </p:spPr>
      </p:pic>
      <p:pic>
        <p:nvPicPr>
          <p:cNvPr id="20"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2757027"/>
            <a:ext cx="366712" cy="224758"/>
          </a:xfrm>
          <a:prstGeom prst="rect">
            <a:avLst/>
          </a:prstGeom>
          <a:noFill/>
        </p:spPr>
      </p:pic>
      <p:pic>
        <p:nvPicPr>
          <p:cNvPr id="21"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4800600" y="3519027"/>
            <a:ext cx="366712" cy="224758"/>
          </a:xfrm>
          <a:prstGeom prst="rect">
            <a:avLst/>
          </a:prstGeom>
          <a:noFill/>
        </p:spPr>
      </p:pic>
      <p:pic>
        <p:nvPicPr>
          <p:cNvPr id="22" name="Picture 21" descr="Check Mark copy.gif"/>
          <p:cNvPicPr>
            <a:picLocks noChangeAspect="1"/>
          </p:cNvPicPr>
          <p:nvPr/>
        </p:nvPicPr>
        <p:blipFill>
          <a:blip r:embed="rId3" cstate="print"/>
          <a:stretch>
            <a:fillRect/>
          </a:stretch>
        </p:blipFill>
        <p:spPr>
          <a:xfrm>
            <a:off x="4800600" y="4262284"/>
            <a:ext cx="381000" cy="233516"/>
          </a:xfrm>
          <a:prstGeom prst="rect">
            <a:avLst/>
          </a:prstGeom>
        </p:spPr>
      </p:pic>
      <p:pic>
        <p:nvPicPr>
          <p:cNvPr id="23" name="Picture 22" descr="Check Mark copy.gif"/>
          <p:cNvPicPr>
            <a:picLocks noChangeAspect="1"/>
          </p:cNvPicPr>
          <p:nvPr/>
        </p:nvPicPr>
        <p:blipFill>
          <a:blip r:embed="rId3" cstate="print"/>
          <a:stretch>
            <a:fillRect/>
          </a:stretch>
        </p:blipFill>
        <p:spPr>
          <a:xfrm>
            <a:off x="4800600" y="4648200"/>
            <a:ext cx="381000" cy="233516"/>
          </a:xfrm>
          <a:prstGeom prst="rect">
            <a:avLst/>
          </a:prstGeom>
        </p:spPr>
      </p:pic>
      <p:pic>
        <p:nvPicPr>
          <p:cNvPr id="24" name="Picture 23" descr="Check Mark copy.gif"/>
          <p:cNvPicPr>
            <a:picLocks noChangeAspect="1"/>
          </p:cNvPicPr>
          <p:nvPr/>
        </p:nvPicPr>
        <p:blipFill>
          <a:blip r:embed="rId3" cstate="print"/>
          <a:stretch>
            <a:fillRect/>
          </a:stretch>
        </p:blipFill>
        <p:spPr>
          <a:xfrm>
            <a:off x="4800600" y="5007031"/>
            <a:ext cx="381000" cy="233516"/>
          </a:xfrm>
          <a:prstGeom prst="rect">
            <a:avLst/>
          </a:prstGeom>
        </p:spPr>
      </p:pic>
      <p:pic>
        <p:nvPicPr>
          <p:cNvPr id="25" name="Picture 24" descr="Check Mark copy.gif"/>
          <p:cNvPicPr>
            <a:picLocks noChangeAspect="1"/>
          </p:cNvPicPr>
          <p:nvPr/>
        </p:nvPicPr>
        <p:blipFill>
          <a:blip r:embed="rId3" cstate="print"/>
          <a:stretch>
            <a:fillRect/>
          </a:stretch>
        </p:blipFill>
        <p:spPr>
          <a:xfrm>
            <a:off x="5715000" y="2743200"/>
            <a:ext cx="381000" cy="233516"/>
          </a:xfrm>
          <a:prstGeom prst="rect">
            <a:avLst/>
          </a:prstGeom>
        </p:spPr>
      </p:pic>
      <p:pic>
        <p:nvPicPr>
          <p:cNvPr id="26" name="Picture 25" descr="Check Mark copy.gif"/>
          <p:cNvPicPr>
            <a:picLocks noChangeAspect="1"/>
          </p:cNvPicPr>
          <p:nvPr/>
        </p:nvPicPr>
        <p:blipFill>
          <a:blip r:embed="rId3" cstate="print"/>
          <a:stretch>
            <a:fillRect/>
          </a:stretch>
        </p:blipFill>
        <p:spPr>
          <a:xfrm>
            <a:off x="5715000" y="3124200"/>
            <a:ext cx="381000" cy="233516"/>
          </a:xfrm>
          <a:prstGeom prst="rect">
            <a:avLst/>
          </a:prstGeom>
        </p:spPr>
      </p:pic>
      <p:pic>
        <p:nvPicPr>
          <p:cNvPr id="27" name="Picture 26" descr="Check Mark copy.gif"/>
          <p:cNvPicPr>
            <a:picLocks noChangeAspect="1"/>
          </p:cNvPicPr>
          <p:nvPr/>
        </p:nvPicPr>
        <p:blipFill>
          <a:blip r:embed="rId3" cstate="print"/>
          <a:stretch>
            <a:fillRect/>
          </a:stretch>
        </p:blipFill>
        <p:spPr>
          <a:xfrm>
            <a:off x="5715000" y="3505200"/>
            <a:ext cx="381000" cy="233516"/>
          </a:xfrm>
          <a:prstGeom prst="rect">
            <a:avLst/>
          </a:prstGeom>
        </p:spPr>
      </p:pic>
      <p:pic>
        <p:nvPicPr>
          <p:cNvPr id="28" name="Picture 27" descr="Check Mark copy.gif"/>
          <p:cNvPicPr>
            <a:picLocks noChangeAspect="1"/>
          </p:cNvPicPr>
          <p:nvPr/>
        </p:nvPicPr>
        <p:blipFill>
          <a:blip r:embed="rId3" cstate="print"/>
          <a:stretch>
            <a:fillRect/>
          </a:stretch>
        </p:blipFill>
        <p:spPr>
          <a:xfrm>
            <a:off x="5715000" y="3886200"/>
            <a:ext cx="381000" cy="233516"/>
          </a:xfrm>
          <a:prstGeom prst="rect">
            <a:avLst/>
          </a:prstGeom>
        </p:spPr>
      </p:pic>
      <p:pic>
        <p:nvPicPr>
          <p:cNvPr id="29" name="Picture 28" descr="Check Mark copy.gif"/>
          <p:cNvPicPr>
            <a:picLocks noChangeAspect="1"/>
          </p:cNvPicPr>
          <p:nvPr/>
        </p:nvPicPr>
        <p:blipFill>
          <a:blip r:embed="rId3" cstate="print"/>
          <a:stretch>
            <a:fillRect/>
          </a:stretch>
        </p:blipFill>
        <p:spPr>
          <a:xfrm>
            <a:off x="5715000" y="4267200"/>
            <a:ext cx="381000" cy="233516"/>
          </a:xfrm>
          <a:prstGeom prst="rect">
            <a:avLst/>
          </a:prstGeom>
        </p:spPr>
      </p:pic>
      <p:pic>
        <p:nvPicPr>
          <p:cNvPr id="30" name="Picture 29" descr="Check Mark copy.gif"/>
          <p:cNvPicPr>
            <a:picLocks noChangeAspect="1"/>
          </p:cNvPicPr>
          <p:nvPr/>
        </p:nvPicPr>
        <p:blipFill>
          <a:blip r:embed="rId3" cstate="print"/>
          <a:stretch>
            <a:fillRect/>
          </a:stretch>
        </p:blipFill>
        <p:spPr>
          <a:xfrm>
            <a:off x="5715000" y="4648200"/>
            <a:ext cx="381000" cy="233516"/>
          </a:xfrm>
          <a:prstGeom prst="rect">
            <a:avLst/>
          </a:prstGeom>
        </p:spPr>
      </p:pic>
      <p:pic>
        <p:nvPicPr>
          <p:cNvPr id="31" name="Picture 30" descr="Check Mark copy.gif"/>
          <p:cNvPicPr>
            <a:picLocks noChangeAspect="1"/>
          </p:cNvPicPr>
          <p:nvPr/>
        </p:nvPicPr>
        <p:blipFill>
          <a:blip r:embed="rId3" cstate="print"/>
          <a:stretch>
            <a:fillRect/>
          </a:stretch>
        </p:blipFill>
        <p:spPr>
          <a:xfrm>
            <a:off x="5715000" y="4987506"/>
            <a:ext cx="381000" cy="233516"/>
          </a:xfrm>
          <a:prstGeom prst="rect">
            <a:avLst/>
          </a:prstGeom>
        </p:spPr>
      </p:pic>
      <p:pic>
        <p:nvPicPr>
          <p:cNvPr id="32" name="Picture 31" descr="Check Mark copy.gif"/>
          <p:cNvPicPr>
            <a:picLocks noChangeAspect="1"/>
          </p:cNvPicPr>
          <p:nvPr/>
        </p:nvPicPr>
        <p:blipFill>
          <a:blip r:embed="rId3" cstate="print"/>
          <a:stretch>
            <a:fillRect/>
          </a:stretch>
        </p:blipFill>
        <p:spPr>
          <a:xfrm>
            <a:off x="6629400" y="2743200"/>
            <a:ext cx="381000" cy="233516"/>
          </a:xfrm>
          <a:prstGeom prst="rect">
            <a:avLst/>
          </a:prstGeom>
        </p:spPr>
      </p:pic>
      <p:pic>
        <p:nvPicPr>
          <p:cNvPr id="33" name="Picture 32" descr="Check Mark copy.gif"/>
          <p:cNvPicPr>
            <a:picLocks noChangeAspect="1"/>
          </p:cNvPicPr>
          <p:nvPr/>
        </p:nvPicPr>
        <p:blipFill>
          <a:blip r:embed="rId3" cstate="print"/>
          <a:stretch>
            <a:fillRect/>
          </a:stretch>
        </p:blipFill>
        <p:spPr>
          <a:xfrm>
            <a:off x="6629400" y="3124200"/>
            <a:ext cx="381000" cy="233516"/>
          </a:xfrm>
          <a:prstGeom prst="rect">
            <a:avLst/>
          </a:prstGeom>
        </p:spPr>
      </p:pic>
      <p:pic>
        <p:nvPicPr>
          <p:cNvPr id="34" name="Picture 33" descr="Check Mark copy.gif"/>
          <p:cNvPicPr>
            <a:picLocks noChangeAspect="1"/>
          </p:cNvPicPr>
          <p:nvPr/>
        </p:nvPicPr>
        <p:blipFill>
          <a:blip r:embed="rId3" cstate="print"/>
          <a:stretch>
            <a:fillRect/>
          </a:stretch>
        </p:blipFill>
        <p:spPr>
          <a:xfrm>
            <a:off x="6629400" y="3505200"/>
            <a:ext cx="381000" cy="233516"/>
          </a:xfrm>
          <a:prstGeom prst="rect">
            <a:avLst/>
          </a:prstGeom>
        </p:spPr>
      </p:pic>
      <p:pic>
        <p:nvPicPr>
          <p:cNvPr id="35" name="Picture 34" descr="Check Mark copy.gif"/>
          <p:cNvPicPr>
            <a:picLocks noChangeAspect="1"/>
          </p:cNvPicPr>
          <p:nvPr/>
        </p:nvPicPr>
        <p:blipFill>
          <a:blip r:embed="rId3" cstate="print"/>
          <a:stretch>
            <a:fillRect/>
          </a:stretch>
        </p:blipFill>
        <p:spPr>
          <a:xfrm>
            <a:off x="6629400" y="3886200"/>
            <a:ext cx="381000" cy="233516"/>
          </a:xfrm>
          <a:prstGeom prst="rect">
            <a:avLst/>
          </a:prstGeom>
        </p:spPr>
      </p:pic>
      <p:pic>
        <p:nvPicPr>
          <p:cNvPr id="36" name="Picture 35" descr="Check Mark copy.gif"/>
          <p:cNvPicPr>
            <a:picLocks noChangeAspect="1"/>
          </p:cNvPicPr>
          <p:nvPr/>
        </p:nvPicPr>
        <p:blipFill>
          <a:blip r:embed="rId3" cstate="print"/>
          <a:stretch>
            <a:fillRect/>
          </a:stretch>
        </p:blipFill>
        <p:spPr>
          <a:xfrm>
            <a:off x="6629400" y="4267200"/>
            <a:ext cx="381000" cy="233516"/>
          </a:xfrm>
          <a:prstGeom prst="rect">
            <a:avLst/>
          </a:prstGeom>
        </p:spPr>
      </p:pic>
      <p:pic>
        <p:nvPicPr>
          <p:cNvPr id="37" name="Picture 36" descr="Check Mark copy.gif"/>
          <p:cNvPicPr>
            <a:picLocks noChangeAspect="1"/>
          </p:cNvPicPr>
          <p:nvPr/>
        </p:nvPicPr>
        <p:blipFill>
          <a:blip r:embed="rId3" cstate="print"/>
          <a:stretch>
            <a:fillRect/>
          </a:stretch>
        </p:blipFill>
        <p:spPr>
          <a:xfrm>
            <a:off x="6629400" y="4648200"/>
            <a:ext cx="381000" cy="233516"/>
          </a:xfrm>
          <a:prstGeom prst="rect">
            <a:avLst/>
          </a:prstGeom>
        </p:spPr>
      </p:pic>
      <p:pic>
        <p:nvPicPr>
          <p:cNvPr id="38" name="Picture 37" descr="Check Mark copy.gif"/>
          <p:cNvPicPr>
            <a:picLocks noChangeAspect="1"/>
          </p:cNvPicPr>
          <p:nvPr/>
        </p:nvPicPr>
        <p:blipFill>
          <a:blip r:embed="rId3" cstate="print"/>
          <a:stretch>
            <a:fillRect/>
          </a:stretch>
        </p:blipFill>
        <p:spPr>
          <a:xfrm>
            <a:off x="6629400" y="4983901"/>
            <a:ext cx="381000" cy="233516"/>
          </a:xfrm>
          <a:prstGeom prst="rect">
            <a:avLst/>
          </a:prstGeom>
        </p:spPr>
      </p:pic>
      <p:pic>
        <p:nvPicPr>
          <p:cNvPr id="39" name="Picture 38" descr="Check Mark copy.gif"/>
          <p:cNvPicPr>
            <a:picLocks noChangeAspect="1"/>
          </p:cNvPicPr>
          <p:nvPr/>
        </p:nvPicPr>
        <p:blipFill>
          <a:blip r:embed="rId3" cstate="print"/>
          <a:stretch>
            <a:fillRect/>
          </a:stretch>
        </p:blipFill>
        <p:spPr>
          <a:xfrm>
            <a:off x="7543800" y="2743200"/>
            <a:ext cx="381000" cy="233516"/>
          </a:xfrm>
          <a:prstGeom prst="rect">
            <a:avLst/>
          </a:prstGeom>
        </p:spPr>
      </p:pic>
      <p:pic>
        <p:nvPicPr>
          <p:cNvPr id="40" name="Picture 39" descr="Check Mark copy.gif"/>
          <p:cNvPicPr>
            <a:picLocks noChangeAspect="1"/>
          </p:cNvPicPr>
          <p:nvPr/>
        </p:nvPicPr>
        <p:blipFill>
          <a:blip r:embed="rId3" cstate="print"/>
          <a:stretch>
            <a:fillRect/>
          </a:stretch>
        </p:blipFill>
        <p:spPr>
          <a:xfrm>
            <a:off x="7543800" y="3124200"/>
            <a:ext cx="381000" cy="233516"/>
          </a:xfrm>
          <a:prstGeom prst="rect">
            <a:avLst/>
          </a:prstGeom>
        </p:spPr>
      </p:pic>
      <p:pic>
        <p:nvPicPr>
          <p:cNvPr id="41" name="Picture 40" descr="Check Mark copy.gif"/>
          <p:cNvPicPr>
            <a:picLocks noChangeAspect="1"/>
          </p:cNvPicPr>
          <p:nvPr/>
        </p:nvPicPr>
        <p:blipFill>
          <a:blip r:embed="rId3" cstate="print"/>
          <a:stretch>
            <a:fillRect/>
          </a:stretch>
        </p:blipFill>
        <p:spPr>
          <a:xfrm>
            <a:off x="7543800" y="3505200"/>
            <a:ext cx="381000" cy="233516"/>
          </a:xfrm>
          <a:prstGeom prst="rect">
            <a:avLst/>
          </a:prstGeom>
        </p:spPr>
      </p:pic>
      <p:pic>
        <p:nvPicPr>
          <p:cNvPr id="42" name="Picture 41" descr="Check Mark copy.gif"/>
          <p:cNvPicPr>
            <a:picLocks noChangeAspect="1"/>
          </p:cNvPicPr>
          <p:nvPr/>
        </p:nvPicPr>
        <p:blipFill>
          <a:blip r:embed="rId3" cstate="print"/>
          <a:stretch>
            <a:fillRect/>
          </a:stretch>
        </p:blipFill>
        <p:spPr>
          <a:xfrm>
            <a:off x="7543800" y="3886200"/>
            <a:ext cx="381000" cy="233516"/>
          </a:xfrm>
          <a:prstGeom prst="rect">
            <a:avLst/>
          </a:prstGeom>
        </p:spPr>
      </p:pic>
      <p:pic>
        <p:nvPicPr>
          <p:cNvPr id="43" name="Picture 42" descr="Check Mark copy.gif"/>
          <p:cNvPicPr>
            <a:picLocks noChangeAspect="1"/>
          </p:cNvPicPr>
          <p:nvPr/>
        </p:nvPicPr>
        <p:blipFill>
          <a:blip r:embed="rId3" cstate="print"/>
          <a:stretch>
            <a:fillRect/>
          </a:stretch>
        </p:blipFill>
        <p:spPr>
          <a:xfrm>
            <a:off x="7543800" y="4191000"/>
            <a:ext cx="381000" cy="233516"/>
          </a:xfrm>
          <a:prstGeom prst="rect">
            <a:avLst/>
          </a:prstGeom>
        </p:spPr>
      </p:pic>
      <p:pic>
        <p:nvPicPr>
          <p:cNvPr id="44" name="Picture 43" descr="Check Mark copy.gif"/>
          <p:cNvPicPr>
            <a:picLocks noChangeAspect="1"/>
          </p:cNvPicPr>
          <p:nvPr/>
        </p:nvPicPr>
        <p:blipFill>
          <a:blip r:embed="rId3" cstate="print"/>
          <a:stretch>
            <a:fillRect/>
          </a:stretch>
        </p:blipFill>
        <p:spPr>
          <a:xfrm>
            <a:off x="7543800" y="4648200"/>
            <a:ext cx="381000" cy="233516"/>
          </a:xfrm>
          <a:prstGeom prst="rect">
            <a:avLst/>
          </a:prstGeom>
        </p:spPr>
      </p:pic>
      <p:pic>
        <p:nvPicPr>
          <p:cNvPr id="45" name="Picture 44" descr="Check Mark copy.gif"/>
          <p:cNvPicPr>
            <a:picLocks noChangeAspect="1"/>
          </p:cNvPicPr>
          <p:nvPr/>
        </p:nvPicPr>
        <p:blipFill>
          <a:blip r:embed="rId3" cstate="print"/>
          <a:stretch>
            <a:fillRect/>
          </a:stretch>
        </p:blipFill>
        <p:spPr>
          <a:xfrm>
            <a:off x="7543800" y="4980296"/>
            <a:ext cx="381000" cy="2335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par>
                                <p:cTn id="35" presetID="10"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par>
                                <p:cTn id="38" presetID="10" presetClass="entr" presetSubtype="0" fill="hold"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par>
                                <p:cTn id="44" presetID="10" presetClass="entr" presetSubtype="0" fill="hold"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500"/>
                                        <p:tgtEl>
                                          <p:spTgt spid="25"/>
                                        </p:tgtEl>
                                      </p:cBhvr>
                                    </p:animEffect>
                                  </p:childTnLst>
                                </p:cTn>
                              </p:par>
                              <p:par>
                                <p:cTn id="47" presetID="10" presetClass="entr" presetSubtype="0"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500"/>
                                        <p:tgtEl>
                                          <p:spTgt spid="26"/>
                                        </p:tgtEl>
                                      </p:cBhvr>
                                    </p:animEffect>
                                  </p:childTnLst>
                                </p:cTn>
                              </p:par>
                              <p:par>
                                <p:cTn id="50" presetID="10" presetClass="entr" presetSubtype="0" fill="hold"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par>
                                <p:cTn id="53" presetID="10" presetClass="entr" presetSubtype="0" fill="hold"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500"/>
                                        <p:tgtEl>
                                          <p:spTgt spid="28"/>
                                        </p:tgtEl>
                                      </p:cBhvr>
                                    </p:animEffect>
                                  </p:childTnLst>
                                </p:cTn>
                              </p:par>
                              <p:par>
                                <p:cTn id="56" presetID="10" presetClass="entr" presetSubtype="0" fill="hold"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500"/>
                                        <p:tgtEl>
                                          <p:spTgt spid="29"/>
                                        </p:tgtEl>
                                      </p:cBhvr>
                                    </p:animEffect>
                                  </p:childTnLst>
                                </p:cTn>
                              </p:par>
                              <p:par>
                                <p:cTn id="59" presetID="10" presetClass="entr" presetSubtype="0" fill="hold"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par>
                                <p:cTn id="62" presetID="10" presetClass="entr" presetSubtype="0" fill="hold"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fade">
                                      <p:cBhvr>
                                        <p:cTn id="64" dur="500"/>
                                        <p:tgtEl>
                                          <p:spTgt spid="31"/>
                                        </p:tgtEl>
                                      </p:cBhvr>
                                    </p:animEffect>
                                  </p:childTnLst>
                                </p:cTn>
                              </p:par>
                              <p:par>
                                <p:cTn id="65" presetID="10" presetClass="entr" presetSubtype="0" fill="hold" nodeType="with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childTnLst>
                                </p:cTn>
                              </p:par>
                              <p:par>
                                <p:cTn id="68" presetID="10" presetClass="entr" presetSubtype="0" fill="hold" nodeType="with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500"/>
                                        <p:tgtEl>
                                          <p:spTgt spid="33"/>
                                        </p:tgtEl>
                                      </p:cBhvr>
                                    </p:animEffect>
                                  </p:childTnLst>
                                </p:cTn>
                              </p:par>
                              <p:par>
                                <p:cTn id="71" presetID="10" presetClass="entr" presetSubtype="0" fill="hold"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par>
                                <p:cTn id="74" presetID="10" presetClass="entr" presetSubtype="0" fill="hold" nodeType="with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fade">
                                      <p:cBhvr>
                                        <p:cTn id="76" dur="500"/>
                                        <p:tgtEl>
                                          <p:spTgt spid="35"/>
                                        </p:tgtEl>
                                      </p:cBhvr>
                                    </p:animEffect>
                                  </p:childTnLst>
                                </p:cTn>
                              </p:par>
                              <p:par>
                                <p:cTn id="77" presetID="10" presetClass="entr" presetSubtype="0"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fade">
                                      <p:cBhvr>
                                        <p:cTn id="79" dur="500"/>
                                        <p:tgtEl>
                                          <p:spTgt spid="36"/>
                                        </p:tgtEl>
                                      </p:cBhvr>
                                    </p:animEffect>
                                  </p:childTnLst>
                                </p:cTn>
                              </p:par>
                              <p:par>
                                <p:cTn id="80" presetID="10" presetClass="entr" presetSubtype="0" fill="hold" nodeType="with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fade">
                                      <p:cBhvr>
                                        <p:cTn id="82" dur="500"/>
                                        <p:tgtEl>
                                          <p:spTgt spid="37"/>
                                        </p:tgtEl>
                                      </p:cBhvr>
                                    </p:animEffect>
                                  </p:childTnLst>
                                </p:cTn>
                              </p:par>
                              <p:par>
                                <p:cTn id="83" presetID="10" presetClass="entr" presetSubtype="0" fill="hold" nodeType="with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fade">
                                      <p:cBhvr>
                                        <p:cTn id="85" dur="500"/>
                                        <p:tgtEl>
                                          <p:spTgt spid="38"/>
                                        </p:tgtEl>
                                      </p:cBhvr>
                                    </p:animEffect>
                                  </p:childTnLst>
                                </p:cTn>
                              </p:par>
                            </p:childTnLst>
                          </p:cTn>
                        </p:par>
                        <p:par>
                          <p:cTn id="86" fill="hold">
                            <p:stCondLst>
                              <p:cond delay="500"/>
                            </p:stCondLst>
                            <p:childTnLst>
                              <p:par>
                                <p:cTn id="87" presetID="10" presetClass="entr" presetSubtype="0" fill="hold" nodeType="after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500"/>
                                        <p:tgtEl>
                                          <p:spTgt spid="39"/>
                                        </p:tgtEl>
                                      </p:cBhvr>
                                    </p:animEffect>
                                  </p:childTnLst>
                                </p:cTn>
                              </p:par>
                            </p:childTnLst>
                          </p:cTn>
                        </p:par>
                        <p:par>
                          <p:cTn id="90" fill="hold">
                            <p:stCondLst>
                              <p:cond delay="1000"/>
                            </p:stCondLst>
                            <p:childTnLst>
                              <p:par>
                                <p:cTn id="91" presetID="10" presetClass="entr" presetSubtype="0" fill="hold" nodeType="afterEffect">
                                  <p:stCondLst>
                                    <p:cond delay="0"/>
                                  </p:stCondLst>
                                  <p:childTnLst>
                                    <p:set>
                                      <p:cBhvr>
                                        <p:cTn id="92" dur="1" fill="hold">
                                          <p:stCondLst>
                                            <p:cond delay="0"/>
                                          </p:stCondLst>
                                        </p:cTn>
                                        <p:tgtEl>
                                          <p:spTgt spid="40"/>
                                        </p:tgtEl>
                                        <p:attrNameLst>
                                          <p:attrName>style.visibility</p:attrName>
                                        </p:attrNameLst>
                                      </p:cBhvr>
                                      <p:to>
                                        <p:strVal val="visible"/>
                                      </p:to>
                                    </p:set>
                                    <p:animEffect transition="in" filter="fade">
                                      <p:cBhvr>
                                        <p:cTn id="93" dur="500"/>
                                        <p:tgtEl>
                                          <p:spTgt spid="40"/>
                                        </p:tgtEl>
                                      </p:cBhvr>
                                    </p:animEffect>
                                  </p:childTnLst>
                                </p:cTn>
                              </p:par>
                            </p:childTnLst>
                          </p:cTn>
                        </p:par>
                        <p:par>
                          <p:cTn id="94" fill="hold">
                            <p:stCondLst>
                              <p:cond delay="1500"/>
                            </p:stCondLst>
                            <p:childTnLst>
                              <p:par>
                                <p:cTn id="95" presetID="10" presetClass="entr" presetSubtype="0" fill="hold" nodeType="after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fade">
                                      <p:cBhvr>
                                        <p:cTn id="97" dur="500"/>
                                        <p:tgtEl>
                                          <p:spTgt spid="41"/>
                                        </p:tgtEl>
                                      </p:cBhvr>
                                    </p:animEffect>
                                  </p:childTnLst>
                                </p:cTn>
                              </p:par>
                            </p:childTnLst>
                          </p:cTn>
                        </p:par>
                        <p:par>
                          <p:cTn id="98" fill="hold">
                            <p:stCondLst>
                              <p:cond delay="2000"/>
                            </p:stCondLst>
                            <p:childTnLst>
                              <p:par>
                                <p:cTn id="99" presetID="10" presetClass="entr" presetSubtype="0" fill="hold" nodeType="after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500"/>
                                        <p:tgtEl>
                                          <p:spTgt spid="42"/>
                                        </p:tgtEl>
                                      </p:cBhvr>
                                    </p:animEffect>
                                  </p:childTnLst>
                                </p:cTn>
                              </p:par>
                            </p:childTnLst>
                          </p:cTn>
                        </p:par>
                        <p:par>
                          <p:cTn id="102" fill="hold">
                            <p:stCondLst>
                              <p:cond delay="2500"/>
                            </p:stCondLst>
                            <p:childTnLst>
                              <p:par>
                                <p:cTn id="103" presetID="10" presetClass="entr" presetSubtype="0" fill="hold" nodeType="after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fade">
                                      <p:cBhvr>
                                        <p:cTn id="105" dur="500"/>
                                        <p:tgtEl>
                                          <p:spTgt spid="43"/>
                                        </p:tgtEl>
                                      </p:cBhvr>
                                    </p:animEffect>
                                  </p:childTnLst>
                                </p:cTn>
                              </p:par>
                            </p:childTnLst>
                          </p:cTn>
                        </p:par>
                        <p:par>
                          <p:cTn id="106" fill="hold">
                            <p:stCondLst>
                              <p:cond delay="3000"/>
                            </p:stCondLst>
                            <p:childTnLst>
                              <p:par>
                                <p:cTn id="107" presetID="10" presetClass="entr" presetSubtype="0" fill="hold" nodeType="afterEffect">
                                  <p:stCondLst>
                                    <p:cond delay="0"/>
                                  </p:stCondLst>
                                  <p:childTnLst>
                                    <p:set>
                                      <p:cBhvr>
                                        <p:cTn id="108" dur="1" fill="hold">
                                          <p:stCondLst>
                                            <p:cond delay="0"/>
                                          </p:stCondLst>
                                        </p:cTn>
                                        <p:tgtEl>
                                          <p:spTgt spid="44"/>
                                        </p:tgtEl>
                                        <p:attrNameLst>
                                          <p:attrName>style.visibility</p:attrName>
                                        </p:attrNameLst>
                                      </p:cBhvr>
                                      <p:to>
                                        <p:strVal val="visible"/>
                                      </p:to>
                                    </p:set>
                                    <p:animEffect transition="in" filter="fade">
                                      <p:cBhvr>
                                        <p:cTn id="109" dur="500"/>
                                        <p:tgtEl>
                                          <p:spTgt spid="44"/>
                                        </p:tgtEl>
                                      </p:cBhvr>
                                    </p:animEffect>
                                  </p:childTnLst>
                                </p:cTn>
                              </p:par>
                            </p:childTnLst>
                          </p:cTn>
                        </p:par>
                        <p:par>
                          <p:cTn id="110" fill="hold">
                            <p:stCondLst>
                              <p:cond delay="3500"/>
                            </p:stCondLst>
                            <p:childTnLst>
                              <p:par>
                                <p:cTn id="111" presetID="10" presetClass="entr" presetSubtype="0" fill="hold" nodeType="after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1"/>
            <a:ext cx="8001000" cy="523220"/>
          </a:xfrm>
          <a:prstGeom prst="rect">
            <a:avLst/>
          </a:prstGeom>
          <a:noFill/>
        </p:spPr>
        <p:txBody>
          <a:bodyPr wrap="square" rtlCol="0">
            <a:spAutoFit/>
          </a:bodyPr>
          <a:lstStyle/>
          <a:p>
            <a:r>
              <a:rPr lang="en-US" sz="2800" dirty="0" smtClean="0"/>
              <a:t>Category 5e, 6 and 6A Design/Manufacture Model</a:t>
            </a:r>
            <a:endParaRPr lang="en-US" sz="2800" dirty="0"/>
          </a:p>
        </p:txBody>
      </p:sp>
      <p:sp>
        <p:nvSpPr>
          <p:cNvPr id="7" name="TextBox 6"/>
          <p:cNvSpPr txBox="1"/>
          <p:nvPr/>
        </p:nvSpPr>
        <p:spPr>
          <a:xfrm>
            <a:off x="533400" y="838200"/>
            <a:ext cx="4419600" cy="5632311"/>
          </a:xfrm>
          <a:prstGeom prst="rect">
            <a:avLst/>
          </a:prstGeom>
          <a:noFill/>
        </p:spPr>
        <p:txBody>
          <a:bodyPr wrap="square" rtlCol="0">
            <a:spAutoFit/>
          </a:bodyPr>
          <a:lstStyle/>
          <a:p>
            <a:pPr marL="223838" indent="-223838">
              <a:buFont typeface="Arial" pitchFamily="34" charset="0"/>
              <a:buChar char="•"/>
            </a:pPr>
            <a:r>
              <a:rPr lang="en-US" sz="2000" dirty="0" smtClean="0"/>
              <a:t>The 6A Test Fixture represents the written standards by TIA</a:t>
            </a:r>
          </a:p>
          <a:p>
            <a:pPr marL="223838" indent="-223838">
              <a:buFont typeface="Arial" pitchFamily="34" charset="0"/>
              <a:buChar char="•"/>
            </a:pPr>
            <a:r>
              <a:rPr lang="en-US" sz="2000" dirty="0" smtClean="0"/>
              <a:t>The 6A Test Fixture qualifies the test plugs used to determine component compliance</a:t>
            </a:r>
          </a:p>
          <a:p>
            <a:pPr marL="223838" indent="-223838">
              <a:buFont typeface="Arial" pitchFamily="34" charset="0"/>
              <a:buChar char="•"/>
            </a:pPr>
            <a:r>
              <a:rPr lang="en-US" sz="2000" dirty="0" smtClean="0"/>
              <a:t>The Test Plugs are what are used to qualify connectivity  as to whether they are component compliant.  In the case of OCC, our connectivity is also Patch Cord Test Adapters.</a:t>
            </a:r>
          </a:p>
          <a:p>
            <a:pPr marL="223838" indent="-223838">
              <a:buFont typeface="Arial" pitchFamily="34" charset="0"/>
              <a:buChar char="•"/>
            </a:pPr>
            <a:r>
              <a:rPr lang="en-US" sz="2000" dirty="0" smtClean="0"/>
              <a:t>Because OCC connectivity is also PCTA, our connectors also qualify our Patch Cords</a:t>
            </a:r>
          </a:p>
          <a:p>
            <a:pPr marL="223838" indent="-223838">
              <a:buFont typeface="Arial" pitchFamily="34" charset="0"/>
              <a:buChar char="•"/>
            </a:pPr>
            <a:r>
              <a:rPr lang="en-US" sz="2000" dirty="0" smtClean="0"/>
              <a:t>And because of patents within our patch cord plug design, our patch cords can also act as test plugs</a:t>
            </a:r>
          </a:p>
          <a:p>
            <a:pPr marL="223838" indent="-223838">
              <a:buFont typeface="Arial" pitchFamily="34" charset="0"/>
              <a:buChar char="•"/>
            </a:pPr>
            <a:endParaRPr lang="en-US" sz="2000" dirty="0" smtClean="0"/>
          </a:p>
          <a:p>
            <a:pPr marL="223838" indent="-223838">
              <a:buFont typeface="Arial" pitchFamily="34" charset="0"/>
              <a:buChar char="•"/>
            </a:pPr>
            <a:endParaRPr lang="en-US" sz="2000" dirty="0"/>
          </a:p>
        </p:txBody>
      </p:sp>
      <p:grpSp>
        <p:nvGrpSpPr>
          <p:cNvPr id="47" name="Group 46"/>
          <p:cNvGrpSpPr/>
          <p:nvPr/>
        </p:nvGrpSpPr>
        <p:grpSpPr>
          <a:xfrm>
            <a:off x="5181600" y="2514600"/>
            <a:ext cx="3200400" cy="914400"/>
            <a:chOff x="5105400" y="2209800"/>
            <a:chExt cx="3200400" cy="914400"/>
          </a:xfrm>
        </p:grpSpPr>
        <p:grpSp>
          <p:nvGrpSpPr>
            <p:cNvPr id="3" name="Group 12"/>
            <p:cNvGrpSpPr/>
            <p:nvPr/>
          </p:nvGrpSpPr>
          <p:grpSpPr>
            <a:xfrm>
              <a:off x="5105400" y="2209800"/>
              <a:ext cx="610394" cy="914400"/>
              <a:chOff x="4876800" y="2362994"/>
              <a:chExt cx="610394" cy="1143000"/>
            </a:xfrm>
          </p:grpSpPr>
          <p:cxnSp>
            <p:nvCxnSpPr>
              <p:cNvPr id="10" name="Straight Connector 9"/>
              <p:cNvCxnSpPr/>
              <p:nvPr/>
            </p:nvCxnSpPr>
            <p:spPr>
              <a:xfrm rot="5400000">
                <a:off x="4914900" y="2933700"/>
                <a:ext cx="1143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0800000">
                <a:off x="4876800" y="2895600"/>
                <a:ext cx="6096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4" name="Group 13"/>
            <p:cNvGrpSpPr/>
            <p:nvPr/>
          </p:nvGrpSpPr>
          <p:grpSpPr>
            <a:xfrm rot="10800000">
              <a:off x="7695406" y="2209800"/>
              <a:ext cx="610394" cy="914400"/>
              <a:chOff x="4876800" y="2362994"/>
              <a:chExt cx="610394" cy="1143000"/>
            </a:xfrm>
          </p:grpSpPr>
          <p:cxnSp>
            <p:nvCxnSpPr>
              <p:cNvPr id="15" name="Straight Connector 14"/>
              <p:cNvCxnSpPr/>
              <p:nvPr/>
            </p:nvCxnSpPr>
            <p:spPr>
              <a:xfrm rot="5400000">
                <a:off x="4914900" y="2933700"/>
                <a:ext cx="1143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0800000">
                <a:off x="4876800" y="2895600"/>
                <a:ext cx="6096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 name="Group 29"/>
            <p:cNvGrpSpPr/>
            <p:nvPr/>
          </p:nvGrpSpPr>
          <p:grpSpPr>
            <a:xfrm>
              <a:off x="5866606" y="2514600"/>
              <a:ext cx="1677988" cy="153194"/>
              <a:chOff x="5866606" y="2514600"/>
              <a:chExt cx="1677988" cy="153194"/>
            </a:xfrm>
          </p:grpSpPr>
          <p:cxnSp>
            <p:nvCxnSpPr>
              <p:cNvPr id="18" name="Straight Connector 17"/>
              <p:cNvCxnSpPr/>
              <p:nvPr/>
            </p:nvCxnSpPr>
            <p:spPr>
              <a:xfrm rot="5400000">
                <a:off x="5791200" y="2590800"/>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a:off x="5943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a:off x="60960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a:off x="62484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a:off x="64008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a:off x="65532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a:off x="6705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rot="5400000">
                <a:off x="68580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a:off x="70104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5400000">
                <a:off x="71628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a:off x="73152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7467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30" name="TextBox 29"/>
          <p:cNvSpPr txBox="1"/>
          <p:nvPr/>
        </p:nvSpPr>
        <p:spPr>
          <a:xfrm>
            <a:off x="7239000" y="1066800"/>
            <a:ext cx="1752600" cy="338554"/>
          </a:xfrm>
          <a:prstGeom prst="rect">
            <a:avLst/>
          </a:prstGeom>
          <a:noFill/>
        </p:spPr>
        <p:txBody>
          <a:bodyPr wrap="square" rtlCol="0">
            <a:spAutoFit/>
          </a:bodyPr>
          <a:lstStyle/>
          <a:p>
            <a:pPr algn="ctr"/>
            <a:r>
              <a:rPr lang="en-US" sz="1600" dirty="0" smtClean="0"/>
              <a:t>6A Test Fixture</a:t>
            </a:r>
            <a:endParaRPr lang="en-US" sz="1600" dirty="0"/>
          </a:p>
        </p:txBody>
      </p:sp>
      <p:cxnSp>
        <p:nvCxnSpPr>
          <p:cNvPr id="36" name="Straight Arrow Connector 35"/>
          <p:cNvCxnSpPr/>
          <p:nvPr/>
        </p:nvCxnSpPr>
        <p:spPr>
          <a:xfrm rot="16200000" flipH="1">
            <a:off x="6591301" y="2476500"/>
            <a:ext cx="381001"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7924800" y="2514600"/>
            <a:ext cx="1066800" cy="338554"/>
          </a:xfrm>
          <a:prstGeom prst="rect">
            <a:avLst/>
          </a:prstGeom>
          <a:noFill/>
        </p:spPr>
        <p:txBody>
          <a:bodyPr wrap="square" rtlCol="0">
            <a:spAutoFit/>
          </a:bodyPr>
          <a:lstStyle/>
          <a:p>
            <a:pPr algn="ctr"/>
            <a:r>
              <a:rPr lang="en-US" sz="1600" dirty="0" smtClean="0"/>
              <a:t>Test Plugs</a:t>
            </a:r>
            <a:endParaRPr lang="en-US" sz="1600" dirty="0"/>
          </a:p>
        </p:txBody>
      </p:sp>
      <p:cxnSp>
        <p:nvCxnSpPr>
          <p:cNvPr id="32" name="Straight Arrow Connector 31"/>
          <p:cNvCxnSpPr/>
          <p:nvPr/>
        </p:nvCxnSpPr>
        <p:spPr>
          <a:xfrm rot="10800000" flipV="1">
            <a:off x="5334000" y="3276600"/>
            <a:ext cx="1143000" cy="1066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37" name="Group 36"/>
          <p:cNvGrpSpPr/>
          <p:nvPr/>
        </p:nvGrpSpPr>
        <p:grpSpPr>
          <a:xfrm>
            <a:off x="4876800" y="4495800"/>
            <a:ext cx="838200" cy="762000"/>
            <a:chOff x="4876800" y="3810000"/>
            <a:chExt cx="838200" cy="762000"/>
          </a:xfrm>
        </p:grpSpPr>
        <p:sp>
          <p:nvSpPr>
            <p:cNvPr id="33" name="Rectangle 32"/>
            <p:cNvSpPr/>
            <p:nvPr/>
          </p:nvSpPr>
          <p:spPr>
            <a:xfrm>
              <a:off x="4876800" y="3810000"/>
              <a:ext cx="8382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5029200" y="4038600"/>
              <a:ext cx="533400" cy="381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5" name="TextBox 34"/>
          <p:cNvSpPr txBox="1"/>
          <p:nvPr/>
        </p:nvSpPr>
        <p:spPr>
          <a:xfrm>
            <a:off x="4648200" y="5410200"/>
            <a:ext cx="1371600" cy="584775"/>
          </a:xfrm>
          <a:prstGeom prst="rect">
            <a:avLst/>
          </a:prstGeom>
          <a:noFill/>
        </p:spPr>
        <p:txBody>
          <a:bodyPr wrap="square" rtlCol="0">
            <a:spAutoFit/>
          </a:bodyPr>
          <a:lstStyle/>
          <a:p>
            <a:pPr algn="ctr"/>
            <a:r>
              <a:rPr lang="en-US" sz="1600" dirty="0" smtClean="0"/>
              <a:t>Connectivity / PCTA</a:t>
            </a:r>
            <a:endParaRPr lang="en-US" sz="1600" dirty="0"/>
          </a:p>
        </p:txBody>
      </p:sp>
      <p:grpSp>
        <p:nvGrpSpPr>
          <p:cNvPr id="39" name="Group 38"/>
          <p:cNvGrpSpPr/>
          <p:nvPr/>
        </p:nvGrpSpPr>
        <p:grpSpPr>
          <a:xfrm>
            <a:off x="7696200" y="4495800"/>
            <a:ext cx="838200" cy="762000"/>
            <a:chOff x="4876800" y="3810000"/>
            <a:chExt cx="838200" cy="762000"/>
          </a:xfrm>
        </p:grpSpPr>
        <p:sp>
          <p:nvSpPr>
            <p:cNvPr id="40" name="Rectangle 39"/>
            <p:cNvSpPr/>
            <p:nvPr/>
          </p:nvSpPr>
          <p:spPr>
            <a:xfrm>
              <a:off x="4876800" y="3810000"/>
              <a:ext cx="8382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5029200" y="4038600"/>
              <a:ext cx="533400" cy="381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43" name="Straight Arrow Connector 42"/>
          <p:cNvCxnSpPr/>
          <p:nvPr/>
        </p:nvCxnSpPr>
        <p:spPr>
          <a:xfrm>
            <a:off x="5943600" y="4953000"/>
            <a:ext cx="1524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7467600" y="5486400"/>
            <a:ext cx="1371600" cy="338554"/>
          </a:xfrm>
          <a:prstGeom prst="rect">
            <a:avLst/>
          </a:prstGeom>
          <a:noFill/>
        </p:spPr>
        <p:txBody>
          <a:bodyPr wrap="square" rtlCol="0">
            <a:spAutoFit/>
          </a:bodyPr>
          <a:lstStyle/>
          <a:p>
            <a:pPr algn="ctr"/>
            <a:r>
              <a:rPr lang="en-US" sz="1600" dirty="0" smtClean="0"/>
              <a:t>Patch Cords</a:t>
            </a:r>
            <a:endParaRPr lang="en-US" sz="1600" dirty="0"/>
          </a:p>
        </p:txBody>
      </p:sp>
      <p:cxnSp>
        <p:nvCxnSpPr>
          <p:cNvPr id="46" name="Straight Arrow Connector 45"/>
          <p:cNvCxnSpPr/>
          <p:nvPr/>
        </p:nvCxnSpPr>
        <p:spPr>
          <a:xfrm rot="16200000" flipV="1">
            <a:off x="7048500" y="3314700"/>
            <a:ext cx="10668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42" name="Picture 2" descr="Z:\Designs\DirectFixCat6A\pictures\Fluke plug fixture.jpg"/>
          <p:cNvPicPr>
            <a:picLocks noChangeAspect="1" noChangeArrowheads="1"/>
          </p:cNvPicPr>
          <p:nvPr/>
        </p:nvPicPr>
        <p:blipFill>
          <a:blip r:embed="rId3" cstate="print"/>
          <a:srcRect/>
          <a:stretch>
            <a:fillRect/>
          </a:stretch>
        </p:blipFill>
        <p:spPr bwMode="auto">
          <a:xfrm>
            <a:off x="6019800" y="838200"/>
            <a:ext cx="1447800" cy="145092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1000"/>
                                        <p:tgtEl>
                                          <p:spTgt spid="7">
                                            <p:txEl>
                                              <p:pRg st="1" end="1"/>
                                            </p:txEl>
                                          </p:spTgt>
                                        </p:tgtEl>
                                      </p:cBhvr>
                                    </p:animEffect>
                                  </p:childTnLst>
                                </p:cTn>
                              </p:par>
                            </p:childTnLst>
                          </p:cTn>
                        </p:par>
                        <p:par>
                          <p:cTn id="16" fill="hold">
                            <p:stCondLst>
                              <p:cond delay="1000"/>
                            </p:stCondLst>
                            <p:childTnLst>
                              <p:par>
                                <p:cTn id="17" presetID="17" presetClass="entr" presetSubtype="1"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p:cTn id="19" dur="500" fill="hold"/>
                                        <p:tgtEl>
                                          <p:spTgt spid="36"/>
                                        </p:tgtEl>
                                        <p:attrNameLst>
                                          <p:attrName>ppt_x</p:attrName>
                                        </p:attrNameLst>
                                      </p:cBhvr>
                                      <p:tavLst>
                                        <p:tav tm="0">
                                          <p:val>
                                            <p:strVal val="#ppt_x"/>
                                          </p:val>
                                        </p:tav>
                                        <p:tav tm="100000">
                                          <p:val>
                                            <p:strVal val="#ppt_x"/>
                                          </p:val>
                                        </p:tav>
                                      </p:tavLst>
                                    </p:anim>
                                    <p:anim calcmode="lin" valueType="num">
                                      <p:cBhvr>
                                        <p:cTn id="20" dur="500" fill="hold"/>
                                        <p:tgtEl>
                                          <p:spTgt spid="36"/>
                                        </p:tgtEl>
                                        <p:attrNameLst>
                                          <p:attrName>ppt_y</p:attrName>
                                        </p:attrNameLst>
                                      </p:cBhvr>
                                      <p:tavLst>
                                        <p:tav tm="0">
                                          <p:val>
                                            <p:strVal val="#ppt_y-#ppt_h/2"/>
                                          </p:val>
                                        </p:tav>
                                        <p:tav tm="100000">
                                          <p:val>
                                            <p:strVal val="#ppt_y"/>
                                          </p:val>
                                        </p:tav>
                                      </p:tavLst>
                                    </p:anim>
                                    <p:anim calcmode="lin" valueType="num">
                                      <p:cBhvr>
                                        <p:cTn id="21" dur="500" fill="hold"/>
                                        <p:tgtEl>
                                          <p:spTgt spid="36"/>
                                        </p:tgtEl>
                                        <p:attrNameLst>
                                          <p:attrName>ppt_w</p:attrName>
                                        </p:attrNameLst>
                                      </p:cBhvr>
                                      <p:tavLst>
                                        <p:tav tm="0">
                                          <p:val>
                                            <p:strVal val="#ppt_w"/>
                                          </p:val>
                                        </p:tav>
                                        <p:tav tm="100000">
                                          <p:val>
                                            <p:strVal val="#ppt_w"/>
                                          </p:val>
                                        </p:tav>
                                      </p:tavLst>
                                    </p:anim>
                                    <p:anim calcmode="lin" valueType="num">
                                      <p:cBhvr>
                                        <p:cTn id="22" dur="500" fill="hold"/>
                                        <p:tgtEl>
                                          <p:spTgt spid="36"/>
                                        </p:tgtEl>
                                        <p:attrNameLst>
                                          <p:attrName>ppt_h</p:attrName>
                                        </p:attrNameLst>
                                      </p:cBhvr>
                                      <p:tavLst>
                                        <p:tav tm="0">
                                          <p:val>
                                            <p:fltVal val="0"/>
                                          </p:val>
                                        </p:tav>
                                        <p:tav tm="100000">
                                          <p:val>
                                            <p:strVal val="#ppt_h"/>
                                          </p:val>
                                        </p:tav>
                                      </p:tavLst>
                                    </p:anim>
                                  </p:childTnLst>
                                </p:cTn>
                              </p:par>
                            </p:childTnLst>
                          </p:cTn>
                        </p:par>
                        <p:par>
                          <p:cTn id="23" fill="hold">
                            <p:stCondLst>
                              <p:cond delay="1500"/>
                            </p:stCondLst>
                            <p:childTnLst>
                              <p:par>
                                <p:cTn id="24" presetID="55" presetClass="entr" presetSubtype="0" fill="hold" nodeType="after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p:cTn id="26" dur="1000" fill="hold"/>
                                        <p:tgtEl>
                                          <p:spTgt spid="47"/>
                                        </p:tgtEl>
                                        <p:attrNameLst>
                                          <p:attrName>ppt_w</p:attrName>
                                        </p:attrNameLst>
                                      </p:cBhvr>
                                      <p:tavLst>
                                        <p:tav tm="0">
                                          <p:val>
                                            <p:strVal val="#ppt_w*0.70"/>
                                          </p:val>
                                        </p:tav>
                                        <p:tav tm="100000">
                                          <p:val>
                                            <p:strVal val="#ppt_w"/>
                                          </p:val>
                                        </p:tav>
                                      </p:tavLst>
                                    </p:anim>
                                    <p:anim calcmode="lin" valueType="num">
                                      <p:cBhvr>
                                        <p:cTn id="27" dur="1000" fill="hold"/>
                                        <p:tgtEl>
                                          <p:spTgt spid="47"/>
                                        </p:tgtEl>
                                        <p:attrNameLst>
                                          <p:attrName>ppt_h</p:attrName>
                                        </p:attrNameLst>
                                      </p:cBhvr>
                                      <p:tavLst>
                                        <p:tav tm="0">
                                          <p:val>
                                            <p:strVal val="#ppt_h"/>
                                          </p:val>
                                        </p:tav>
                                        <p:tav tm="100000">
                                          <p:val>
                                            <p:strVal val="#ppt_h"/>
                                          </p:val>
                                        </p:tav>
                                      </p:tavLst>
                                    </p:anim>
                                    <p:animEffect transition="in" filter="fade">
                                      <p:cBhvr>
                                        <p:cTn id="28" dur="1000"/>
                                        <p:tgtEl>
                                          <p:spTgt spid="4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1000"/>
                                        <p:tgtEl>
                                          <p:spTgt spid="3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Effect transition="in" filter="fade">
                                      <p:cBhvr>
                                        <p:cTn id="36" dur="1000"/>
                                        <p:tgtEl>
                                          <p:spTgt spid="7">
                                            <p:txEl>
                                              <p:pRg st="2" end="2"/>
                                            </p:txEl>
                                          </p:spTgt>
                                        </p:tgtEl>
                                      </p:cBhvr>
                                    </p:animEffect>
                                  </p:childTnLst>
                                </p:cTn>
                              </p:par>
                            </p:childTnLst>
                          </p:cTn>
                        </p:par>
                        <p:par>
                          <p:cTn id="37" fill="hold">
                            <p:stCondLst>
                              <p:cond delay="1000"/>
                            </p:stCondLst>
                            <p:childTnLst>
                              <p:par>
                                <p:cTn id="38" presetID="17" presetClass="entr" presetSubtype="1" fill="hold" nodeType="after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500" fill="hold"/>
                                        <p:tgtEl>
                                          <p:spTgt spid="32"/>
                                        </p:tgtEl>
                                        <p:attrNameLst>
                                          <p:attrName>ppt_x</p:attrName>
                                        </p:attrNameLst>
                                      </p:cBhvr>
                                      <p:tavLst>
                                        <p:tav tm="0">
                                          <p:val>
                                            <p:strVal val="#ppt_x"/>
                                          </p:val>
                                        </p:tav>
                                        <p:tav tm="100000">
                                          <p:val>
                                            <p:strVal val="#ppt_x"/>
                                          </p:val>
                                        </p:tav>
                                      </p:tavLst>
                                    </p:anim>
                                    <p:anim calcmode="lin" valueType="num">
                                      <p:cBhvr>
                                        <p:cTn id="41" dur="500" fill="hold"/>
                                        <p:tgtEl>
                                          <p:spTgt spid="32"/>
                                        </p:tgtEl>
                                        <p:attrNameLst>
                                          <p:attrName>ppt_y</p:attrName>
                                        </p:attrNameLst>
                                      </p:cBhvr>
                                      <p:tavLst>
                                        <p:tav tm="0">
                                          <p:val>
                                            <p:strVal val="#ppt_y-#ppt_h/2"/>
                                          </p:val>
                                        </p:tav>
                                        <p:tav tm="100000">
                                          <p:val>
                                            <p:strVal val="#ppt_y"/>
                                          </p:val>
                                        </p:tav>
                                      </p:tavLst>
                                    </p:anim>
                                    <p:anim calcmode="lin" valueType="num">
                                      <p:cBhvr>
                                        <p:cTn id="42" dur="500" fill="hold"/>
                                        <p:tgtEl>
                                          <p:spTgt spid="32"/>
                                        </p:tgtEl>
                                        <p:attrNameLst>
                                          <p:attrName>ppt_w</p:attrName>
                                        </p:attrNameLst>
                                      </p:cBhvr>
                                      <p:tavLst>
                                        <p:tav tm="0">
                                          <p:val>
                                            <p:strVal val="#ppt_w"/>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childTnLst>
                                </p:cTn>
                              </p:par>
                            </p:childTnLst>
                          </p:cTn>
                        </p:par>
                        <p:par>
                          <p:cTn id="44" fill="hold">
                            <p:stCondLst>
                              <p:cond delay="1500"/>
                            </p:stCondLst>
                            <p:childTnLst>
                              <p:par>
                                <p:cTn id="45" presetID="55" presetClass="entr" presetSubtype="0"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1000" fill="hold"/>
                                        <p:tgtEl>
                                          <p:spTgt spid="37"/>
                                        </p:tgtEl>
                                        <p:attrNameLst>
                                          <p:attrName>ppt_w</p:attrName>
                                        </p:attrNameLst>
                                      </p:cBhvr>
                                      <p:tavLst>
                                        <p:tav tm="0">
                                          <p:val>
                                            <p:strVal val="#ppt_w*0.70"/>
                                          </p:val>
                                        </p:tav>
                                        <p:tav tm="100000">
                                          <p:val>
                                            <p:strVal val="#ppt_w"/>
                                          </p:val>
                                        </p:tav>
                                      </p:tavLst>
                                    </p:anim>
                                    <p:anim calcmode="lin" valueType="num">
                                      <p:cBhvr>
                                        <p:cTn id="48" dur="1000" fill="hold"/>
                                        <p:tgtEl>
                                          <p:spTgt spid="37"/>
                                        </p:tgtEl>
                                        <p:attrNameLst>
                                          <p:attrName>ppt_h</p:attrName>
                                        </p:attrNameLst>
                                      </p:cBhvr>
                                      <p:tavLst>
                                        <p:tav tm="0">
                                          <p:val>
                                            <p:strVal val="#ppt_h"/>
                                          </p:val>
                                        </p:tav>
                                        <p:tav tm="100000">
                                          <p:val>
                                            <p:strVal val="#ppt_h"/>
                                          </p:val>
                                        </p:tav>
                                      </p:tavLst>
                                    </p:anim>
                                    <p:animEffect transition="in" filter="fade">
                                      <p:cBhvr>
                                        <p:cTn id="49" dur="1000"/>
                                        <p:tgtEl>
                                          <p:spTgt spid="3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fade">
                                      <p:cBhvr>
                                        <p:cTn id="57" dur="2000"/>
                                        <p:tgtEl>
                                          <p:spTgt spid="7">
                                            <p:txEl>
                                              <p:pRg st="3" end="3"/>
                                            </p:txEl>
                                          </p:spTgt>
                                        </p:tgtEl>
                                      </p:cBhvr>
                                    </p:animEffect>
                                  </p:childTnLst>
                                </p:cTn>
                              </p:par>
                            </p:childTnLst>
                          </p:cTn>
                        </p:par>
                        <p:par>
                          <p:cTn id="58" fill="hold">
                            <p:stCondLst>
                              <p:cond delay="2000"/>
                            </p:stCondLst>
                            <p:childTnLst>
                              <p:par>
                                <p:cTn id="59" presetID="17" presetClass="entr" presetSubtype="8"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500" fill="hold"/>
                                        <p:tgtEl>
                                          <p:spTgt spid="43"/>
                                        </p:tgtEl>
                                        <p:attrNameLst>
                                          <p:attrName>ppt_x</p:attrName>
                                        </p:attrNameLst>
                                      </p:cBhvr>
                                      <p:tavLst>
                                        <p:tav tm="0">
                                          <p:val>
                                            <p:strVal val="#ppt_x-#ppt_w/2"/>
                                          </p:val>
                                        </p:tav>
                                        <p:tav tm="100000">
                                          <p:val>
                                            <p:strVal val="#ppt_x"/>
                                          </p:val>
                                        </p:tav>
                                      </p:tavLst>
                                    </p:anim>
                                    <p:anim calcmode="lin" valueType="num">
                                      <p:cBhvr>
                                        <p:cTn id="62" dur="500" fill="hold"/>
                                        <p:tgtEl>
                                          <p:spTgt spid="43"/>
                                        </p:tgtEl>
                                        <p:attrNameLst>
                                          <p:attrName>ppt_y</p:attrName>
                                        </p:attrNameLst>
                                      </p:cBhvr>
                                      <p:tavLst>
                                        <p:tav tm="0">
                                          <p:val>
                                            <p:strVal val="#ppt_y"/>
                                          </p:val>
                                        </p:tav>
                                        <p:tav tm="100000">
                                          <p:val>
                                            <p:strVal val="#ppt_y"/>
                                          </p:val>
                                        </p:tav>
                                      </p:tavLst>
                                    </p:anim>
                                    <p:anim calcmode="lin" valueType="num">
                                      <p:cBhvr>
                                        <p:cTn id="63" dur="500" fill="hold"/>
                                        <p:tgtEl>
                                          <p:spTgt spid="43"/>
                                        </p:tgtEl>
                                        <p:attrNameLst>
                                          <p:attrName>ppt_w</p:attrName>
                                        </p:attrNameLst>
                                      </p:cBhvr>
                                      <p:tavLst>
                                        <p:tav tm="0">
                                          <p:val>
                                            <p:fltVal val="0"/>
                                          </p:val>
                                        </p:tav>
                                        <p:tav tm="100000">
                                          <p:val>
                                            <p:strVal val="#ppt_w"/>
                                          </p:val>
                                        </p:tav>
                                      </p:tavLst>
                                    </p:anim>
                                    <p:anim calcmode="lin" valueType="num">
                                      <p:cBhvr>
                                        <p:cTn id="64" dur="500" fill="hold"/>
                                        <p:tgtEl>
                                          <p:spTgt spid="43"/>
                                        </p:tgtEl>
                                        <p:attrNameLst>
                                          <p:attrName>ppt_h</p:attrName>
                                        </p:attrNameLst>
                                      </p:cBhvr>
                                      <p:tavLst>
                                        <p:tav tm="0">
                                          <p:val>
                                            <p:strVal val="#ppt_h"/>
                                          </p:val>
                                        </p:tav>
                                        <p:tav tm="100000">
                                          <p:val>
                                            <p:strVal val="#ppt_h"/>
                                          </p:val>
                                        </p:tav>
                                      </p:tavLst>
                                    </p:anim>
                                  </p:childTnLst>
                                </p:cTn>
                              </p:par>
                            </p:childTnLst>
                          </p:cTn>
                        </p:par>
                        <p:par>
                          <p:cTn id="65" fill="hold">
                            <p:stCondLst>
                              <p:cond delay="2500"/>
                            </p:stCondLst>
                            <p:childTnLst>
                              <p:par>
                                <p:cTn id="66" presetID="55" presetClass="entr" presetSubtype="0" fill="hold" nodeType="afterEffect">
                                  <p:stCondLst>
                                    <p:cond delay="0"/>
                                  </p:stCondLst>
                                  <p:childTnLst>
                                    <p:set>
                                      <p:cBhvr>
                                        <p:cTn id="67" dur="1" fill="hold">
                                          <p:stCondLst>
                                            <p:cond delay="0"/>
                                          </p:stCondLst>
                                        </p:cTn>
                                        <p:tgtEl>
                                          <p:spTgt spid="39"/>
                                        </p:tgtEl>
                                        <p:attrNameLst>
                                          <p:attrName>style.visibility</p:attrName>
                                        </p:attrNameLst>
                                      </p:cBhvr>
                                      <p:to>
                                        <p:strVal val="visible"/>
                                      </p:to>
                                    </p:set>
                                    <p:anim calcmode="lin" valueType="num">
                                      <p:cBhvr>
                                        <p:cTn id="68" dur="1000" fill="hold"/>
                                        <p:tgtEl>
                                          <p:spTgt spid="39"/>
                                        </p:tgtEl>
                                        <p:attrNameLst>
                                          <p:attrName>ppt_w</p:attrName>
                                        </p:attrNameLst>
                                      </p:cBhvr>
                                      <p:tavLst>
                                        <p:tav tm="0">
                                          <p:val>
                                            <p:strVal val="#ppt_w*0.70"/>
                                          </p:val>
                                        </p:tav>
                                        <p:tav tm="100000">
                                          <p:val>
                                            <p:strVal val="#ppt_w"/>
                                          </p:val>
                                        </p:tav>
                                      </p:tavLst>
                                    </p:anim>
                                    <p:anim calcmode="lin" valueType="num">
                                      <p:cBhvr>
                                        <p:cTn id="69" dur="1000" fill="hold"/>
                                        <p:tgtEl>
                                          <p:spTgt spid="39"/>
                                        </p:tgtEl>
                                        <p:attrNameLst>
                                          <p:attrName>ppt_h</p:attrName>
                                        </p:attrNameLst>
                                      </p:cBhvr>
                                      <p:tavLst>
                                        <p:tav tm="0">
                                          <p:val>
                                            <p:strVal val="#ppt_h"/>
                                          </p:val>
                                        </p:tav>
                                        <p:tav tm="100000">
                                          <p:val>
                                            <p:strVal val="#ppt_h"/>
                                          </p:val>
                                        </p:tav>
                                      </p:tavLst>
                                    </p:anim>
                                    <p:animEffect transition="in" filter="fade">
                                      <p:cBhvr>
                                        <p:cTn id="70" dur="1000"/>
                                        <p:tgtEl>
                                          <p:spTgt spid="39"/>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7">
                                            <p:txEl>
                                              <p:pRg st="4" end="4"/>
                                            </p:txEl>
                                          </p:spTgt>
                                        </p:tgtEl>
                                        <p:attrNameLst>
                                          <p:attrName>style.visibility</p:attrName>
                                        </p:attrNameLst>
                                      </p:cBhvr>
                                      <p:to>
                                        <p:strVal val="visible"/>
                                      </p:to>
                                    </p:set>
                                    <p:animEffect transition="in" filter="fade">
                                      <p:cBhvr>
                                        <p:cTn id="75" dur="1000"/>
                                        <p:tgtEl>
                                          <p:spTgt spid="7">
                                            <p:txEl>
                                              <p:pRg st="4" end="4"/>
                                            </p:txEl>
                                          </p:spTgt>
                                        </p:tgtEl>
                                      </p:cBhvr>
                                    </p:animEffect>
                                  </p:childTnLst>
                                </p:cTn>
                              </p:par>
                            </p:childTnLst>
                          </p:cTn>
                        </p:par>
                        <p:par>
                          <p:cTn id="76" fill="hold">
                            <p:stCondLst>
                              <p:cond delay="1000"/>
                            </p:stCondLst>
                            <p:childTnLst>
                              <p:par>
                                <p:cTn id="77" presetID="17" presetClass="entr" presetSubtype="4"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p:cTn id="79" dur="500" fill="hold"/>
                                        <p:tgtEl>
                                          <p:spTgt spid="46"/>
                                        </p:tgtEl>
                                        <p:attrNameLst>
                                          <p:attrName>ppt_x</p:attrName>
                                        </p:attrNameLst>
                                      </p:cBhvr>
                                      <p:tavLst>
                                        <p:tav tm="0">
                                          <p:val>
                                            <p:strVal val="#ppt_x"/>
                                          </p:val>
                                        </p:tav>
                                        <p:tav tm="100000">
                                          <p:val>
                                            <p:strVal val="#ppt_x"/>
                                          </p:val>
                                        </p:tav>
                                      </p:tavLst>
                                    </p:anim>
                                    <p:anim calcmode="lin" valueType="num">
                                      <p:cBhvr>
                                        <p:cTn id="80" dur="500" fill="hold"/>
                                        <p:tgtEl>
                                          <p:spTgt spid="46"/>
                                        </p:tgtEl>
                                        <p:attrNameLst>
                                          <p:attrName>ppt_y</p:attrName>
                                        </p:attrNameLst>
                                      </p:cBhvr>
                                      <p:tavLst>
                                        <p:tav tm="0">
                                          <p:val>
                                            <p:strVal val="#ppt_y+#ppt_h/2"/>
                                          </p:val>
                                        </p:tav>
                                        <p:tav tm="100000">
                                          <p:val>
                                            <p:strVal val="#ppt_y"/>
                                          </p:val>
                                        </p:tav>
                                      </p:tavLst>
                                    </p:anim>
                                    <p:anim calcmode="lin" valueType="num">
                                      <p:cBhvr>
                                        <p:cTn id="81" dur="500" fill="hold"/>
                                        <p:tgtEl>
                                          <p:spTgt spid="46"/>
                                        </p:tgtEl>
                                        <p:attrNameLst>
                                          <p:attrName>ppt_w</p:attrName>
                                        </p:attrNameLst>
                                      </p:cBhvr>
                                      <p:tavLst>
                                        <p:tav tm="0">
                                          <p:val>
                                            <p:strVal val="#ppt_w"/>
                                          </p:val>
                                        </p:tav>
                                        <p:tav tm="100000">
                                          <p:val>
                                            <p:strVal val="#ppt_w"/>
                                          </p:val>
                                        </p:tav>
                                      </p:tavLst>
                                    </p:anim>
                                    <p:anim calcmode="lin" valueType="num">
                                      <p:cBhvr>
                                        <p:cTn id="82" dur="500" fill="hold"/>
                                        <p:tgtEl>
                                          <p:spTgt spid="46"/>
                                        </p:tgtEl>
                                        <p:attrNameLst>
                                          <p:attrName>ppt_h</p:attrName>
                                        </p:attrNameLst>
                                      </p:cBhvr>
                                      <p:tavLst>
                                        <p:tav tm="0">
                                          <p:val>
                                            <p:fltVal val="0"/>
                                          </p:val>
                                        </p:tav>
                                        <p:tav tm="100000">
                                          <p:val>
                                            <p:strVal val="#ppt_h"/>
                                          </p:val>
                                        </p:tav>
                                      </p:tavLst>
                                    </p:anim>
                                  </p:childTnLst>
                                </p:cTn>
                              </p:par>
                              <p:par>
                                <p:cTn id="83" presetID="10" presetClass="entr" presetSubtype="0" fill="hold" grpId="0" nodeType="withEffect">
                                  <p:stCondLst>
                                    <p:cond delay="0"/>
                                  </p:stCondLst>
                                  <p:childTnLst>
                                    <p:set>
                                      <p:cBhvr>
                                        <p:cTn id="84" dur="1" fill="hold">
                                          <p:stCondLst>
                                            <p:cond delay="0"/>
                                          </p:stCondLst>
                                        </p:cTn>
                                        <p:tgtEl>
                                          <p:spTgt spid="44"/>
                                        </p:tgtEl>
                                        <p:attrNameLst>
                                          <p:attrName>style.visibility</p:attrName>
                                        </p:attrNameLst>
                                      </p:cBhvr>
                                      <p:to>
                                        <p:strVal val="visible"/>
                                      </p:to>
                                    </p:set>
                                    <p:animEffect transition="in" filter="fade">
                                      <p:cBhvr>
                                        <p:cTn id="85"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8" grpId="0"/>
      <p:bldP spid="35" grpId="0"/>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5" name="TextBox 4"/>
          <p:cNvSpPr txBox="1"/>
          <p:nvPr/>
        </p:nvSpPr>
        <p:spPr>
          <a:xfrm>
            <a:off x="609600" y="762000"/>
            <a:ext cx="8153400" cy="1354217"/>
          </a:xfrm>
          <a:prstGeom prst="rect">
            <a:avLst/>
          </a:prstGeom>
          <a:noFill/>
        </p:spPr>
        <p:txBody>
          <a:bodyPr wrap="square" rtlCol="0">
            <a:spAutoFit/>
          </a:bodyPr>
          <a:lstStyle/>
          <a:p>
            <a:pPr marL="225425" indent="-225425">
              <a:buFont typeface="Arial" pitchFamily="34" charset="0"/>
              <a:buChar char="•"/>
            </a:pPr>
            <a:r>
              <a:rPr lang="en-US" sz="2400" dirty="0" smtClean="0"/>
              <a:t>Category 3 Systems</a:t>
            </a:r>
          </a:p>
          <a:p>
            <a:pPr marL="682625" lvl="1" indent="-225425">
              <a:buFont typeface="Arial" pitchFamily="34" charset="0"/>
              <a:buChar char="•"/>
            </a:pPr>
            <a:r>
              <a:rPr lang="en-US" sz="2000" dirty="0" smtClean="0"/>
              <a:t>Capable of 10Base-T or 10 Mbps(Mega Bits Per Second)</a:t>
            </a:r>
          </a:p>
          <a:p>
            <a:pPr marL="682625" lvl="1" indent="-225425">
              <a:buFont typeface="Arial" pitchFamily="34" charset="0"/>
              <a:buChar char="•"/>
            </a:pPr>
            <a:r>
              <a:rPr lang="en-US" sz="2000" dirty="0" smtClean="0"/>
              <a:t>Utilized typical 4 pair cabling </a:t>
            </a:r>
          </a:p>
          <a:p>
            <a:pPr marL="1139825" lvl="2" indent="-225425">
              <a:buFont typeface="Arial" pitchFamily="34" charset="0"/>
              <a:buChar char="•"/>
            </a:pPr>
            <a:r>
              <a:rPr lang="en-US" dirty="0" smtClean="0"/>
              <a:t>Only 2 pairs were utilized - 1 pair to transmit, 1 pair to receive</a:t>
            </a:r>
            <a:endParaRPr lang="en-US" dirty="0"/>
          </a:p>
        </p:txBody>
      </p:sp>
      <p:sp>
        <p:nvSpPr>
          <p:cNvPr id="123" name="Rectangle 122"/>
          <p:cNvSpPr/>
          <p:nvPr/>
        </p:nvSpPr>
        <p:spPr>
          <a:xfrm>
            <a:off x="838200" y="2667000"/>
            <a:ext cx="990600" cy="2743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SWITCH</a:t>
            </a:r>
            <a:endParaRPr lang="en-US" dirty="0"/>
          </a:p>
        </p:txBody>
      </p:sp>
      <p:sp>
        <p:nvSpPr>
          <p:cNvPr id="124" name="Rectangle 123"/>
          <p:cNvSpPr/>
          <p:nvPr/>
        </p:nvSpPr>
        <p:spPr>
          <a:xfrm>
            <a:off x="7162800" y="2743200"/>
            <a:ext cx="990600" cy="2743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NIC CARD (PC)</a:t>
            </a:r>
            <a:endParaRPr lang="en-US" dirty="0"/>
          </a:p>
        </p:txBody>
      </p:sp>
      <p:grpSp>
        <p:nvGrpSpPr>
          <p:cNvPr id="15" name="Group 14"/>
          <p:cNvGrpSpPr/>
          <p:nvPr/>
        </p:nvGrpSpPr>
        <p:grpSpPr>
          <a:xfrm>
            <a:off x="1524000" y="2438400"/>
            <a:ext cx="6041136" cy="3005328"/>
            <a:chOff x="1551432" y="1926336"/>
            <a:chExt cx="6041136" cy="3005328"/>
          </a:xfrm>
        </p:grpSpPr>
        <p:pic>
          <p:nvPicPr>
            <p:cNvPr id="121" name="Picture 120" descr="4 Pair Cabling-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551432" y="1926336"/>
              <a:ext cx="6041136" cy="3005328"/>
            </a:xfrm>
            <a:prstGeom prst="rect">
              <a:avLst/>
            </a:prstGeom>
          </p:spPr>
        </p:pic>
        <p:sp>
          <p:nvSpPr>
            <p:cNvPr id="125" name="TextBox 124"/>
            <p:cNvSpPr txBox="1"/>
            <p:nvPr/>
          </p:nvSpPr>
          <p:spPr>
            <a:xfrm>
              <a:off x="1981200" y="2209800"/>
              <a:ext cx="457200" cy="369332"/>
            </a:xfrm>
            <a:prstGeom prst="rect">
              <a:avLst/>
            </a:prstGeom>
            <a:noFill/>
          </p:spPr>
          <p:txBody>
            <a:bodyPr wrap="square" rtlCol="0">
              <a:spAutoFit/>
            </a:bodyPr>
            <a:lstStyle/>
            <a:p>
              <a:r>
                <a:rPr lang="en-US" dirty="0" smtClean="0"/>
                <a:t>Tx</a:t>
              </a:r>
              <a:endParaRPr lang="en-US" dirty="0"/>
            </a:p>
          </p:txBody>
        </p:sp>
        <p:sp>
          <p:nvSpPr>
            <p:cNvPr id="126" name="TextBox 125"/>
            <p:cNvSpPr txBox="1"/>
            <p:nvPr/>
          </p:nvSpPr>
          <p:spPr>
            <a:xfrm>
              <a:off x="6629400" y="2971800"/>
              <a:ext cx="457200" cy="369332"/>
            </a:xfrm>
            <a:prstGeom prst="rect">
              <a:avLst/>
            </a:prstGeom>
            <a:noFill/>
          </p:spPr>
          <p:txBody>
            <a:bodyPr wrap="square" rtlCol="0">
              <a:spAutoFit/>
            </a:bodyPr>
            <a:lstStyle/>
            <a:p>
              <a:r>
                <a:rPr lang="en-US" dirty="0" smtClean="0"/>
                <a:t>Tx</a:t>
              </a:r>
              <a:endParaRPr lang="en-US" dirty="0"/>
            </a:p>
          </p:txBody>
        </p:sp>
        <p:sp>
          <p:nvSpPr>
            <p:cNvPr id="127" name="TextBox 126"/>
            <p:cNvSpPr txBox="1"/>
            <p:nvPr/>
          </p:nvSpPr>
          <p:spPr>
            <a:xfrm>
              <a:off x="1981200" y="2971800"/>
              <a:ext cx="457200" cy="369332"/>
            </a:xfrm>
            <a:prstGeom prst="rect">
              <a:avLst/>
            </a:prstGeom>
            <a:noFill/>
          </p:spPr>
          <p:txBody>
            <a:bodyPr wrap="square" rtlCol="0">
              <a:spAutoFit/>
            </a:bodyPr>
            <a:lstStyle/>
            <a:p>
              <a:r>
                <a:rPr lang="en-US" dirty="0" smtClean="0"/>
                <a:t>Rx</a:t>
              </a:r>
              <a:endParaRPr lang="en-US" dirty="0"/>
            </a:p>
          </p:txBody>
        </p:sp>
        <p:sp>
          <p:nvSpPr>
            <p:cNvPr id="128" name="TextBox 127"/>
            <p:cNvSpPr txBox="1"/>
            <p:nvPr/>
          </p:nvSpPr>
          <p:spPr>
            <a:xfrm>
              <a:off x="6629400" y="2209800"/>
              <a:ext cx="457200" cy="369332"/>
            </a:xfrm>
            <a:prstGeom prst="rect">
              <a:avLst/>
            </a:prstGeom>
            <a:noFill/>
          </p:spPr>
          <p:txBody>
            <a:bodyPr wrap="square" rtlCol="0">
              <a:spAutoFit/>
            </a:bodyPr>
            <a:lstStyle/>
            <a:p>
              <a:r>
                <a:rPr lang="en-US" dirty="0" smtClean="0"/>
                <a:t>Rx</a:t>
              </a:r>
              <a:endParaRPr lang="en-US" dirty="0"/>
            </a:p>
          </p:txBody>
        </p:sp>
        <p:cxnSp>
          <p:nvCxnSpPr>
            <p:cNvPr id="12" name="Straight Arrow Connector 11"/>
            <p:cNvCxnSpPr>
              <a:stCxn id="125" idx="3"/>
              <a:endCxn id="128" idx="1"/>
            </p:cNvCxnSpPr>
            <p:nvPr/>
          </p:nvCxnSpPr>
          <p:spPr>
            <a:xfrm>
              <a:off x="2438400" y="2394466"/>
              <a:ext cx="419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126" idx="1"/>
              <a:endCxn id="127" idx="3"/>
            </p:cNvCxnSpPr>
            <p:nvPr/>
          </p:nvCxnSpPr>
          <p:spPr>
            <a:xfrm rot="10800000">
              <a:off x="2438400" y="3156466"/>
              <a:ext cx="419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838200"/>
            <a:ext cx="4419600" cy="1631216"/>
          </a:xfrm>
          <a:prstGeom prst="rect">
            <a:avLst/>
          </a:prstGeom>
          <a:noFill/>
        </p:spPr>
        <p:txBody>
          <a:bodyPr wrap="square" rtlCol="0">
            <a:spAutoFit/>
          </a:bodyPr>
          <a:lstStyle/>
          <a:p>
            <a:pPr marL="223838" indent="-223838">
              <a:buFont typeface="Arial" pitchFamily="34" charset="0"/>
              <a:buChar char="•"/>
            </a:pPr>
            <a:r>
              <a:rPr lang="en-US" sz="2000" dirty="0" smtClean="0"/>
              <a:t>By following this, OCC has created a closed loop model within our design and manufacture process that references right back to the standards.</a:t>
            </a:r>
          </a:p>
          <a:p>
            <a:pPr marL="223838" indent="-223838">
              <a:buFont typeface="Arial" pitchFamily="34" charset="0"/>
              <a:buChar char="•"/>
            </a:pPr>
            <a:endParaRPr lang="en-US" sz="2000" dirty="0"/>
          </a:p>
        </p:txBody>
      </p:sp>
      <p:grpSp>
        <p:nvGrpSpPr>
          <p:cNvPr id="3" name="Group 46"/>
          <p:cNvGrpSpPr/>
          <p:nvPr/>
        </p:nvGrpSpPr>
        <p:grpSpPr>
          <a:xfrm>
            <a:off x="5105400" y="2209800"/>
            <a:ext cx="3200400" cy="914400"/>
            <a:chOff x="5105400" y="2209800"/>
            <a:chExt cx="3200400" cy="914400"/>
          </a:xfrm>
        </p:grpSpPr>
        <p:grpSp>
          <p:nvGrpSpPr>
            <p:cNvPr id="4" name="Group 12"/>
            <p:cNvGrpSpPr/>
            <p:nvPr/>
          </p:nvGrpSpPr>
          <p:grpSpPr>
            <a:xfrm>
              <a:off x="5105400" y="2209800"/>
              <a:ext cx="610394" cy="914400"/>
              <a:chOff x="4876800" y="2362994"/>
              <a:chExt cx="610394" cy="1143000"/>
            </a:xfrm>
          </p:grpSpPr>
          <p:cxnSp>
            <p:nvCxnSpPr>
              <p:cNvPr id="10" name="Straight Connector 9"/>
              <p:cNvCxnSpPr/>
              <p:nvPr/>
            </p:nvCxnSpPr>
            <p:spPr>
              <a:xfrm rot="5400000">
                <a:off x="4914900" y="2933700"/>
                <a:ext cx="1143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0800000">
                <a:off x="4876800" y="2895600"/>
                <a:ext cx="6096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 name="Group 13"/>
            <p:cNvGrpSpPr/>
            <p:nvPr/>
          </p:nvGrpSpPr>
          <p:grpSpPr>
            <a:xfrm rot="10800000">
              <a:off x="7695406" y="2209800"/>
              <a:ext cx="610394" cy="914400"/>
              <a:chOff x="4876800" y="2362994"/>
              <a:chExt cx="610394" cy="1143000"/>
            </a:xfrm>
          </p:grpSpPr>
          <p:cxnSp>
            <p:nvCxnSpPr>
              <p:cNvPr id="15" name="Straight Connector 14"/>
              <p:cNvCxnSpPr/>
              <p:nvPr/>
            </p:nvCxnSpPr>
            <p:spPr>
              <a:xfrm rot="5400000">
                <a:off x="4914900" y="2933700"/>
                <a:ext cx="1143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0800000">
                <a:off x="4876800" y="2895600"/>
                <a:ext cx="6096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8" name="Group 29"/>
            <p:cNvGrpSpPr/>
            <p:nvPr/>
          </p:nvGrpSpPr>
          <p:grpSpPr>
            <a:xfrm>
              <a:off x="5866606" y="2514600"/>
              <a:ext cx="1677988" cy="153194"/>
              <a:chOff x="5866606" y="2514600"/>
              <a:chExt cx="1677988" cy="153194"/>
            </a:xfrm>
          </p:grpSpPr>
          <p:cxnSp>
            <p:nvCxnSpPr>
              <p:cNvPr id="18" name="Straight Connector 17"/>
              <p:cNvCxnSpPr/>
              <p:nvPr/>
            </p:nvCxnSpPr>
            <p:spPr>
              <a:xfrm rot="5400000">
                <a:off x="5791200" y="2590800"/>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a:off x="5943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a:off x="60960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a:off x="62484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a:off x="64008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a:off x="65532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a:off x="6705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rot="5400000">
                <a:off x="68580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a:off x="70104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5400000">
                <a:off x="71628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a:off x="73152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7467600" y="2590006"/>
                <a:ext cx="152400" cy="1588"/>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30" name="TextBox 29"/>
          <p:cNvSpPr txBox="1"/>
          <p:nvPr/>
        </p:nvSpPr>
        <p:spPr>
          <a:xfrm>
            <a:off x="7162800" y="762000"/>
            <a:ext cx="1752600" cy="338554"/>
          </a:xfrm>
          <a:prstGeom prst="rect">
            <a:avLst/>
          </a:prstGeom>
          <a:noFill/>
        </p:spPr>
        <p:txBody>
          <a:bodyPr wrap="square" rtlCol="0">
            <a:spAutoFit/>
          </a:bodyPr>
          <a:lstStyle/>
          <a:p>
            <a:pPr algn="ctr"/>
            <a:r>
              <a:rPr lang="en-US" sz="1600" dirty="0" smtClean="0"/>
              <a:t>6A Test Fixture</a:t>
            </a:r>
            <a:endParaRPr lang="en-US" sz="1600" dirty="0"/>
          </a:p>
        </p:txBody>
      </p:sp>
      <p:cxnSp>
        <p:nvCxnSpPr>
          <p:cNvPr id="36" name="Straight Arrow Connector 35"/>
          <p:cNvCxnSpPr/>
          <p:nvPr/>
        </p:nvCxnSpPr>
        <p:spPr>
          <a:xfrm rot="16200000" flipH="1">
            <a:off x="6515101" y="2171700"/>
            <a:ext cx="381001"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7848600" y="2209800"/>
            <a:ext cx="1066800" cy="338554"/>
          </a:xfrm>
          <a:prstGeom prst="rect">
            <a:avLst/>
          </a:prstGeom>
          <a:noFill/>
        </p:spPr>
        <p:txBody>
          <a:bodyPr wrap="square" rtlCol="0">
            <a:spAutoFit/>
          </a:bodyPr>
          <a:lstStyle/>
          <a:p>
            <a:pPr algn="ctr"/>
            <a:r>
              <a:rPr lang="en-US" sz="1600" dirty="0" smtClean="0"/>
              <a:t>Test Plugs</a:t>
            </a:r>
            <a:endParaRPr lang="en-US" sz="1600" dirty="0"/>
          </a:p>
        </p:txBody>
      </p:sp>
      <p:cxnSp>
        <p:nvCxnSpPr>
          <p:cNvPr id="32" name="Straight Arrow Connector 31"/>
          <p:cNvCxnSpPr/>
          <p:nvPr/>
        </p:nvCxnSpPr>
        <p:spPr>
          <a:xfrm rot="10800000" flipV="1">
            <a:off x="5257800" y="2971800"/>
            <a:ext cx="1143000" cy="1066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9" name="Group 36"/>
          <p:cNvGrpSpPr/>
          <p:nvPr/>
        </p:nvGrpSpPr>
        <p:grpSpPr>
          <a:xfrm>
            <a:off x="4800600" y="4191000"/>
            <a:ext cx="838200" cy="762000"/>
            <a:chOff x="4876800" y="3810000"/>
            <a:chExt cx="838200" cy="762000"/>
          </a:xfrm>
        </p:grpSpPr>
        <p:sp>
          <p:nvSpPr>
            <p:cNvPr id="33" name="Rectangle 32"/>
            <p:cNvSpPr/>
            <p:nvPr/>
          </p:nvSpPr>
          <p:spPr>
            <a:xfrm>
              <a:off x="4876800" y="3810000"/>
              <a:ext cx="8382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5029200" y="4038600"/>
              <a:ext cx="533400" cy="381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5" name="TextBox 34"/>
          <p:cNvSpPr txBox="1"/>
          <p:nvPr/>
        </p:nvSpPr>
        <p:spPr>
          <a:xfrm>
            <a:off x="4572000" y="5105400"/>
            <a:ext cx="1371600" cy="584775"/>
          </a:xfrm>
          <a:prstGeom prst="rect">
            <a:avLst/>
          </a:prstGeom>
          <a:noFill/>
        </p:spPr>
        <p:txBody>
          <a:bodyPr wrap="square" rtlCol="0">
            <a:spAutoFit/>
          </a:bodyPr>
          <a:lstStyle/>
          <a:p>
            <a:pPr algn="ctr"/>
            <a:r>
              <a:rPr lang="en-US" sz="1600" dirty="0" smtClean="0"/>
              <a:t>Connectivity / PCTA</a:t>
            </a:r>
            <a:endParaRPr lang="en-US" sz="1600" dirty="0"/>
          </a:p>
        </p:txBody>
      </p:sp>
      <p:grpSp>
        <p:nvGrpSpPr>
          <p:cNvPr id="11" name="Group 38"/>
          <p:cNvGrpSpPr/>
          <p:nvPr/>
        </p:nvGrpSpPr>
        <p:grpSpPr>
          <a:xfrm>
            <a:off x="7620000" y="4191000"/>
            <a:ext cx="838200" cy="762000"/>
            <a:chOff x="4876800" y="3810000"/>
            <a:chExt cx="838200" cy="762000"/>
          </a:xfrm>
        </p:grpSpPr>
        <p:sp>
          <p:nvSpPr>
            <p:cNvPr id="40" name="Rectangle 39"/>
            <p:cNvSpPr/>
            <p:nvPr/>
          </p:nvSpPr>
          <p:spPr>
            <a:xfrm>
              <a:off x="4876800" y="3810000"/>
              <a:ext cx="8382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5029200" y="4038600"/>
              <a:ext cx="533400" cy="381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43" name="Straight Arrow Connector 42"/>
          <p:cNvCxnSpPr/>
          <p:nvPr/>
        </p:nvCxnSpPr>
        <p:spPr>
          <a:xfrm>
            <a:off x="5867400" y="4648200"/>
            <a:ext cx="1524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7391400" y="5181600"/>
            <a:ext cx="1371600" cy="338554"/>
          </a:xfrm>
          <a:prstGeom prst="rect">
            <a:avLst/>
          </a:prstGeom>
          <a:noFill/>
        </p:spPr>
        <p:txBody>
          <a:bodyPr wrap="square" rtlCol="0">
            <a:spAutoFit/>
          </a:bodyPr>
          <a:lstStyle/>
          <a:p>
            <a:pPr algn="ctr"/>
            <a:r>
              <a:rPr lang="en-US" sz="1600" dirty="0" smtClean="0"/>
              <a:t>Patch Cords</a:t>
            </a:r>
            <a:endParaRPr lang="en-US" sz="1600" dirty="0"/>
          </a:p>
        </p:txBody>
      </p:sp>
      <p:cxnSp>
        <p:nvCxnSpPr>
          <p:cNvPr id="46" name="Straight Arrow Connector 45"/>
          <p:cNvCxnSpPr/>
          <p:nvPr/>
        </p:nvCxnSpPr>
        <p:spPr>
          <a:xfrm rot="16200000" flipV="1">
            <a:off x="6972300" y="3009900"/>
            <a:ext cx="10668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Oval 38"/>
          <p:cNvSpPr/>
          <p:nvPr/>
        </p:nvSpPr>
        <p:spPr>
          <a:xfrm>
            <a:off x="4343400" y="1981200"/>
            <a:ext cx="4724400" cy="4038600"/>
          </a:xfrm>
          <a:prstGeom prst="ellipse">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5791200" y="533400"/>
            <a:ext cx="1752600" cy="1600200"/>
          </a:xfrm>
          <a:prstGeom prst="ellipse">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457200" y="304801"/>
            <a:ext cx="7924800" cy="523220"/>
          </a:xfrm>
          <a:prstGeom prst="rect">
            <a:avLst/>
          </a:prstGeom>
          <a:noFill/>
        </p:spPr>
        <p:txBody>
          <a:bodyPr wrap="square" rtlCol="0">
            <a:spAutoFit/>
          </a:bodyPr>
          <a:lstStyle/>
          <a:p>
            <a:r>
              <a:rPr lang="en-US" sz="2800" dirty="0" smtClean="0"/>
              <a:t>Category 5e, 6, and 6A Design/Manufacture Model</a:t>
            </a:r>
            <a:endParaRPr lang="en-US" sz="2800" dirty="0"/>
          </a:p>
        </p:txBody>
      </p:sp>
      <p:pic>
        <p:nvPicPr>
          <p:cNvPr id="47" name="Picture 2" descr="Z:\Designs\DirectFixCat6A\pictures\Fluke plug fixture.jpg"/>
          <p:cNvPicPr>
            <a:picLocks noChangeAspect="1" noChangeArrowheads="1"/>
          </p:cNvPicPr>
          <p:nvPr/>
        </p:nvPicPr>
        <p:blipFill>
          <a:blip r:embed="rId3" cstate="print"/>
          <a:srcRect/>
          <a:stretch>
            <a:fillRect/>
          </a:stretch>
        </p:blipFill>
        <p:spPr bwMode="auto">
          <a:xfrm>
            <a:off x="6096000" y="762000"/>
            <a:ext cx="1143000" cy="11454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blinds(horizontal)">
                                      <p:cBhvr>
                                        <p:cTn id="10" dur="500"/>
                                        <p:tgtEl>
                                          <p:spTgt spid="39"/>
                                        </p:tgtEl>
                                      </p:cBhvr>
                                    </p:animEffect>
                                  </p:childTnLst>
                                </p:cTn>
                              </p:par>
                            </p:childTnLst>
                          </p:cTn>
                        </p:par>
                        <p:par>
                          <p:cTn id="11" fill="hold">
                            <p:stCondLst>
                              <p:cond delay="1000"/>
                            </p:stCondLst>
                            <p:childTnLst>
                              <p:par>
                                <p:cTn id="12" presetID="3" presetClass="entr" presetSubtype="10" fill="hold" grpId="0" nodeType="after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blinds(horizontal)">
                                      <p:cBhvr>
                                        <p:cTn id="1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OCC’s Design &amp; Manufacture Model</a:t>
            </a:r>
            <a:endParaRPr lang="en-US" sz="2800" dirty="0"/>
          </a:p>
        </p:txBody>
      </p:sp>
      <p:sp>
        <p:nvSpPr>
          <p:cNvPr id="7" name="TextBox 6"/>
          <p:cNvSpPr txBox="1"/>
          <p:nvPr/>
        </p:nvSpPr>
        <p:spPr>
          <a:xfrm>
            <a:off x="533400" y="838200"/>
            <a:ext cx="8001000" cy="3231654"/>
          </a:xfrm>
          <a:prstGeom prst="rect">
            <a:avLst/>
          </a:prstGeom>
          <a:noFill/>
        </p:spPr>
        <p:txBody>
          <a:bodyPr wrap="square" rtlCol="0">
            <a:spAutoFit/>
          </a:bodyPr>
          <a:lstStyle/>
          <a:p>
            <a:pPr marL="223838" indent="-223838">
              <a:buFont typeface="Arial" pitchFamily="34" charset="0"/>
              <a:buChar char="•"/>
            </a:pPr>
            <a:r>
              <a:rPr lang="en-US" sz="2400" dirty="0" smtClean="0"/>
              <a:t>To Review:</a:t>
            </a:r>
          </a:p>
          <a:p>
            <a:pPr marL="681038" lvl="1" indent="-223838">
              <a:buFont typeface="Arial" pitchFamily="34" charset="0"/>
              <a:buChar char="•"/>
            </a:pPr>
            <a:r>
              <a:rPr lang="en-US" sz="2000" dirty="0" smtClean="0"/>
              <a:t>Technology was implemented through the progression of the different Category levels including the patents that OCC developed.</a:t>
            </a:r>
          </a:p>
          <a:p>
            <a:pPr marL="681038" lvl="1" indent="-223838">
              <a:buFont typeface="Arial" pitchFamily="34" charset="0"/>
              <a:buChar char="•"/>
            </a:pPr>
            <a:r>
              <a:rPr lang="en-US" sz="2000" dirty="0" smtClean="0"/>
              <a:t>The technology is what gave us the standards development </a:t>
            </a:r>
          </a:p>
          <a:p>
            <a:pPr marL="681038" lvl="1" indent="-223838">
              <a:buFont typeface="Arial" pitchFamily="34" charset="0"/>
              <a:buChar char="•"/>
            </a:pPr>
            <a:r>
              <a:rPr lang="en-US" sz="2000" dirty="0" smtClean="0"/>
              <a:t>The standards are what pushed OCC to develop the Pyramid Adapter/6A Test Fixture  and the Patch Cord Test Adapter Standards</a:t>
            </a:r>
          </a:p>
          <a:p>
            <a:pPr marL="681038" lvl="1" indent="-223838">
              <a:buFont typeface="Arial" pitchFamily="34" charset="0"/>
              <a:buChar char="•"/>
            </a:pPr>
            <a:r>
              <a:rPr lang="en-US" sz="2000" dirty="0" smtClean="0"/>
              <a:t>And it is to these Standards that OCC uses the Design and Manufacture model  on our products day to day</a:t>
            </a:r>
          </a:p>
          <a:p>
            <a:pPr marL="681038" lvl="1" indent="-223838">
              <a:buFont typeface="Arial" pitchFamily="34" charset="0"/>
              <a:buChar char="•"/>
            </a:pPr>
            <a:r>
              <a:rPr lang="en-US" sz="2000" dirty="0" smtClean="0"/>
              <a:t>OCC is the only manufacturer that designs to this model . </a:t>
            </a:r>
          </a:p>
          <a:p>
            <a:pPr marL="223838" indent="-223838">
              <a:buFont typeface="Arial" pitchFamily="34" charset="0"/>
              <a:buChar char="•"/>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1000"/>
                                        <p:tgtEl>
                                          <p:spTgt spid="7">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1000"/>
                                        <p:tgtEl>
                                          <p:spTgt spid="7">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1000"/>
                                        <p:tgtEl>
                                          <p:spTgt spid="7">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1000"/>
                                        <p:tgtEl>
                                          <p:spTgt spid="7">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OCC’s Design &amp; Manufacture Model</a:t>
            </a:r>
            <a:endParaRPr lang="en-US" sz="2800" dirty="0"/>
          </a:p>
        </p:txBody>
      </p:sp>
      <p:sp>
        <p:nvSpPr>
          <p:cNvPr id="7" name="TextBox 6"/>
          <p:cNvSpPr txBox="1"/>
          <p:nvPr/>
        </p:nvSpPr>
        <p:spPr>
          <a:xfrm>
            <a:off x="533400" y="838200"/>
            <a:ext cx="8001000" cy="1692771"/>
          </a:xfrm>
          <a:prstGeom prst="rect">
            <a:avLst/>
          </a:prstGeom>
          <a:noFill/>
        </p:spPr>
        <p:txBody>
          <a:bodyPr wrap="square" rtlCol="0">
            <a:spAutoFit/>
          </a:bodyPr>
          <a:lstStyle/>
          <a:p>
            <a:pPr marL="223838" indent="-223838">
              <a:buFont typeface="Arial" pitchFamily="34" charset="0"/>
              <a:buChar char="•"/>
            </a:pPr>
            <a:r>
              <a:rPr lang="en-US" sz="2400" dirty="0" smtClean="0"/>
              <a:t>So how does this benefit the customer?</a:t>
            </a:r>
          </a:p>
          <a:p>
            <a:pPr marL="681038" lvl="1" indent="-223838">
              <a:buFont typeface="Arial" pitchFamily="34" charset="0"/>
              <a:buChar char="•"/>
            </a:pPr>
            <a:r>
              <a:rPr lang="en-US" sz="2000" dirty="0" smtClean="0"/>
              <a:t>Quality/Durability</a:t>
            </a:r>
          </a:p>
          <a:p>
            <a:pPr marL="1138238" lvl="2" indent="-223838">
              <a:buFont typeface="Arial" pitchFamily="34" charset="0"/>
              <a:buChar char="•"/>
            </a:pPr>
            <a:r>
              <a:rPr lang="en-US" sz="2000" dirty="0" smtClean="0"/>
              <a:t># of Insertions above standard</a:t>
            </a:r>
          </a:p>
          <a:p>
            <a:pPr marL="1138238" lvl="2" indent="-223838">
              <a:buFont typeface="Arial" pitchFamily="34" charset="0"/>
              <a:buChar char="•"/>
            </a:pPr>
            <a:r>
              <a:rPr lang="en-US" sz="2000" dirty="0" smtClean="0"/>
              <a:t>Contact Resistance</a:t>
            </a:r>
          </a:p>
          <a:p>
            <a:pPr marL="1138238" lvl="2" indent="-223838">
              <a:buFont typeface="Arial" pitchFamily="34" charset="0"/>
              <a:buChar char="•"/>
            </a:pPr>
            <a:r>
              <a:rPr lang="en-US" sz="2000" dirty="0" smtClean="0"/>
              <a:t>Power Safety Pins</a:t>
            </a:r>
          </a:p>
        </p:txBody>
      </p:sp>
      <p:pic>
        <p:nvPicPr>
          <p:cNvPr id="5" name="Picture 4" descr="Contact Images.JPG"/>
          <p:cNvPicPr>
            <a:picLocks noChangeAspect="1"/>
          </p:cNvPicPr>
          <p:nvPr/>
        </p:nvPicPr>
        <p:blipFill>
          <a:blip r:embed="rId3" cstate="email">
            <a:clrChange>
              <a:clrFrom>
                <a:srgbClr val="FEFEFE"/>
              </a:clrFrom>
              <a:clrTo>
                <a:srgbClr val="FEFEFE">
                  <a:alpha val="0"/>
                </a:srgbClr>
              </a:clrTo>
            </a:clrChange>
          </a:blip>
          <a:stretch>
            <a:fillRect/>
          </a:stretch>
        </p:blipFill>
        <p:spPr>
          <a:xfrm>
            <a:off x="1676400" y="2514600"/>
            <a:ext cx="5076795" cy="2514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1000"/>
                                        <p:tgtEl>
                                          <p:spTgt spid="7">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1000"/>
                                        <p:tgtEl>
                                          <p:spTgt spid="7">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1000"/>
                                        <p:tgtEl>
                                          <p:spTgt spid="7">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1000"/>
                                        <p:tgtEl>
                                          <p:spTgt spid="7">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1000"/>
                                        <p:tgtEl>
                                          <p:spTgt spid="5"/>
                                        </p:tgtEl>
                                      </p:cBhvr>
                                    </p:animEffect>
                                    <p:set>
                                      <p:cBhvr>
                                        <p:cTn id="3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OCC’s Design &amp; Manufacture Model</a:t>
            </a:r>
            <a:endParaRPr lang="en-US" sz="2800" dirty="0"/>
          </a:p>
        </p:txBody>
      </p:sp>
      <p:sp>
        <p:nvSpPr>
          <p:cNvPr id="7" name="TextBox 6"/>
          <p:cNvSpPr txBox="1"/>
          <p:nvPr/>
        </p:nvSpPr>
        <p:spPr>
          <a:xfrm>
            <a:off x="533400" y="838200"/>
            <a:ext cx="8001000" cy="4154984"/>
          </a:xfrm>
          <a:prstGeom prst="rect">
            <a:avLst/>
          </a:prstGeom>
          <a:noFill/>
        </p:spPr>
        <p:txBody>
          <a:bodyPr wrap="square" rtlCol="0">
            <a:spAutoFit/>
          </a:bodyPr>
          <a:lstStyle/>
          <a:p>
            <a:pPr marL="223838" indent="-223838">
              <a:buFont typeface="Arial" pitchFamily="34" charset="0"/>
              <a:buChar char="•"/>
            </a:pPr>
            <a:r>
              <a:rPr lang="en-US" sz="2400" dirty="0" smtClean="0"/>
              <a:t>So how does this benefit the customer?</a:t>
            </a:r>
          </a:p>
          <a:p>
            <a:pPr marL="681038" lvl="1" indent="-223838">
              <a:buFont typeface="Arial" pitchFamily="34" charset="0"/>
              <a:buChar char="•"/>
            </a:pPr>
            <a:r>
              <a:rPr lang="en-US" sz="2000" dirty="0" smtClean="0"/>
              <a:t>Performance</a:t>
            </a:r>
          </a:p>
          <a:p>
            <a:pPr marL="1138238" lvl="2" indent="-223838">
              <a:buFont typeface="Arial" pitchFamily="34" charset="0"/>
              <a:buChar char="•"/>
            </a:pPr>
            <a:r>
              <a:rPr lang="en-US" sz="2000" dirty="0" smtClean="0"/>
              <a:t>Interoperability</a:t>
            </a:r>
          </a:p>
          <a:p>
            <a:pPr marL="1595438" lvl="3" indent="-223838">
              <a:buFont typeface="Arial" pitchFamily="34" charset="0"/>
              <a:buChar char="•"/>
            </a:pPr>
            <a:r>
              <a:rPr lang="en-US" sz="2000" dirty="0" smtClean="0"/>
              <a:t>Benefits to Distributors and Contractors for stocking the best product for day to day business</a:t>
            </a:r>
          </a:p>
          <a:p>
            <a:pPr marL="1138238" lvl="2" indent="-223838">
              <a:buFont typeface="Arial" pitchFamily="34" charset="0"/>
              <a:buChar char="•"/>
            </a:pPr>
            <a:r>
              <a:rPr lang="en-US" sz="2000" dirty="0" smtClean="0"/>
              <a:t>Shorter Lengths</a:t>
            </a:r>
          </a:p>
          <a:p>
            <a:pPr marL="1595438" lvl="3" indent="-223838">
              <a:buFont typeface="Arial" pitchFamily="34" charset="0"/>
              <a:buChar char="•"/>
            </a:pPr>
            <a:r>
              <a:rPr lang="en-US" sz="2000" dirty="0" smtClean="0"/>
              <a:t>Typical ETL/UL data from competitors (90 meters for link and 100 meters for channel) are all the same</a:t>
            </a:r>
          </a:p>
          <a:p>
            <a:pPr marL="1595438" lvl="3" indent="-223838">
              <a:buFont typeface="Arial" pitchFamily="34" charset="0"/>
              <a:buChar char="•"/>
            </a:pPr>
            <a:r>
              <a:rPr lang="en-US" sz="2000" dirty="0" smtClean="0"/>
              <a:t>As the lengths get shorter, OCC’s test data is going to be well ahead because we have center-tuned our connectors</a:t>
            </a:r>
          </a:p>
          <a:p>
            <a:pPr marL="681038" lvl="1" indent="-223838">
              <a:buFont typeface="Arial" pitchFamily="34" charset="0"/>
              <a:buChar char="•"/>
            </a:pPr>
            <a:r>
              <a:rPr lang="en-US" sz="2000" dirty="0" smtClean="0"/>
              <a:t> Process and Change Controls</a:t>
            </a:r>
            <a:endParaRPr lang="en-US" sz="2400" dirty="0" smtClean="0"/>
          </a:p>
          <a:p>
            <a:pPr marL="1138238" lvl="2" indent="-223838">
              <a:buFont typeface="Arial" pitchFamily="34" charset="0"/>
              <a:buChar char="•"/>
            </a:pPr>
            <a:r>
              <a:rPr lang="en-US" sz="2000" dirty="0" smtClean="0"/>
              <a:t>Consistency in Quality</a:t>
            </a:r>
          </a:p>
          <a:p>
            <a:pPr marL="1138238" lvl="2" indent="-223838">
              <a:buFont typeface="Arial" pitchFamily="34" charset="0"/>
              <a:buChar char="•"/>
            </a:pPr>
            <a:r>
              <a:rPr lang="en-US" sz="2000" dirty="0" smtClean="0"/>
              <a:t>USA made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1000"/>
                                        <p:tgtEl>
                                          <p:spTgt spid="7">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1000"/>
                                        <p:tgtEl>
                                          <p:spTgt spid="7">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1000"/>
                                        <p:tgtEl>
                                          <p:spTgt spid="7">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1000"/>
                                        <p:tgtEl>
                                          <p:spTgt spid="7">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1000"/>
                                        <p:tgtEl>
                                          <p:spTgt spid="7">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1000"/>
                                        <p:tgtEl>
                                          <p:spTgt spid="7">
                                            <p:txEl>
                                              <p:pRg st="6" end="6"/>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fade">
                                      <p:cBhvr>
                                        <p:cTn id="35" dur="1000"/>
                                        <p:tgtEl>
                                          <p:spTgt spid="7">
                                            <p:txEl>
                                              <p:pRg st="7" end="7"/>
                                            </p:txEl>
                                          </p:spTgt>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animEffect transition="in" filter="fade">
                                      <p:cBhvr>
                                        <p:cTn id="39" dur="1000"/>
                                        <p:tgtEl>
                                          <p:spTgt spid="7">
                                            <p:txEl>
                                              <p:pRg st="8" end="8"/>
                                            </p:txEl>
                                          </p:spTgt>
                                        </p:tgtEl>
                                      </p:cBhvr>
                                    </p:animEffect>
                                  </p:childTnLst>
                                </p:cTn>
                              </p:par>
                            </p:childTnLst>
                          </p:cTn>
                        </p:par>
                        <p:par>
                          <p:cTn id="40" fill="hold">
                            <p:stCondLst>
                              <p:cond delay="9000"/>
                            </p:stCondLst>
                            <p:childTnLst>
                              <p:par>
                                <p:cTn id="41" presetID="10" presetClass="entr" presetSubtype="0" fill="hold" nodeType="after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animEffect transition="in" filter="fade">
                                      <p:cBhvr>
                                        <p:cTn id="43" dur="10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OCC’s Design &amp; Manufacture Model</a:t>
            </a:r>
            <a:endParaRPr lang="en-US" sz="2800" dirty="0"/>
          </a:p>
        </p:txBody>
      </p:sp>
      <p:sp>
        <p:nvSpPr>
          <p:cNvPr id="7" name="TextBox 6"/>
          <p:cNvSpPr txBox="1"/>
          <p:nvPr/>
        </p:nvSpPr>
        <p:spPr>
          <a:xfrm>
            <a:off x="533400" y="838200"/>
            <a:ext cx="8305800" cy="400110"/>
          </a:xfrm>
          <a:prstGeom prst="rect">
            <a:avLst/>
          </a:prstGeom>
          <a:noFill/>
        </p:spPr>
        <p:txBody>
          <a:bodyPr wrap="square" rtlCol="0">
            <a:spAutoFit/>
          </a:bodyPr>
          <a:lstStyle/>
          <a:p>
            <a:pPr marL="223838" indent="-223838">
              <a:buFont typeface="Arial" pitchFamily="34" charset="0"/>
              <a:buChar char="•"/>
            </a:pPr>
            <a:r>
              <a:rPr lang="en-US" sz="2000" dirty="0" smtClean="0"/>
              <a:t>OCC’s Test &amp; Measurement Grade Quality – What does this mean?</a:t>
            </a:r>
          </a:p>
        </p:txBody>
      </p:sp>
      <p:graphicFrame>
        <p:nvGraphicFramePr>
          <p:cNvPr id="4" name="Table 3"/>
          <p:cNvGraphicFramePr>
            <a:graphicFrameLocks noGrp="1"/>
          </p:cNvGraphicFramePr>
          <p:nvPr/>
        </p:nvGraphicFramePr>
        <p:xfrm>
          <a:off x="838200" y="1447800"/>
          <a:ext cx="7924800" cy="2763520"/>
        </p:xfrm>
        <a:graphic>
          <a:graphicData uri="http://schemas.openxmlformats.org/drawingml/2006/table">
            <a:tbl>
              <a:tblPr firstRow="1" bandRow="1">
                <a:tableStyleId>{5C22544A-7EE6-4342-B048-85BDC9FD1C3A}</a:tableStyleId>
              </a:tblPr>
              <a:tblGrid>
                <a:gridCol w="3048000"/>
                <a:gridCol w="4876800"/>
              </a:tblGrid>
              <a:tr h="370840">
                <a:tc>
                  <a:txBody>
                    <a:bodyPr/>
                    <a:lstStyle/>
                    <a:p>
                      <a:r>
                        <a:rPr lang="en-US" dirty="0" smtClean="0"/>
                        <a:t>Product Grades</a:t>
                      </a:r>
                      <a:endParaRPr lang="en-US" dirty="0"/>
                    </a:p>
                  </a:txBody>
                  <a:tcPr/>
                </a:tc>
                <a:tc>
                  <a:txBody>
                    <a:bodyPr/>
                    <a:lstStyle/>
                    <a:p>
                      <a:r>
                        <a:rPr lang="en-US" dirty="0" smtClean="0"/>
                        <a:t>Competitors/Major Players</a:t>
                      </a:r>
                      <a:endParaRPr lang="en-US" dirty="0"/>
                    </a:p>
                  </a:txBody>
                  <a:tcPr/>
                </a:tc>
              </a:tr>
              <a:tr h="370840">
                <a:tc>
                  <a:txBody>
                    <a:bodyPr/>
                    <a:lstStyle/>
                    <a:p>
                      <a:r>
                        <a:rPr lang="en-US" dirty="0" smtClean="0"/>
                        <a:t>Residential Grade</a:t>
                      </a:r>
                      <a:endParaRPr lang="en-US" dirty="0"/>
                    </a:p>
                  </a:txBody>
                  <a:tcPr/>
                </a:tc>
                <a:tc>
                  <a:txBody>
                    <a:bodyPr/>
                    <a:lstStyle/>
                    <a:p>
                      <a:r>
                        <a:rPr lang="en-US" dirty="0" smtClean="0"/>
                        <a:t>Pass &amp; Seymour,</a:t>
                      </a:r>
                      <a:r>
                        <a:rPr lang="en-US" baseline="0" dirty="0" smtClean="0"/>
                        <a:t>  Leviton, Dynacom, ICC</a:t>
                      </a:r>
                      <a:endParaRPr lang="en-US" dirty="0"/>
                    </a:p>
                  </a:txBody>
                  <a:tcPr/>
                </a:tc>
              </a:tr>
              <a:tr h="370840">
                <a:tc>
                  <a:txBody>
                    <a:bodyPr/>
                    <a:lstStyle/>
                    <a:p>
                      <a:r>
                        <a:rPr lang="en-US" dirty="0" smtClean="0"/>
                        <a:t>Contractor</a:t>
                      </a:r>
                      <a:r>
                        <a:rPr lang="en-US" baseline="0" dirty="0" smtClean="0"/>
                        <a:t> (Builders) Grade</a:t>
                      </a:r>
                      <a:endParaRPr lang="en-US" dirty="0"/>
                    </a:p>
                  </a:txBody>
                  <a:tcPr/>
                </a:tc>
                <a:tc>
                  <a:txBody>
                    <a:bodyPr/>
                    <a:lstStyle/>
                    <a:p>
                      <a:r>
                        <a:rPr lang="en-US" dirty="0" smtClean="0"/>
                        <a:t>Tech Choice by Ortronics,</a:t>
                      </a:r>
                      <a:r>
                        <a:rPr lang="en-US" baseline="0" dirty="0" smtClean="0"/>
                        <a:t> Netkey by Panduit, Leviton, Hubbell, ICC</a:t>
                      </a:r>
                      <a:endParaRPr lang="en-US" dirty="0"/>
                    </a:p>
                  </a:txBody>
                  <a:tcPr/>
                </a:tc>
              </a:tr>
              <a:tr h="370840">
                <a:tc>
                  <a:txBody>
                    <a:bodyPr/>
                    <a:lstStyle/>
                    <a:p>
                      <a:r>
                        <a:rPr lang="en-US" dirty="0" smtClean="0"/>
                        <a:t>Commercial/Spec</a:t>
                      </a:r>
                      <a:r>
                        <a:rPr lang="en-US" baseline="0" dirty="0" smtClean="0"/>
                        <a:t> Grade</a:t>
                      </a:r>
                      <a:endParaRPr lang="en-US" dirty="0"/>
                    </a:p>
                  </a:txBody>
                  <a:tcPr/>
                </a:tc>
                <a:tc>
                  <a:txBody>
                    <a:bodyPr/>
                    <a:lstStyle/>
                    <a:p>
                      <a:r>
                        <a:rPr lang="en-US" dirty="0" smtClean="0"/>
                        <a:t>Systimax/ Commscope, Ortronics, Panduit, Siemon, ADC</a:t>
                      </a:r>
                      <a:endParaRPr lang="en-US" dirty="0"/>
                    </a:p>
                  </a:txBody>
                  <a:tcPr/>
                </a:tc>
              </a:tr>
              <a:tr h="370840">
                <a:tc>
                  <a:txBody>
                    <a:bodyPr/>
                    <a:lstStyle/>
                    <a:p>
                      <a:r>
                        <a:rPr lang="en-US" dirty="0" smtClean="0"/>
                        <a:t>Industrial Grade (Specialized)</a:t>
                      </a:r>
                      <a:endParaRPr lang="en-US" dirty="0"/>
                    </a:p>
                  </a:txBody>
                  <a:tcPr/>
                </a:tc>
                <a:tc>
                  <a:txBody>
                    <a:bodyPr/>
                    <a:lstStyle/>
                    <a:p>
                      <a:r>
                        <a:rPr lang="en-US" dirty="0" smtClean="0"/>
                        <a:t>Woodhead, Siemon, AIS division</a:t>
                      </a:r>
                      <a:endParaRPr lang="en-US" dirty="0"/>
                    </a:p>
                  </a:txBody>
                  <a:tcPr/>
                </a:tc>
              </a:tr>
              <a:tr h="370840">
                <a:tc>
                  <a:txBody>
                    <a:bodyPr/>
                    <a:lstStyle/>
                    <a:p>
                      <a:r>
                        <a:rPr lang="en-US" dirty="0" smtClean="0"/>
                        <a:t>Test &amp;</a:t>
                      </a:r>
                      <a:r>
                        <a:rPr lang="en-US" baseline="0" dirty="0" smtClean="0"/>
                        <a:t> Measurement Grade</a:t>
                      </a:r>
                      <a:endParaRPr lang="en-US" dirty="0"/>
                    </a:p>
                  </a:txBody>
                  <a:tcPr/>
                </a:tc>
                <a:tc>
                  <a:txBody>
                    <a:bodyPr/>
                    <a:lstStyle/>
                    <a:p>
                      <a:r>
                        <a:rPr lang="en-US" dirty="0" smtClean="0"/>
                        <a:t>OCC</a:t>
                      </a:r>
                      <a:endParaRPr lang="en-US" dirty="0"/>
                    </a:p>
                  </a:txBody>
                  <a:tcPr/>
                </a:tc>
              </a:tr>
            </a:tbl>
          </a:graphicData>
        </a:graphic>
      </p:graphicFrame>
      <p:sp>
        <p:nvSpPr>
          <p:cNvPr id="5" name="TextBox 4"/>
          <p:cNvSpPr txBox="1"/>
          <p:nvPr/>
        </p:nvSpPr>
        <p:spPr>
          <a:xfrm>
            <a:off x="914400" y="4419600"/>
            <a:ext cx="7848600" cy="923330"/>
          </a:xfrm>
          <a:prstGeom prst="rect">
            <a:avLst/>
          </a:prstGeom>
          <a:noFill/>
        </p:spPr>
        <p:txBody>
          <a:bodyPr wrap="square" rtlCol="0">
            <a:spAutoFit/>
          </a:bodyPr>
          <a:lstStyle/>
          <a:p>
            <a:pPr marL="231775" indent="-231775">
              <a:buFont typeface="Arial" pitchFamily="34" charset="0"/>
              <a:buChar char="•"/>
            </a:pPr>
            <a:r>
              <a:rPr lang="en-US" dirty="0" smtClean="0"/>
              <a:t>Test &amp; Measurement Grade is precision, very high-controlled processes that produce products that are as near perfection to the standard as possible.  </a:t>
            </a:r>
          </a:p>
          <a:p>
            <a:pPr marL="231775" indent="-231775">
              <a:buFont typeface="Arial" pitchFamily="34" charset="0"/>
              <a:buChar char="•"/>
            </a:pPr>
            <a:r>
              <a:rPr lang="en-US" dirty="0" smtClean="0"/>
              <a:t>OCC is the only manufacturer that offers Test &amp; Measurement Grade products!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438400"/>
            <a:ext cx="5257800" cy="707886"/>
          </a:xfrm>
          <a:prstGeom prst="rect">
            <a:avLst/>
          </a:prstGeom>
          <a:noFill/>
        </p:spPr>
        <p:txBody>
          <a:bodyPr wrap="square" rtlCol="0">
            <a:spAutoFit/>
          </a:bodyPr>
          <a:lstStyle/>
          <a:p>
            <a:pPr algn="ctr"/>
            <a:r>
              <a:rPr lang="en-US" sz="4000" dirty="0" smtClean="0"/>
              <a:t>QUESTIONS?</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609600" y="762000"/>
            <a:ext cx="8153400" cy="769441"/>
          </a:xfrm>
          <a:prstGeom prst="rect">
            <a:avLst/>
          </a:prstGeom>
          <a:noFill/>
        </p:spPr>
        <p:txBody>
          <a:bodyPr wrap="square" rtlCol="0">
            <a:spAutoFit/>
          </a:bodyPr>
          <a:lstStyle/>
          <a:p>
            <a:pPr marL="225425" indent="-225425">
              <a:buFont typeface="Arial" pitchFamily="34" charset="0"/>
              <a:buChar char="•"/>
            </a:pPr>
            <a:r>
              <a:rPr lang="en-US" sz="2400" dirty="0" smtClean="0"/>
              <a:t>Category 3 Systems</a:t>
            </a:r>
          </a:p>
          <a:p>
            <a:pPr marL="682625" lvl="1" indent="-225425">
              <a:buFont typeface="Arial" pitchFamily="34" charset="0"/>
              <a:buChar char="•"/>
            </a:pPr>
            <a:r>
              <a:rPr lang="en-US" sz="2000" dirty="0" smtClean="0"/>
              <a:t>Key Parameters</a:t>
            </a:r>
          </a:p>
        </p:txBody>
      </p:sp>
      <p:graphicFrame>
        <p:nvGraphicFramePr>
          <p:cNvPr id="4" name="Table 3"/>
          <p:cNvGraphicFramePr>
            <a:graphicFrameLocks noGrp="1"/>
          </p:cNvGraphicFramePr>
          <p:nvPr/>
        </p:nvGraphicFramePr>
        <p:xfrm>
          <a:off x="1371600" y="1600200"/>
          <a:ext cx="6781794" cy="2966720"/>
        </p:xfrm>
        <a:graphic>
          <a:graphicData uri="http://schemas.openxmlformats.org/drawingml/2006/table">
            <a:tbl>
              <a:tblPr firstRow="1" bandRow="1">
                <a:tableStyleId>{5C22544A-7EE6-4342-B048-85BDC9FD1C3A}</a:tableStyleId>
              </a:tblPr>
              <a:tblGrid>
                <a:gridCol w="1356360"/>
                <a:gridCol w="904239"/>
                <a:gridCol w="904239"/>
                <a:gridCol w="904239"/>
                <a:gridCol w="904239"/>
                <a:gridCol w="904239"/>
                <a:gridCol w="904239"/>
              </a:tblGrid>
              <a:tr h="370840">
                <a:tc>
                  <a:txBody>
                    <a:bodyPr/>
                    <a:lstStyle/>
                    <a:p>
                      <a:r>
                        <a:rPr lang="en-US" dirty="0" smtClean="0"/>
                        <a:t>Parameter</a:t>
                      </a:r>
                      <a:endParaRPr lang="en-US" dirty="0"/>
                    </a:p>
                  </a:txBody>
                  <a:tcPr/>
                </a:tc>
                <a:tc>
                  <a:txBody>
                    <a:bodyPr/>
                    <a:lstStyle/>
                    <a:p>
                      <a:pPr algn="ctr"/>
                      <a:r>
                        <a:rPr lang="en-US" dirty="0" smtClean="0"/>
                        <a:t>Cat</a:t>
                      </a:r>
                      <a:r>
                        <a:rPr lang="en-US" baseline="0" dirty="0" smtClean="0"/>
                        <a:t> 3</a:t>
                      </a:r>
                      <a:endParaRPr lang="en-US" dirty="0"/>
                    </a:p>
                  </a:txBody>
                  <a:tcPr/>
                </a:tc>
                <a:tc>
                  <a:txBody>
                    <a:bodyPr/>
                    <a:lstStyle/>
                    <a:p>
                      <a:pPr algn="ctr"/>
                      <a:r>
                        <a:rPr lang="en-US" dirty="0" smtClean="0"/>
                        <a:t>Cat 5</a:t>
                      </a:r>
                      <a:endParaRPr lang="en-US" dirty="0"/>
                    </a:p>
                  </a:txBody>
                  <a:tcPr/>
                </a:tc>
                <a:tc>
                  <a:txBody>
                    <a:bodyPr/>
                    <a:lstStyle/>
                    <a:p>
                      <a:pPr algn="ctr"/>
                      <a:r>
                        <a:rPr lang="en-US" dirty="0" smtClean="0"/>
                        <a:t>TSB95</a:t>
                      </a:r>
                      <a:endParaRPr lang="en-US" dirty="0"/>
                    </a:p>
                  </a:txBody>
                  <a:tcPr/>
                </a:tc>
                <a:tc>
                  <a:txBody>
                    <a:bodyPr/>
                    <a:lstStyle/>
                    <a:p>
                      <a:pPr algn="ctr"/>
                      <a:r>
                        <a:rPr lang="en-US" dirty="0" smtClean="0"/>
                        <a:t>Cat 5e</a:t>
                      </a:r>
                      <a:endParaRPr lang="en-US" dirty="0"/>
                    </a:p>
                  </a:txBody>
                  <a:tcPr/>
                </a:tc>
                <a:tc>
                  <a:txBody>
                    <a:bodyPr/>
                    <a:lstStyle/>
                    <a:p>
                      <a:pPr algn="ctr"/>
                      <a:r>
                        <a:rPr lang="en-US" dirty="0" smtClean="0"/>
                        <a:t>Cat 6</a:t>
                      </a:r>
                      <a:endParaRPr lang="en-US" dirty="0"/>
                    </a:p>
                  </a:txBody>
                  <a:tcPr/>
                </a:tc>
                <a:tc>
                  <a:txBody>
                    <a:bodyPr/>
                    <a:lstStyle/>
                    <a:p>
                      <a:pPr algn="ctr"/>
                      <a:r>
                        <a:rPr lang="en-US" dirty="0" smtClean="0"/>
                        <a:t>Cat 6A</a:t>
                      </a:r>
                      <a:endParaRPr lang="en-US" dirty="0"/>
                    </a:p>
                  </a:txBody>
                  <a:tcPr/>
                </a:tc>
              </a:tr>
              <a:tr h="370840">
                <a:tc>
                  <a:txBody>
                    <a:bodyPr/>
                    <a:lstStyle/>
                    <a:p>
                      <a:r>
                        <a:rPr lang="en-US" dirty="0" smtClean="0"/>
                        <a:t>NEXT</a:t>
                      </a:r>
                      <a:endParaRPr lang="en-US" dirty="0"/>
                    </a:p>
                  </a:txBody>
                  <a:tcPr/>
                </a:tc>
                <a:tc>
                  <a:txBody>
                    <a:bodyPr/>
                    <a:lstStyle/>
                    <a:p>
                      <a:pPr algn="ctr">
                        <a:buClr>
                          <a:srgbClr val="FF0000"/>
                        </a:buClr>
                        <a:buFont typeface="Wingdings" pitchFamily="2" charset="2"/>
                        <a:buNone/>
                      </a:pP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Attenuation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ACR</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PSNEXT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Return Loss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102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2971800" y="2071637"/>
            <a:ext cx="377952" cy="23164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 name="Group 121"/>
          <p:cNvGrpSpPr/>
          <p:nvPr/>
        </p:nvGrpSpPr>
        <p:grpSpPr>
          <a:xfrm>
            <a:off x="1219200" y="1676400"/>
            <a:ext cx="6041136" cy="3005328"/>
            <a:chOff x="1551432" y="1926336"/>
            <a:chExt cx="6041136" cy="3005328"/>
          </a:xfrm>
        </p:grpSpPr>
        <p:pic>
          <p:nvPicPr>
            <p:cNvPr id="123" name="Picture 122" descr="4 Pair Cabling-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551432" y="1926336"/>
              <a:ext cx="6041136" cy="3005328"/>
            </a:xfrm>
            <a:prstGeom prst="rect">
              <a:avLst/>
            </a:prstGeom>
          </p:spPr>
        </p:pic>
        <p:sp>
          <p:nvSpPr>
            <p:cNvPr id="124" name="TextBox 123"/>
            <p:cNvSpPr txBox="1"/>
            <p:nvPr/>
          </p:nvSpPr>
          <p:spPr>
            <a:xfrm>
              <a:off x="1981200" y="2209800"/>
              <a:ext cx="457200" cy="369332"/>
            </a:xfrm>
            <a:prstGeom prst="rect">
              <a:avLst/>
            </a:prstGeom>
            <a:noFill/>
          </p:spPr>
          <p:txBody>
            <a:bodyPr wrap="square" rtlCol="0">
              <a:spAutoFit/>
            </a:bodyPr>
            <a:lstStyle/>
            <a:p>
              <a:r>
                <a:rPr lang="en-US" dirty="0" smtClean="0"/>
                <a:t>Tx</a:t>
              </a:r>
              <a:endParaRPr lang="en-US" dirty="0"/>
            </a:p>
          </p:txBody>
        </p:sp>
        <p:sp>
          <p:nvSpPr>
            <p:cNvPr id="125" name="TextBox 124"/>
            <p:cNvSpPr txBox="1"/>
            <p:nvPr/>
          </p:nvSpPr>
          <p:spPr>
            <a:xfrm>
              <a:off x="6629400" y="2971800"/>
              <a:ext cx="457200" cy="369332"/>
            </a:xfrm>
            <a:prstGeom prst="rect">
              <a:avLst/>
            </a:prstGeom>
            <a:noFill/>
          </p:spPr>
          <p:txBody>
            <a:bodyPr wrap="square" rtlCol="0">
              <a:spAutoFit/>
            </a:bodyPr>
            <a:lstStyle/>
            <a:p>
              <a:r>
                <a:rPr lang="en-US" dirty="0" smtClean="0"/>
                <a:t>Tx</a:t>
              </a:r>
              <a:endParaRPr lang="en-US" dirty="0"/>
            </a:p>
          </p:txBody>
        </p:sp>
        <p:sp>
          <p:nvSpPr>
            <p:cNvPr id="126" name="TextBox 125"/>
            <p:cNvSpPr txBox="1"/>
            <p:nvPr/>
          </p:nvSpPr>
          <p:spPr>
            <a:xfrm>
              <a:off x="1981200" y="2971800"/>
              <a:ext cx="457200" cy="369332"/>
            </a:xfrm>
            <a:prstGeom prst="rect">
              <a:avLst/>
            </a:prstGeom>
            <a:noFill/>
          </p:spPr>
          <p:txBody>
            <a:bodyPr wrap="square" rtlCol="0">
              <a:spAutoFit/>
            </a:bodyPr>
            <a:lstStyle/>
            <a:p>
              <a:r>
                <a:rPr lang="en-US" dirty="0" smtClean="0"/>
                <a:t>Rx</a:t>
              </a:r>
              <a:endParaRPr lang="en-US" dirty="0"/>
            </a:p>
          </p:txBody>
        </p:sp>
        <p:sp>
          <p:nvSpPr>
            <p:cNvPr id="127" name="TextBox 126"/>
            <p:cNvSpPr txBox="1"/>
            <p:nvPr/>
          </p:nvSpPr>
          <p:spPr>
            <a:xfrm>
              <a:off x="6629400" y="2209800"/>
              <a:ext cx="457200" cy="369332"/>
            </a:xfrm>
            <a:prstGeom prst="rect">
              <a:avLst/>
            </a:prstGeom>
            <a:noFill/>
          </p:spPr>
          <p:txBody>
            <a:bodyPr wrap="square" rtlCol="0">
              <a:spAutoFit/>
            </a:bodyPr>
            <a:lstStyle/>
            <a:p>
              <a:r>
                <a:rPr lang="en-US" dirty="0" smtClean="0"/>
                <a:t>Rx</a:t>
              </a:r>
              <a:endParaRPr lang="en-US" dirty="0"/>
            </a:p>
          </p:txBody>
        </p:sp>
        <p:cxnSp>
          <p:nvCxnSpPr>
            <p:cNvPr id="128" name="Straight Arrow Connector 127"/>
            <p:cNvCxnSpPr>
              <a:stCxn id="124" idx="3"/>
              <a:endCxn id="127" idx="1"/>
            </p:cNvCxnSpPr>
            <p:nvPr/>
          </p:nvCxnSpPr>
          <p:spPr>
            <a:xfrm>
              <a:off x="2438400" y="2394466"/>
              <a:ext cx="419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9" name="Straight Arrow Connector 128"/>
            <p:cNvCxnSpPr>
              <a:stCxn id="125" idx="1"/>
              <a:endCxn id="126" idx="3"/>
            </p:cNvCxnSpPr>
            <p:nvPr/>
          </p:nvCxnSpPr>
          <p:spPr>
            <a:xfrm rot="10800000">
              <a:off x="2438400" y="3156466"/>
              <a:ext cx="419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71685" name="AutoShape 116"/>
          <p:cNvSpPr>
            <a:spLocks noChangeArrowheads="1"/>
          </p:cNvSpPr>
          <p:nvPr/>
        </p:nvSpPr>
        <p:spPr bwMode="auto">
          <a:xfrm flipH="1">
            <a:off x="2590800" y="2209800"/>
            <a:ext cx="304800" cy="609600"/>
          </a:xfrm>
          <a:prstGeom prst="curvedRightArrow">
            <a:avLst>
              <a:gd name="adj1" fmla="val 40000"/>
              <a:gd name="adj2" fmla="val 8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
        <p:nvSpPr>
          <p:cNvPr id="71686" name="AutoShape 117"/>
          <p:cNvSpPr>
            <a:spLocks noChangeArrowheads="1"/>
          </p:cNvSpPr>
          <p:nvPr/>
        </p:nvSpPr>
        <p:spPr bwMode="auto">
          <a:xfrm flipH="1">
            <a:off x="2286000" y="2362200"/>
            <a:ext cx="304800" cy="457200"/>
          </a:xfrm>
          <a:prstGeom prst="curvedRightArrow">
            <a:avLst>
              <a:gd name="adj1" fmla="val 30000"/>
              <a:gd name="adj2" fmla="val 6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
        <p:nvSpPr>
          <p:cNvPr id="71683" name="Text Box 119"/>
          <p:cNvSpPr txBox="1">
            <a:spLocks noChangeArrowheads="1"/>
          </p:cNvSpPr>
          <p:nvPr/>
        </p:nvSpPr>
        <p:spPr bwMode="auto">
          <a:xfrm>
            <a:off x="533400" y="757535"/>
            <a:ext cx="8153400" cy="461665"/>
          </a:xfrm>
          <a:prstGeom prst="rect">
            <a:avLst/>
          </a:prstGeom>
          <a:noFill/>
          <a:ln w="9525">
            <a:noFill/>
            <a:miter lim="800000"/>
            <a:headEnd/>
            <a:tailEnd/>
          </a:ln>
        </p:spPr>
        <p:txBody>
          <a:bodyPr>
            <a:spAutoFit/>
          </a:bodyPr>
          <a:lstStyle/>
          <a:p>
            <a:pPr marL="347663" indent="-231775" eaLnBrk="0" hangingPunct="0">
              <a:spcBef>
                <a:spcPct val="50000"/>
              </a:spcBef>
              <a:buFont typeface="Arial" pitchFamily="34" charset="0"/>
              <a:buChar char="•"/>
            </a:pPr>
            <a:r>
              <a:rPr lang="en-US" sz="2400" dirty="0">
                <a:latin typeface="Calibri" pitchFamily="34" charset="0"/>
              </a:rPr>
              <a:t>Near End CrossTalk (NEXT) (dB)</a:t>
            </a:r>
            <a:endParaRPr lang="en-US" sz="2400" dirty="0">
              <a:solidFill>
                <a:srgbClr val="FFFF00"/>
              </a:solidFill>
              <a:latin typeface="Calibri" pitchFamily="34" charset="0"/>
            </a:endParaRPr>
          </a:p>
        </p:txBody>
      </p:sp>
      <p:sp>
        <p:nvSpPr>
          <p:cNvPr id="120" name="TextBox 119"/>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609600" y="762000"/>
            <a:ext cx="8153400" cy="769441"/>
          </a:xfrm>
          <a:prstGeom prst="rect">
            <a:avLst/>
          </a:prstGeom>
          <a:noFill/>
        </p:spPr>
        <p:txBody>
          <a:bodyPr wrap="square" rtlCol="0">
            <a:spAutoFit/>
          </a:bodyPr>
          <a:lstStyle/>
          <a:p>
            <a:pPr marL="225425" indent="-225425">
              <a:buFont typeface="Arial" pitchFamily="34" charset="0"/>
              <a:buChar char="•"/>
            </a:pPr>
            <a:r>
              <a:rPr lang="en-US" sz="2400" dirty="0" smtClean="0"/>
              <a:t>Category 3 Systems</a:t>
            </a:r>
          </a:p>
          <a:p>
            <a:pPr marL="682625" lvl="1" indent="-225425">
              <a:buFont typeface="Arial" pitchFamily="34" charset="0"/>
              <a:buChar char="•"/>
            </a:pPr>
            <a:r>
              <a:rPr lang="en-US" sz="2000" dirty="0" smtClean="0"/>
              <a:t>Key Parameters</a:t>
            </a:r>
          </a:p>
        </p:txBody>
      </p:sp>
      <p:graphicFrame>
        <p:nvGraphicFramePr>
          <p:cNvPr id="4" name="Table 3"/>
          <p:cNvGraphicFramePr>
            <a:graphicFrameLocks noGrp="1"/>
          </p:cNvGraphicFramePr>
          <p:nvPr/>
        </p:nvGraphicFramePr>
        <p:xfrm>
          <a:off x="1371600" y="1600200"/>
          <a:ext cx="6781794" cy="2966720"/>
        </p:xfrm>
        <a:graphic>
          <a:graphicData uri="http://schemas.openxmlformats.org/drawingml/2006/table">
            <a:tbl>
              <a:tblPr firstRow="1" bandRow="1">
                <a:tableStyleId>{5C22544A-7EE6-4342-B048-85BDC9FD1C3A}</a:tableStyleId>
              </a:tblPr>
              <a:tblGrid>
                <a:gridCol w="1356360"/>
                <a:gridCol w="904239"/>
                <a:gridCol w="904239"/>
                <a:gridCol w="904239"/>
                <a:gridCol w="904239"/>
                <a:gridCol w="904239"/>
                <a:gridCol w="904239"/>
              </a:tblGrid>
              <a:tr h="370840">
                <a:tc>
                  <a:txBody>
                    <a:bodyPr/>
                    <a:lstStyle/>
                    <a:p>
                      <a:r>
                        <a:rPr lang="en-US" dirty="0" smtClean="0"/>
                        <a:t>Parameter</a:t>
                      </a:r>
                      <a:endParaRPr lang="en-US" dirty="0"/>
                    </a:p>
                  </a:txBody>
                  <a:tcPr/>
                </a:tc>
                <a:tc>
                  <a:txBody>
                    <a:bodyPr/>
                    <a:lstStyle/>
                    <a:p>
                      <a:pPr algn="ctr"/>
                      <a:r>
                        <a:rPr lang="en-US" dirty="0" smtClean="0"/>
                        <a:t>Cat</a:t>
                      </a:r>
                      <a:r>
                        <a:rPr lang="en-US" baseline="0" dirty="0" smtClean="0"/>
                        <a:t> 3</a:t>
                      </a:r>
                      <a:endParaRPr lang="en-US" dirty="0"/>
                    </a:p>
                  </a:txBody>
                  <a:tcPr/>
                </a:tc>
                <a:tc>
                  <a:txBody>
                    <a:bodyPr/>
                    <a:lstStyle/>
                    <a:p>
                      <a:pPr algn="ctr"/>
                      <a:r>
                        <a:rPr lang="en-US" dirty="0" smtClean="0"/>
                        <a:t>Cat 5</a:t>
                      </a:r>
                      <a:endParaRPr lang="en-US" dirty="0"/>
                    </a:p>
                  </a:txBody>
                  <a:tcPr/>
                </a:tc>
                <a:tc>
                  <a:txBody>
                    <a:bodyPr/>
                    <a:lstStyle/>
                    <a:p>
                      <a:pPr algn="ctr"/>
                      <a:r>
                        <a:rPr lang="en-US" dirty="0" smtClean="0"/>
                        <a:t>TSB95</a:t>
                      </a:r>
                      <a:endParaRPr lang="en-US" dirty="0"/>
                    </a:p>
                  </a:txBody>
                  <a:tcPr/>
                </a:tc>
                <a:tc>
                  <a:txBody>
                    <a:bodyPr/>
                    <a:lstStyle/>
                    <a:p>
                      <a:pPr algn="ctr"/>
                      <a:r>
                        <a:rPr lang="en-US" dirty="0" smtClean="0"/>
                        <a:t>Cat 5e</a:t>
                      </a:r>
                      <a:endParaRPr lang="en-US" dirty="0"/>
                    </a:p>
                  </a:txBody>
                  <a:tcPr/>
                </a:tc>
                <a:tc>
                  <a:txBody>
                    <a:bodyPr/>
                    <a:lstStyle/>
                    <a:p>
                      <a:pPr algn="ctr"/>
                      <a:r>
                        <a:rPr lang="en-US" dirty="0" smtClean="0"/>
                        <a:t>Cat 6</a:t>
                      </a:r>
                      <a:endParaRPr lang="en-US" dirty="0"/>
                    </a:p>
                  </a:txBody>
                  <a:tcPr/>
                </a:tc>
                <a:tc>
                  <a:txBody>
                    <a:bodyPr/>
                    <a:lstStyle/>
                    <a:p>
                      <a:pPr algn="ctr"/>
                      <a:r>
                        <a:rPr lang="en-US" dirty="0" smtClean="0"/>
                        <a:t>Cat 6A</a:t>
                      </a:r>
                      <a:endParaRPr lang="en-US" dirty="0"/>
                    </a:p>
                  </a:txBody>
                  <a:tcPr/>
                </a:tc>
              </a:tr>
              <a:tr h="370840">
                <a:tc>
                  <a:txBody>
                    <a:bodyPr/>
                    <a:lstStyle/>
                    <a:p>
                      <a:r>
                        <a:rPr lang="en-US" dirty="0" smtClean="0"/>
                        <a:t>NEXT</a:t>
                      </a:r>
                      <a:endParaRPr lang="en-US" dirty="0"/>
                    </a:p>
                  </a:txBody>
                  <a:tcPr/>
                </a:tc>
                <a:tc>
                  <a:txBody>
                    <a:bodyPr/>
                    <a:lstStyle/>
                    <a:p>
                      <a:pPr algn="ctr">
                        <a:buClr>
                          <a:srgbClr val="FF0000"/>
                        </a:buClr>
                        <a:buFont typeface="Wingdings" pitchFamily="2" charset="2"/>
                        <a:buNone/>
                      </a:pP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Attenuation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ACR</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PSNEXT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Return Loss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102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2971800" y="2071227"/>
            <a:ext cx="366712" cy="224758"/>
          </a:xfrm>
          <a:prstGeom prst="rect">
            <a:avLst/>
          </a:prstGeom>
          <a:noFill/>
        </p:spPr>
      </p:pic>
      <p:pic>
        <p:nvPicPr>
          <p:cNvPr id="6"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2971800" y="2452227"/>
            <a:ext cx="366712" cy="2247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Line 116"/>
          <p:cNvSpPr>
            <a:spLocks noChangeShapeType="1"/>
          </p:cNvSpPr>
          <p:nvPr/>
        </p:nvSpPr>
        <p:spPr bwMode="auto">
          <a:xfrm>
            <a:off x="2819400" y="2057399"/>
            <a:ext cx="3124200" cy="45719"/>
          </a:xfrm>
          <a:prstGeom prst="line">
            <a:avLst/>
          </a:prstGeom>
          <a:noFill/>
          <a:ln w="57150">
            <a:solidFill>
              <a:srgbClr val="FF0000"/>
            </a:solidFill>
            <a:prstDash val="dash"/>
            <a:round/>
            <a:headEnd/>
            <a:tailEnd type="triangle" w="med" len="med"/>
          </a:ln>
        </p:spPr>
        <p:txBody>
          <a:bodyPr/>
          <a:lstStyle/>
          <a:p>
            <a:endParaRPr lang="en-US" dirty="0"/>
          </a:p>
        </p:txBody>
      </p:sp>
      <p:sp>
        <p:nvSpPr>
          <p:cNvPr id="70660" name="Text Box 117"/>
          <p:cNvSpPr txBox="1">
            <a:spLocks noChangeArrowheads="1"/>
          </p:cNvSpPr>
          <p:nvPr/>
        </p:nvSpPr>
        <p:spPr bwMode="auto">
          <a:xfrm>
            <a:off x="533400" y="762000"/>
            <a:ext cx="7162800" cy="461665"/>
          </a:xfrm>
          <a:prstGeom prst="rect">
            <a:avLst/>
          </a:prstGeom>
          <a:noFill/>
          <a:ln w="9525">
            <a:noFill/>
            <a:miter lim="800000"/>
            <a:headEnd/>
            <a:tailEnd/>
          </a:ln>
        </p:spPr>
        <p:txBody>
          <a:bodyPr>
            <a:spAutoFit/>
          </a:bodyPr>
          <a:lstStyle/>
          <a:p>
            <a:pPr marL="347663" indent="-231775" eaLnBrk="0" hangingPunct="0">
              <a:spcBef>
                <a:spcPct val="50000"/>
              </a:spcBef>
              <a:buFont typeface="Arial" pitchFamily="34" charset="0"/>
              <a:buChar char="•"/>
            </a:pPr>
            <a:r>
              <a:rPr lang="en-US" sz="2400" dirty="0">
                <a:latin typeface="Calibri" pitchFamily="34" charset="0"/>
              </a:rPr>
              <a:t>Attenuation (dB)</a:t>
            </a:r>
            <a:endParaRPr lang="en-US" sz="2400" dirty="0">
              <a:solidFill>
                <a:srgbClr val="FFFF00"/>
              </a:solidFill>
              <a:latin typeface="Calibri" pitchFamily="34" charset="0"/>
            </a:endParaRPr>
          </a:p>
        </p:txBody>
      </p:sp>
      <p:sp>
        <p:nvSpPr>
          <p:cNvPr id="70661" name="Freeform 118"/>
          <p:cNvSpPr>
            <a:spLocks/>
          </p:cNvSpPr>
          <p:nvPr/>
        </p:nvSpPr>
        <p:spPr bwMode="auto">
          <a:xfrm>
            <a:off x="1752600" y="1600200"/>
            <a:ext cx="563563" cy="649288"/>
          </a:xfrm>
          <a:custGeom>
            <a:avLst/>
            <a:gdLst>
              <a:gd name="T0" fmla="*/ 0 w 355"/>
              <a:gd name="T1" fmla="*/ 1028224632 h 409"/>
              <a:gd name="T2" fmla="*/ 226814285 w 355"/>
              <a:gd name="T3" fmla="*/ 1028224632 h 409"/>
              <a:gd name="T4" fmla="*/ 317539959 w 355"/>
              <a:gd name="T5" fmla="*/ 937498964 h 409"/>
              <a:gd name="T6" fmla="*/ 317539959 w 355"/>
              <a:gd name="T7" fmla="*/ 453628537 h 409"/>
              <a:gd name="T8" fmla="*/ 317539959 w 355"/>
              <a:gd name="T9" fmla="*/ 60483803 h 409"/>
              <a:gd name="T10" fmla="*/ 378023742 w 355"/>
              <a:gd name="T11" fmla="*/ 0 h 409"/>
              <a:gd name="T12" fmla="*/ 483870461 w 355"/>
              <a:gd name="T13" fmla="*/ 0 h 409"/>
              <a:gd name="T14" fmla="*/ 559475190 w 355"/>
              <a:gd name="T15" fmla="*/ 30241902 h 409"/>
              <a:gd name="T16" fmla="*/ 559475190 w 355"/>
              <a:gd name="T17" fmla="*/ 423386648 h 409"/>
              <a:gd name="T18" fmla="*/ 559475190 w 355"/>
              <a:gd name="T19" fmla="*/ 937498964 h 409"/>
              <a:gd name="T20" fmla="*/ 635079919 w 355"/>
              <a:gd name="T21" fmla="*/ 1013103687 h 409"/>
              <a:gd name="T22" fmla="*/ 892136194 w 355"/>
              <a:gd name="T23" fmla="*/ 1013103687 h 4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5"/>
              <a:gd name="T37" fmla="*/ 0 h 409"/>
              <a:gd name="T38" fmla="*/ 355 w 355"/>
              <a:gd name="T39" fmla="*/ 409 h 4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5" h="409">
                <a:moveTo>
                  <a:pt x="0" y="408"/>
                </a:moveTo>
                <a:lnTo>
                  <a:pt x="90" y="408"/>
                </a:lnTo>
                <a:lnTo>
                  <a:pt x="126" y="372"/>
                </a:lnTo>
                <a:lnTo>
                  <a:pt x="126" y="180"/>
                </a:lnTo>
                <a:lnTo>
                  <a:pt x="126" y="24"/>
                </a:lnTo>
                <a:lnTo>
                  <a:pt x="150" y="0"/>
                </a:lnTo>
                <a:lnTo>
                  <a:pt x="192" y="0"/>
                </a:lnTo>
                <a:lnTo>
                  <a:pt x="222" y="12"/>
                </a:lnTo>
                <a:lnTo>
                  <a:pt x="222" y="168"/>
                </a:lnTo>
                <a:lnTo>
                  <a:pt x="222" y="372"/>
                </a:lnTo>
                <a:lnTo>
                  <a:pt x="252" y="402"/>
                </a:lnTo>
                <a:lnTo>
                  <a:pt x="354" y="402"/>
                </a:lnTo>
              </a:path>
            </a:pathLst>
          </a:custGeom>
          <a:noFill/>
          <a:ln w="50800" cap="rnd">
            <a:solidFill>
              <a:schemeClr val="accent2"/>
            </a:solidFill>
            <a:round/>
            <a:headEnd type="none" w="sm" len="sm"/>
            <a:tailEnd type="none" w="sm" len="sm"/>
          </a:ln>
        </p:spPr>
        <p:txBody>
          <a:bodyPr/>
          <a:lstStyle/>
          <a:p>
            <a:endParaRPr lang="en-US" sz="1800" dirty="0">
              <a:latin typeface="Calibri" pitchFamily="34" charset="0"/>
            </a:endParaRPr>
          </a:p>
        </p:txBody>
      </p:sp>
      <p:sp>
        <p:nvSpPr>
          <p:cNvPr id="70662" name="Freeform 119"/>
          <p:cNvSpPr>
            <a:spLocks/>
          </p:cNvSpPr>
          <p:nvPr/>
        </p:nvSpPr>
        <p:spPr bwMode="auto">
          <a:xfrm>
            <a:off x="6248400" y="1828800"/>
            <a:ext cx="563563" cy="304800"/>
          </a:xfrm>
          <a:custGeom>
            <a:avLst/>
            <a:gdLst>
              <a:gd name="T0" fmla="*/ 0 w 355"/>
              <a:gd name="T1" fmla="*/ 226591625 h 409"/>
              <a:gd name="T2" fmla="*/ 226814285 w 355"/>
              <a:gd name="T3" fmla="*/ 226591625 h 409"/>
              <a:gd name="T4" fmla="*/ 317539959 w 355"/>
              <a:gd name="T5" fmla="*/ 206597794 h 409"/>
              <a:gd name="T6" fmla="*/ 317539959 w 355"/>
              <a:gd name="T7" fmla="*/ 99966964 h 409"/>
              <a:gd name="T8" fmla="*/ 317539959 w 355"/>
              <a:gd name="T9" fmla="*/ 13329226 h 409"/>
              <a:gd name="T10" fmla="*/ 378023742 w 355"/>
              <a:gd name="T11" fmla="*/ 0 h 409"/>
              <a:gd name="T12" fmla="*/ 483870461 w 355"/>
              <a:gd name="T13" fmla="*/ 0 h 409"/>
              <a:gd name="T14" fmla="*/ 559475190 w 355"/>
              <a:gd name="T15" fmla="*/ 6664613 h 409"/>
              <a:gd name="T16" fmla="*/ 559475190 w 355"/>
              <a:gd name="T17" fmla="*/ 93302331 h 409"/>
              <a:gd name="T18" fmla="*/ 559475190 w 355"/>
              <a:gd name="T19" fmla="*/ 206597794 h 409"/>
              <a:gd name="T20" fmla="*/ 635079919 w 355"/>
              <a:gd name="T21" fmla="*/ 223258947 h 409"/>
              <a:gd name="T22" fmla="*/ 892136194 w 355"/>
              <a:gd name="T23" fmla="*/ 223258947 h 4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5"/>
              <a:gd name="T37" fmla="*/ 0 h 409"/>
              <a:gd name="T38" fmla="*/ 355 w 355"/>
              <a:gd name="T39" fmla="*/ 409 h 4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5" h="409">
                <a:moveTo>
                  <a:pt x="0" y="408"/>
                </a:moveTo>
                <a:lnTo>
                  <a:pt x="90" y="408"/>
                </a:lnTo>
                <a:lnTo>
                  <a:pt x="126" y="372"/>
                </a:lnTo>
                <a:lnTo>
                  <a:pt x="126" y="180"/>
                </a:lnTo>
                <a:lnTo>
                  <a:pt x="126" y="24"/>
                </a:lnTo>
                <a:lnTo>
                  <a:pt x="150" y="0"/>
                </a:lnTo>
                <a:lnTo>
                  <a:pt x="192" y="0"/>
                </a:lnTo>
                <a:lnTo>
                  <a:pt x="222" y="12"/>
                </a:lnTo>
                <a:lnTo>
                  <a:pt x="222" y="168"/>
                </a:lnTo>
                <a:lnTo>
                  <a:pt x="222" y="372"/>
                </a:lnTo>
                <a:lnTo>
                  <a:pt x="252" y="402"/>
                </a:lnTo>
                <a:lnTo>
                  <a:pt x="354" y="402"/>
                </a:lnTo>
              </a:path>
            </a:pathLst>
          </a:custGeom>
          <a:noFill/>
          <a:ln w="50800" cap="rnd">
            <a:solidFill>
              <a:schemeClr val="accent2"/>
            </a:solidFill>
            <a:round/>
            <a:headEnd type="none" w="sm" len="sm"/>
            <a:tailEnd type="none" w="sm" len="sm"/>
          </a:ln>
        </p:spPr>
        <p:txBody>
          <a:bodyPr/>
          <a:lstStyle/>
          <a:p>
            <a:endParaRPr lang="en-US" sz="1800" dirty="0">
              <a:latin typeface="Calibri" pitchFamily="34" charset="0"/>
            </a:endParaRPr>
          </a:p>
        </p:txBody>
      </p:sp>
      <p:sp>
        <p:nvSpPr>
          <p:cNvPr id="120" name="TextBox 119"/>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grpSp>
        <p:nvGrpSpPr>
          <p:cNvPr id="121" name="Group 120"/>
          <p:cNvGrpSpPr/>
          <p:nvPr/>
        </p:nvGrpSpPr>
        <p:grpSpPr>
          <a:xfrm>
            <a:off x="1371600" y="2209800"/>
            <a:ext cx="6041136" cy="3005328"/>
            <a:chOff x="1551432" y="1926336"/>
            <a:chExt cx="6041136" cy="3005328"/>
          </a:xfrm>
        </p:grpSpPr>
        <p:pic>
          <p:nvPicPr>
            <p:cNvPr id="122" name="Picture 121" descr="4 Pair Cabling-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551432" y="1926336"/>
              <a:ext cx="6041136" cy="3005328"/>
            </a:xfrm>
            <a:prstGeom prst="rect">
              <a:avLst/>
            </a:prstGeom>
          </p:spPr>
        </p:pic>
        <p:sp>
          <p:nvSpPr>
            <p:cNvPr id="123" name="TextBox 122"/>
            <p:cNvSpPr txBox="1"/>
            <p:nvPr/>
          </p:nvSpPr>
          <p:spPr>
            <a:xfrm>
              <a:off x="1981200" y="2209800"/>
              <a:ext cx="457200" cy="369332"/>
            </a:xfrm>
            <a:prstGeom prst="rect">
              <a:avLst/>
            </a:prstGeom>
            <a:noFill/>
          </p:spPr>
          <p:txBody>
            <a:bodyPr wrap="square" rtlCol="0">
              <a:spAutoFit/>
            </a:bodyPr>
            <a:lstStyle/>
            <a:p>
              <a:r>
                <a:rPr lang="en-US" dirty="0" smtClean="0"/>
                <a:t>Tx</a:t>
              </a:r>
              <a:endParaRPr lang="en-US" dirty="0"/>
            </a:p>
          </p:txBody>
        </p:sp>
        <p:sp>
          <p:nvSpPr>
            <p:cNvPr id="124" name="TextBox 123"/>
            <p:cNvSpPr txBox="1"/>
            <p:nvPr/>
          </p:nvSpPr>
          <p:spPr>
            <a:xfrm>
              <a:off x="6629400" y="2971800"/>
              <a:ext cx="457200" cy="369332"/>
            </a:xfrm>
            <a:prstGeom prst="rect">
              <a:avLst/>
            </a:prstGeom>
            <a:noFill/>
          </p:spPr>
          <p:txBody>
            <a:bodyPr wrap="square" rtlCol="0">
              <a:spAutoFit/>
            </a:bodyPr>
            <a:lstStyle/>
            <a:p>
              <a:r>
                <a:rPr lang="en-US" dirty="0" smtClean="0"/>
                <a:t>Tx</a:t>
              </a:r>
              <a:endParaRPr lang="en-US" dirty="0"/>
            </a:p>
          </p:txBody>
        </p:sp>
        <p:sp>
          <p:nvSpPr>
            <p:cNvPr id="125" name="TextBox 124"/>
            <p:cNvSpPr txBox="1"/>
            <p:nvPr/>
          </p:nvSpPr>
          <p:spPr>
            <a:xfrm>
              <a:off x="1981200" y="2971800"/>
              <a:ext cx="457200" cy="369332"/>
            </a:xfrm>
            <a:prstGeom prst="rect">
              <a:avLst/>
            </a:prstGeom>
            <a:noFill/>
          </p:spPr>
          <p:txBody>
            <a:bodyPr wrap="square" rtlCol="0">
              <a:spAutoFit/>
            </a:bodyPr>
            <a:lstStyle/>
            <a:p>
              <a:r>
                <a:rPr lang="en-US" dirty="0" smtClean="0"/>
                <a:t>Rx</a:t>
              </a:r>
              <a:endParaRPr lang="en-US" dirty="0"/>
            </a:p>
          </p:txBody>
        </p:sp>
        <p:sp>
          <p:nvSpPr>
            <p:cNvPr id="126" name="TextBox 125"/>
            <p:cNvSpPr txBox="1"/>
            <p:nvPr/>
          </p:nvSpPr>
          <p:spPr>
            <a:xfrm>
              <a:off x="6629400" y="2209800"/>
              <a:ext cx="457200" cy="369332"/>
            </a:xfrm>
            <a:prstGeom prst="rect">
              <a:avLst/>
            </a:prstGeom>
            <a:noFill/>
          </p:spPr>
          <p:txBody>
            <a:bodyPr wrap="square" rtlCol="0">
              <a:spAutoFit/>
            </a:bodyPr>
            <a:lstStyle/>
            <a:p>
              <a:r>
                <a:rPr lang="en-US" dirty="0" smtClean="0"/>
                <a:t>Rx</a:t>
              </a:r>
              <a:endParaRPr lang="en-US" dirty="0"/>
            </a:p>
          </p:txBody>
        </p:sp>
        <p:cxnSp>
          <p:nvCxnSpPr>
            <p:cNvPr id="127" name="Straight Arrow Connector 126"/>
            <p:cNvCxnSpPr>
              <a:stCxn id="123" idx="3"/>
              <a:endCxn id="126" idx="1"/>
            </p:cNvCxnSpPr>
            <p:nvPr/>
          </p:nvCxnSpPr>
          <p:spPr>
            <a:xfrm>
              <a:off x="2438400" y="2394466"/>
              <a:ext cx="419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8" name="Straight Arrow Connector 127"/>
            <p:cNvCxnSpPr>
              <a:stCxn id="124" idx="1"/>
              <a:endCxn id="125" idx="3"/>
            </p:cNvCxnSpPr>
            <p:nvPr/>
          </p:nvCxnSpPr>
          <p:spPr>
            <a:xfrm rot="10800000">
              <a:off x="2438400" y="3156466"/>
              <a:ext cx="419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sp>
        <p:nvSpPr>
          <p:cNvPr id="3" name="TextBox 2"/>
          <p:cNvSpPr txBox="1"/>
          <p:nvPr/>
        </p:nvSpPr>
        <p:spPr>
          <a:xfrm>
            <a:off x="609600" y="762000"/>
            <a:ext cx="8153400" cy="769441"/>
          </a:xfrm>
          <a:prstGeom prst="rect">
            <a:avLst/>
          </a:prstGeom>
          <a:noFill/>
        </p:spPr>
        <p:txBody>
          <a:bodyPr wrap="square" rtlCol="0">
            <a:spAutoFit/>
          </a:bodyPr>
          <a:lstStyle/>
          <a:p>
            <a:pPr marL="225425" indent="-225425">
              <a:buFont typeface="Arial" pitchFamily="34" charset="0"/>
              <a:buChar char="•"/>
            </a:pPr>
            <a:r>
              <a:rPr lang="en-US" sz="2400" dirty="0" smtClean="0"/>
              <a:t>Category 3 Systems</a:t>
            </a:r>
          </a:p>
          <a:p>
            <a:pPr marL="682625" lvl="1" indent="-225425">
              <a:buFont typeface="Arial" pitchFamily="34" charset="0"/>
              <a:buChar char="•"/>
            </a:pPr>
            <a:r>
              <a:rPr lang="en-US" sz="2000" dirty="0" smtClean="0"/>
              <a:t>Key Parameters</a:t>
            </a:r>
          </a:p>
        </p:txBody>
      </p:sp>
      <p:graphicFrame>
        <p:nvGraphicFramePr>
          <p:cNvPr id="4" name="Table 3"/>
          <p:cNvGraphicFramePr>
            <a:graphicFrameLocks noGrp="1"/>
          </p:cNvGraphicFramePr>
          <p:nvPr/>
        </p:nvGraphicFramePr>
        <p:xfrm>
          <a:off x="1371600" y="1600200"/>
          <a:ext cx="6781794" cy="2966720"/>
        </p:xfrm>
        <a:graphic>
          <a:graphicData uri="http://schemas.openxmlformats.org/drawingml/2006/table">
            <a:tbl>
              <a:tblPr firstRow="1" bandRow="1">
                <a:tableStyleId>{5C22544A-7EE6-4342-B048-85BDC9FD1C3A}</a:tableStyleId>
              </a:tblPr>
              <a:tblGrid>
                <a:gridCol w="1356360"/>
                <a:gridCol w="904239"/>
                <a:gridCol w="904239"/>
                <a:gridCol w="904239"/>
                <a:gridCol w="904239"/>
                <a:gridCol w="904239"/>
                <a:gridCol w="904239"/>
              </a:tblGrid>
              <a:tr h="370840">
                <a:tc>
                  <a:txBody>
                    <a:bodyPr/>
                    <a:lstStyle/>
                    <a:p>
                      <a:r>
                        <a:rPr lang="en-US" dirty="0" smtClean="0"/>
                        <a:t>Parameter</a:t>
                      </a:r>
                      <a:endParaRPr lang="en-US" dirty="0"/>
                    </a:p>
                  </a:txBody>
                  <a:tcPr/>
                </a:tc>
                <a:tc>
                  <a:txBody>
                    <a:bodyPr/>
                    <a:lstStyle/>
                    <a:p>
                      <a:pPr algn="ctr"/>
                      <a:r>
                        <a:rPr lang="en-US" dirty="0" smtClean="0"/>
                        <a:t>Cat</a:t>
                      </a:r>
                      <a:r>
                        <a:rPr lang="en-US" baseline="0" dirty="0" smtClean="0"/>
                        <a:t> 3</a:t>
                      </a:r>
                      <a:endParaRPr lang="en-US" dirty="0"/>
                    </a:p>
                  </a:txBody>
                  <a:tcPr/>
                </a:tc>
                <a:tc>
                  <a:txBody>
                    <a:bodyPr/>
                    <a:lstStyle/>
                    <a:p>
                      <a:pPr algn="ctr"/>
                      <a:r>
                        <a:rPr lang="en-US" dirty="0" smtClean="0"/>
                        <a:t>Cat 5</a:t>
                      </a:r>
                      <a:endParaRPr lang="en-US" dirty="0"/>
                    </a:p>
                  </a:txBody>
                  <a:tcPr/>
                </a:tc>
                <a:tc>
                  <a:txBody>
                    <a:bodyPr/>
                    <a:lstStyle/>
                    <a:p>
                      <a:pPr algn="ctr"/>
                      <a:r>
                        <a:rPr lang="en-US" dirty="0" smtClean="0"/>
                        <a:t>TSB95</a:t>
                      </a:r>
                      <a:endParaRPr lang="en-US" dirty="0"/>
                    </a:p>
                  </a:txBody>
                  <a:tcPr/>
                </a:tc>
                <a:tc>
                  <a:txBody>
                    <a:bodyPr/>
                    <a:lstStyle/>
                    <a:p>
                      <a:pPr algn="ctr"/>
                      <a:r>
                        <a:rPr lang="en-US" dirty="0" smtClean="0"/>
                        <a:t>Cat 5e</a:t>
                      </a:r>
                      <a:endParaRPr lang="en-US" dirty="0"/>
                    </a:p>
                  </a:txBody>
                  <a:tcPr/>
                </a:tc>
                <a:tc>
                  <a:txBody>
                    <a:bodyPr/>
                    <a:lstStyle/>
                    <a:p>
                      <a:pPr algn="ctr"/>
                      <a:r>
                        <a:rPr lang="en-US" dirty="0" smtClean="0"/>
                        <a:t>Cat 6</a:t>
                      </a:r>
                      <a:endParaRPr lang="en-US" dirty="0"/>
                    </a:p>
                  </a:txBody>
                  <a:tcPr/>
                </a:tc>
                <a:tc>
                  <a:txBody>
                    <a:bodyPr/>
                    <a:lstStyle/>
                    <a:p>
                      <a:pPr algn="ctr"/>
                      <a:r>
                        <a:rPr lang="en-US" dirty="0" smtClean="0"/>
                        <a:t>Cat 6A</a:t>
                      </a:r>
                      <a:endParaRPr lang="en-US" dirty="0"/>
                    </a:p>
                  </a:txBody>
                  <a:tcPr/>
                </a:tc>
              </a:tr>
              <a:tr h="370840">
                <a:tc>
                  <a:txBody>
                    <a:bodyPr/>
                    <a:lstStyle/>
                    <a:p>
                      <a:r>
                        <a:rPr lang="en-US" dirty="0" smtClean="0"/>
                        <a:t>NEXT</a:t>
                      </a:r>
                      <a:endParaRPr lang="en-US" dirty="0"/>
                    </a:p>
                  </a:txBody>
                  <a:tcPr/>
                </a:tc>
                <a:tc>
                  <a:txBody>
                    <a:bodyPr/>
                    <a:lstStyle/>
                    <a:p>
                      <a:pPr algn="ctr">
                        <a:buClr>
                          <a:srgbClr val="FF0000"/>
                        </a:buClr>
                        <a:buFont typeface="Wingdings" pitchFamily="2" charset="2"/>
                        <a:buNone/>
                      </a:pP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Attenuation</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ACR</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PSNEXT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PSELFEXT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Return Loss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102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2971800" y="2071227"/>
            <a:ext cx="366712" cy="224758"/>
          </a:xfrm>
          <a:prstGeom prst="rect">
            <a:avLst/>
          </a:prstGeom>
          <a:noFill/>
        </p:spPr>
      </p:pic>
      <p:pic>
        <p:nvPicPr>
          <p:cNvPr id="6"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2971800" y="2452227"/>
            <a:ext cx="366712" cy="224758"/>
          </a:xfrm>
          <a:prstGeom prst="rect">
            <a:avLst/>
          </a:prstGeom>
          <a:noFill/>
        </p:spPr>
      </p:pic>
      <p:pic>
        <p:nvPicPr>
          <p:cNvPr id="7" name="Picture 3" descr="C:\Documents and Settings\hjohnson\Local Settings\Temporary Internet Files\Content.IE5\DUS9R5WL\MM900185588[1].gif"/>
          <p:cNvPicPr>
            <a:picLocks noChangeAspect="1" noChangeArrowheads="1" noCrop="1"/>
          </p:cNvPicPr>
          <p:nvPr/>
        </p:nvPicPr>
        <p:blipFill>
          <a:blip r:embed="rId3" cstate="print"/>
          <a:stretch>
            <a:fillRect/>
          </a:stretch>
        </p:blipFill>
        <p:spPr bwMode="auto">
          <a:xfrm>
            <a:off x="2971800" y="2795664"/>
            <a:ext cx="366712" cy="2247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Line 116"/>
          <p:cNvSpPr>
            <a:spLocks noChangeShapeType="1"/>
          </p:cNvSpPr>
          <p:nvPr/>
        </p:nvSpPr>
        <p:spPr bwMode="auto">
          <a:xfrm>
            <a:off x="2819400" y="2057399"/>
            <a:ext cx="3124200" cy="45719"/>
          </a:xfrm>
          <a:prstGeom prst="line">
            <a:avLst/>
          </a:prstGeom>
          <a:noFill/>
          <a:ln w="57150">
            <a:solidFill>
              <a:srgbClr val="FF0000"/>
            </a:solidFill>
            <a:prstDash val="dash"/>
            <a:round/>
            <a:headEnd/>
            <a:tailEnd type="triangle" w="med" len="med"/>
          </a:ln>
        </p:spPr>
        <p:txBody>
          <a:bodyPr/>
          <a:lstStyle/>
          <a:p>
            <a:endParaRPr lang="en-US" dirty="0"/>
          </a:p>
        </p:txBody>
      </p:sp>
      <p:sp>
        <p:nvSpPr>
          <p:cNvPr id="70660" name="Text Box 117"/>
          <p:cNvSpPr txBox="1">
            <a:spLocks noChangeArrowheads="1"/>
          </p:cNvSpPr>
          <p:nvPr/>
        </p:nvSpPr>
        <p:spPr bwMode="auto">
          <a:xfrm>
            <a:off x="533400" y="762000"/>
            <a:ext cx="7162800" cy="461665"/>
          </a:xfrm>
          <a:prstGeom prst="rect">
            <a:avLst/>
          </a:prstGeom>
          <a:noFill/>
          <a:ln w="9525">
            <a:noFill/>
            <a:miter lim="800000"/>
            <a:headEnd/>
            <a:tailEnd/>
          </a:ln>
        </p:spPr>
        <p:txBody>
          <a:bodyPr>
            <a:spAutoFit/>
          </a:bodyPr>
          <a:lstStyle/>
          <a:p>
            <a:pPr marL="347663" indent="-231775" eaLnBrk="0" hangingPunct="0">
              <a:spcBef>
                <a:spcPct val="50000"/>
              </a:spcBef>
              <a:buFont typeface="Arial" pitchFamily="34" charset="0"/>
              <a:buChar char="•"/>
            </a:pPr>
            <a:r>
              <a:rPr lang="en-US" sz="2400" dirty="0" smtClean="0">
                <a:latin typeface="Calibri" pitchFamily="34" charset="0"/>
              </a:rPr>
              <a:t>ACR </a:t>
            </a:r>
            <a:r>
              <a:rPr lang="en-US" sz="2400" dirty="0">
                <a:latin typeface="Calibri" pitchFamily="34" charset="0"/>
              </a:rPr>
              <a:t>(dB)</a:t>
            </a:r>
            <a:endParaRPr lang="en-US" sz="2400" dirty="0">
              <a:solidFill>
                <a:srgbClr val="FFFF00"/>
              </a:solidFill>
              <a:latin typeface="Calibri" pitchFamily="34" charset="0"/>
            </a:endParaRPr>
          </a:p>
        </p:txBody>
      </p:sp>
      <p:sp>
        <p:nvSpPr>
          <p:cNvPr id="70661" name="Freeform 118"/>
          <p:cNvSpPr>
            <a:spLocks/>
          </p:cNvSpPr>
          <p:nvPr/>
        </p:nvSpPr>
        <p:spPr bwMode="auto">
          <a:xfrm>
            <a:off x="1752600" y="1600200"/>
            <a:ext cx="563563" cy="649288"/>
          </a:xfrm>
          <a:custGeom>
            <a:avLst/>
            <a:gdLst>
              <a:gd name="T0" fmla="*/ 0 w 355"/>
              <a:gd name="T1" fmla="*/ 1028224632 h 409"/>
              <a:gd name="T2" fmla="*/ 226814285 w 355"/>
              <a:gd name="T3" fmla="*/ 1028224632 h 409"/>
              <a:gd name="T4" fmla="*/ 317539959 w 355"/>
              <a:gd name="T5" fmla="*/ 937498964 h 409"/>
              <a:gd name="T6" fmla="*/ 317539959 w 355"/>
              <a:gd name="T7" fmla="*/ 453628537 h 409"/>
              <a:gd name="T8" fmla="*/ 317539959 w 355"/>
              <a:gd name="T9" fmla="*/ 60483803 h 409"/>
              <a:gd name="T10" fmla="*/ 378023742 w 355"/>
              <a:gd name="T11" fmla="*/ 0 h 409"/>
              <a:gd name="T12" fmla="*/ 483870461 w 355"/>
              <a:gd name="T13" fmla="*/ 0 h 409"/>
              <a:gd name="T14" fmla="*/ 559475190 w 355"/>
              <a:gd name="T15" fmla="*/ 30241902 h 409"/>
              <a:gd name="T16" fmla="*/ 559475190 w 355"/>
              <a:gd name="T17" fmla="*/ 423386648 h 409"/>
              <a:gd name="T18" fmla="*/ 559475190 w 355"/>
              <a:gd name="T19" fmla="*/ 937498964 h 409"/>
              <a:gd name="T20" fmla="*/ 635079919 w 355"/>
              <a:gd name="T21" fmla="*/ 1013103687 h 409"/>
              <a:gd name="T22" fmla="*/ 892136194 w 355"/>
              <a:gd name="T23" fmla="*/ 1013103687 h 4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5"/>
              <a:gd name="T37" fmla="*/ 0 h 409"/>
              <a:gd name="T38" fmla="*/ 355 w 355"/>
              <a:gd name="T39" fmla="*/ 409 h 4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5" h="409">
                <a:moveTo>
                  <a:pt x="0" y="408"/>
                </a:moveTo>
                <a:lnTo>
                  <a:pt x="90" y="408"/>
                </a:lnTo>
                <a:lnTo>
                  <a:pt x="126" y="372"/>
                </a:lnTo>
                <a:lnTo>
                  <a:pt x="126" y="180"/>
                </a:lnTo>
                <a:lnTo>
                  <a:pt x="126" y="24"/>
                </a:lnTo>
                <a:lnTo>
                  <a:pt x="150" y="0"/>
                </a:lnTo>
                <a:lnTo>
                  <a:pt x="192" y="0"/>
                </a:lnTo>
                <a:lnTo>
                  <a:pt x="222" y="12"/>
                </a:lnTo>
                <a:lnTo>
                  <a:pt x="222" y="168"/>
                </a:lnTo>
                <a:lnTo>
                  <a:pt x="222" y="372"/>
                </a:lnTo>
                <a:lnTo>
                  <a:pt x="252" y="402"/>
                </a:lnTo>
                <a:lnTo>
                  <a:pt x="354" y="402"/>
                </a:lnTo>
              </a:path>
            </a:pathLst>
          </a:custGeom>
          <a:noFill/>
          <a:ln w="50800" cap="rnd">
            <a:solidFill>
              <a:schemeClr val="accent2"/>
            </a:solidFill>
            <a:round/>
            <a:headEnd type="none" w="sm" len="sm"/>
            <a:tailEnd type="none" w="sm" len="sm"/>
          </a:ln>
        </p:spPr>
        <p:txBody>
          <a:bodyPr/>
          <a:lstStyle/>
          <a:p>
            <a:endParaRPr lang="en-US" sz="1800" dirty="0">
              <a:latin typeface="Calibri" pitchFamily="34" charset="0"/>
            </a:endParaRPr>
          </a:p>
        </p:txBody>
      </p:sp>
      <p:sp>
        <p:nvSpPr>
          <p:cNvPr id="70662" name="Freeform 119"/>
          <p:cNvSpPr>
            <a:spLocks/>
          </p:cNvSpPr>
          <p:nvPr/>
        </p:nvSpPr>
        <p:spPr bwMode="auto">
          <a:xfrm>
            <a:off x="6248400" y="1828800"/>
            <a:ext cx="563563" cy="304800"/>
          </a:xfrm>
          <a:custGeom>
            <a:avLst/>
            <a:gdLst>
              <a:gd name="T0" fmla="*/ 0 w 355"/>
              <a:gd name="T1" fmla="*/ 226591625 h 409"/>
              <a:gd name="T2" fmla="*/ 226814285 w 355"/>
              <a:gd name="T3" fmla="*/ 226591625 h 409"/>
              <a:gd name="T4" fmla="*/ 317539959 w 355"/>
              <a:gd name="T5" fmla="*/ 206597794 h 409"/>
              <a:gd name="T6" fmla="*/ 317539959 w 355"/>
              <a:gd name="T7" fmla="*/ 99966964 h 409"/>
              <a:gd name="T8" fmla="*/ 317539959 w 355"/>
              <a:gd name="T9" fmla="*/ 13329226 h 409"/>
              <a:gd name="T10" fmla="*/ 378023742 w 355"/>
              <a:gd name="T11" fmla="*/ 0 h 409"/>
              <a:gd name="T12" fmla="*/ 483870461 w 355"/>
              <a:gd name="T13" fmla="*/ 0 h 409"/>
              <a:gd name="T14" fmla="*/ 559475190 w 355"/>
              <a:gd name="T15" fmla="*/ 6664613 h 409"/>
              <a:gd name="T16" fmla="*/ 559475190 w 355"/>
              <a:gd name="T17" fmla="*/ 93302331 h 409"/>
              <a:gd name="T18" fmla="*/ 559475190 w 355"/>
              <a:gd name="T19" fmla="*/ 206597794 h 409"/>
              <a:gd name="T20" fmla="*/ 635079919 w 355"/>
              <a:gd name="T21" fmla="*/ 223258947 h 409"/>
              <a:gd name="T22" fmla="*/ 892136194 w 355"/>
              <a:gd name="T23" fmla="*/ 223258947 h 4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5"/>
              <a:gd name="T37" fmla="*/ 0 h 409"/>
              <a:gd name="T38" fmla="*/ 355 w 355"/>
              <a:gd name="T39" fmla="*/ 409 h 4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5" h="409">
                <a:moveTo>
                  <a:pt x="0" y="408"/>
                </a:moveTo>
                <a:lnTo>
                  <a:pt x="90" y="408"/>
                </a:lnTo>
                <a:lnTo>
                  <a:pt x="126" y="372"/>
                </a:lnTo>
                <a:lnTo>
                  <a:pt x="126" y="180"/>
                </a:lnTo>
                <a:lnTo>
                  <a:pt x="126" y="24"/>
                </a:lnTo>
                <a:lnTo>
                  <a:pt x="150" y="0"/>
                </a:lnTo>
                <a:lnTo>
                  <a:pt x="192" y="0"/>
                </a:lnTo>
                <a:lnTo>
                  <a:pt x="222" y="12"/>
                </a:lnTo>
                <a:lnTo>
                  <a:pt x="222" y="168"/>
                </a:lnTo>
                <a:lnTo>
                  <a:pt x="222" y="372"/>
                </a:lnTo>
                <a:lnTo>
                  <a:pt x="252" y="402"/>
                </a:lnTo>
                <a:lnTo>
                  <a:pt x="354" y="402"/>
                </a:lnTo>
              </a:path>
            </a:pathLst>
          </a:custGeom>
          <a:noFill/>
          <a:ln w="50800" cap="rnd">
            <a:solidFill>
              <a:schemeClr val="accent2"/>
            </a:solidFill>
            <a:round/>
            <a:headEnd type="none" w="sm" len="sm"/>
            <a:tailEnd type="none" w="sm" len="sm"/>
          </a:ln>
        </p:spPr>
        <p:txBody>
          <a:bodyPr/>
          <a:lstStyle/>
          <a:p>
            <a:endParaRPr lang="en-US" sz="1800" dirty="0">
              <a:latin typeface="Calibri" pitchFamily="34" charset="0"/>
            </a:endParaRPr>
          </a:p>
        </p:txBody>
      </p:sp>
      <p:sp>
        <p:nvSpPr>
          <p:cNvPr id="120" name="TextBox 119"/>
          <p:cNvSpPr txBox="1"/>
          <p:nvPr/>
        </p:nvSpPr>
        <p:spPr>
          <a:xfrm>
            <a:off x="457200" y="304800"/>
            <a:ext cx="5715000" cy="523220"/>
          </a:xfrm>
          <a:prstGeom prst="rect">
            <a:avLst/>
          </a:prstGeom>
          <a:noFill/>
        </p:spPr>
        <p:txBody>
          <a:bodyPr wrap="square" rtlCol="0">
            <a:spAutoFit/>
          </a:bodyPr>
          <a:lstStyle/>
          <a:p>
            <a:r>
              <a:rPr lang="en-US" sz="2800" dirty="0" smtClean="0"/>
              <a:t>Laying the Groundwork</a:t>
            </a:r>
            <a:endParaRPr lang="en-US" sz="2800" dirty="0"/>
          </a:p>
        </p:txBody>
      </p:sp>
      <p:grpSp>
        <p:nvGrpSpPr>
          <p:cNvPr id="2" name="Group 120"/>
          <p:cNvGrpSpPr/>
          <p:nvPr/>
        </p:nvGrpSpPr>
        <p:grpSpPr>
          <a:xfrm>
            <a:off x="1371600" y="2209800"/>
            <a:ext cx="6041136" cy="3005328"/>
            <a:chOff x="1551432" y="1926336"/>
            <a:chExt cx="6041136" cy="3005328"/>
          </a:xfrm>
        </p:grpSpPr>
        <p:pic>
          <p:nvPicPr>
            <p:cNvPr id="122" name="Picture 121" descr="4 Pair Cabling-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551432" y="1926336"/>
              <a:ext cx="6041136" cy="3005328"/>
            </a:xfrm>
            <a:prstGeom prst="rect">
              <a:avLst/>
            </a:prstGeom>
          </p:spPr>
        </p:pic>
        <p:sp>
          <p:nvSpPr>
            <p:cNvPr id="123" name="TextBox 122"/>
            <p:cNvSpPr txBox="1"/>
            <p:nvPr/>
          </p:nvSpPr>
          <p:spPr>
            <a:xfrm>
              <a:off x="1981200" y="2209800"/>
              <a:ext cx="457200" cy="369332"/>
            </a:xfrm>
            <a:prstGeom prst="rect">
              <a:avLst/>
            </a:prstGeom>
            <a:noFill/>
          </p:spPr>
          <p:txBody>
            <a:bodyPr wrap="square" rtlCol="0">
              <a:spAutoFit/>
            </a:bodyPr>
            <a:lstStyle/>
            <a:p>
              <a:r>
                <a:rPr lang="en-US" dirty="0" smtClean="0"/>
                <a:t>Tx</a:t>
              </a:r>
              <a:endParaRPr lang="en-US" dirty="0"/>
            </a:p>
          </p:txBody>
        </p:sp>
        <p:sp>
          <p:nvSpPr>
            <p:cNvPr id="124" name="TextBox 123"/>
            <p:cNvSpPr txBox="1"/>
            <p:nvPr/>
          </p:nvSpPr>
          <p:spPr>
            <a:xfrm>
              <a:off x="6629400" y="2971800"/>
              <a:ext cx="457200" cy="369332"/>
            </a:xfrm>
            <a:prstGeom prst="rect">
              <a:avLst/>
            </a:prstGeom>
            <a:noFill/>
          </p:spPr>
          <p:txBody>
            <a:bodyPr wrap="square" rtlCol="0">
              <a:spAutoFit/>
            </a:bodyPr>
            <a:lstStyle/>
            <a:p>
              <a:r>
                <a:rPr lang="en-US" dirty="0" smtClean="0"/>
                <a:t>Tx</a:t>
              </a:r>
              <a:endParaRPr lang="en-US" dirty="0"/>
            </a:p>
          </p:txBody>
        </p:sp>
        <p:sp>
          <p:nvSpPr>
            <p:cNvPr id="125" name="TextBox 124"/>
            <p:cNvSpPr txBox="1"/>
            <p:nvPr/>
          </p:nvSpPr>
          <p:spPr>
            <a:xfrm>
              <a:off x="1981200" y="2971800"/>
              <a:ext cx="457200" cy="369332"/>
            </a:xfrm>
            <a:prstGeom prst="rect">
              <a:avLst/>
            </a:prstGeom>
            <a:noFill/>
          </p:spPr>
          <p:txBody>
            <a:bodyPr wrap="square" rtlCol="0">
              <a:spAutoFit/>
            </a:bodyPr>
            <a:lstStyle/>
            <a:p>
              <a:r>
                <a:rPr lang="en-US" dirty="0" smtClean="0"/>
                <a:t>Rx</a:t>
              </a:r>
              <a:endParaRPr lang="en-US" dirty="0"/>
            </a:p>
          </p:txBody>
        </p:sp>
        <p:sp>
          <p:nvSpPr>
            <p:cNvPr id="126" name="TextBox 125"/>
            <p:cNvSpPr txBox="1"/>
            <p:nvPr/>
          </p:nvSpPr>
          <p:spPr>
            <a:xfrm>
              <a:off x="6629400" y="2209800"/>
              <a:ext cx="457200" cy="369332"/>
            </a:xfrm>
            <a:prstGeom prst="rect">
              <a:avLst/>
            </a:prstGeom>
            <a:noFill/>
          </p:spPr>
          <p:txBody>
            <a:bodyPr wrap="square" rtlCol="0">
              <a:spAutoFit/>
            </a:bodyPr>
            <a:lstStyle/>
            <a:p>
              <a:r>
                <a:rPr lang="en-US" dirty="0" smtClean="0"/>
                <a:t>Rx</a:t>
              </a:r>
              <a:endParaRPr lang="en-US" dirty="0"/>
            </a:p>
          </p:txBody>
        </p:sp>
        <p:cxnSp>
          <p:nvCxnSpPr>
            <p:cNvPr id="127" name="Straight Arrow Connector 126"/>
            <p:cNvCxnSpPr>
              <a:stCxn id="123" idx="3"/>
              <a:endCxn id="126" idx="1"/>
            </p:cNvCxnSpPr>
            <p:nvPr/>
          </p:nvCxnSpPr>
          <p:spPr>
            <a:xfrm>
              <a:off x="2438400" y="2394466"/>
              <a:ext cx="419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8" name="Straight Arrow Connector 127"/>
            <p:cNvCxnSpPr>
              <a:stCxn id="124" idx="1"/>
              <a:endCxn id="125" idx="3"/>
            </p:cNvCxnSpPr>
            <p:nvPr/>
          </p:nvCxnSpPr>
          <p:spPr>
            <a:xfrm rot="10800000">
              <a:off x="2438400" y="3156466"/>
              <a:ext cx="419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5" name="AutoShape 116"/>
          <p:cNvSpPr>
            <a:spLocks noChangeArrowheads="1"/>
          </p:cNvSpPr>
          <p:nvPr/>
        </p:nvSpPr>
        <p:spPr bwMode="auto">
          <a:xfrm flipH="1">
            <a:off x="2819400" y="2819400"/>
            <a:ext cx="304800" cy="609600"/>
          </a:xfrm>
          <a:prstGeom prst="curvedRightArrow">
            <a:avLst>
              <a:gd name="adj1" fmla="val 40000"/>
              <a:gd name="adj2" fmla="val 8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
        <p:nvSpPr>
          <p:cNvPr id="16" name="AutoShape 117"/>
          <p:cNvSpPr>
            <a:spLocks noChangeArrowheads="1"/>
          </p:cNvSpPr>
          <p:nvPr/>
        </p:nvSpPr>
        <p:spPr bwMode="auto">
          <a:xfrm flipH="1">
            <a:off x="2438400" y="2895600"/>
            <a:ext cx="304800" cy="457200"/>
          </a:xfrm>
          <a:prstGeom prst="curvedRightArrow">
            <a:avLst>
              <a:gd name="adj1" fmla="val 30000"/>
              <a:gd name="adj2" fmla="val 60000"/>
              <a:gd name="adj3" fmla="val 33333"/>
            </a:avLst>
          </a:prstGeom>
          <a:solidFill>
            <a:srgbClr val="FF0000"/>
          </a:solidFill>
          <a:ln w="12700">
            <a:solidFill>
              <a:srgbClr val="FF0000"/>
            </a:solidFill>
            <a:miter lim="800000"/>
            <a:headEnd/>
            <a:tailEnd/>
          </a:ln>
        </p:spPr>
        <p:txBody>
          <a:bodyPr wrap="none" anchor="ctr"/>
          <a:lstStyle/>
          <a:p>
            <a:endParaRPr lang="en-US" sz="1800" dirty="0">
              <a:latin typeface="Calibri"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CC_Icon_Template re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OCC_Icon_Template rev2</Template>
  <TotalTime>10269</TotalTime>
  <Words>3044</Words>
  <Application>Microsoft Office PowerPoint</Application>
  <PresentationFormat>On-screen Show (4:3)</PresentationFormat>
  <Paragraphs>487</Paragraphs>
  <Slides>35</Slides>
  <Notes>35</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OCC_Icon_Template rev2</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 Johnson</dc:creator>
  <cp:lastModifiedBy>Heather Johnson</cp:lastModifiedBy>
  <cp:revision>164</cp:revision>
  <dcterms:created xsi:type="dcterms:W3CDTF">2010-08-16T20:27:20Z</dcterms:created>
  <dcterms:modified xsi:type="dcterms:W3CDTF">2011-04-28T13:40:07Z</dcterms:modified>
</cp:coreProperties>
</file>