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3" r:id="rId2"/>
    <p:sldMasterId id="2147483654" r:id="rId3"/>
    <p:sldMasterId id="2147483655" r:id="rId4"/>
    <p:sldMasterId id="2147483896" r:id="rId5"/>
  </p:sldMasterIdLst>
  <p:notesMasterIdLst>
    <p:notesMasterId r:id="rId24"/>
  </p:notesMasterIdLst>
  <p:handoutMasterIdLst>
    <p:handoutMasterId r:id="rId25"/>
  </p:handoutMasterIdLst>
  <p:sldIdLst>
    <p:sldId id="257" r:id="rId6"/>
    <p:sldId id="256" r:id="rId7"/>
    <p:sldId id="449" r:id="rId8"/>
    <p:sldId id="451" r:id="rId9"/>
    <p:sldId id="448" r:id="rId10"/>
    <p:sldId id="447" r:id="rId11"/>
    <p:sldId id="453" r:id="rId12"/>
    <p:sldId id="454" r:id="rId13"/>
    <p:sldId id="455" r:id="rId14"/>
    <p:sldId id="456" r:id="rId15"/>
    <p:sldId id="452" r:id="rId16"/>
    <p:sldId id="457" r:id="rId17"/>
    <p:sldId id="458" r:id="rId18"/>
    <p:sldId id="460" r:id="rId19"/>
    <p:sldId id="462" r:id="rId20"/>
    <p:sldId id="443" r:id="rId21"/>
    <p:sldId id="446" r:id="rId22"/>
    <p:sldId id="463" r:id="rId23"/>
  </p:sldIdLst>
  <p:sldSz cx="9144000" cy="6858000" type="screen4x3"/>
  <p:notesSz cx="6858000" cy="91376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86656" autoAdjust="0"/>
  </p:normalViewPr>
  <p:slideViewPr>
    <p:cSldViewPr>
      <p:cViewPr>
        <p:scale>
          <a:sx n="71" d="100"/>
          <a:sy n="71" d="100"/>
        </p:scale>
        <p:origin x="-4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7886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7886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2508DF-5476-4189-B3CC-102383DC0D8F}" type="slidenum">
              <a:rPr lang="en-US">
                <a:latin typeface="Calibri" pitchFamily="34" charset="0"/>
              </a:rPr>
              <a:pPr>
                <a:defRPr/>
              </a:pPr>
              <a:t>‹#›</a:t>
            </a:fld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16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85800"/>
            <a:ext cx="4567238" cy="3425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0225"/>
            <a:ext cx="548640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7886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7886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0539531-1910-4C4A-BC1E-6BF93F09BB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518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58B69C-7DD8-41EF-8410-002640E826B7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 txBox="1">
            <a:spLocks noGrp="1" noChangeArrowheads="1"/>
          </p:cNvSpPr>
          <p:nvPr/>
        </p:nvSpPr>
        <p:spPr bwMode="auto">
          <a:xfrm>
            <a:off x="3884613" y="8678895"/>
            <a:ext cx="2971800" cy="45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035" tIns="53017" rIns="106035" bIns="53017" anchor="b"/>
          <a:lstStyle/>
          <a:p>
            <a:pPr algn="r" defTabSz="1060450"/>
            <a:fld id="{9AE14EFB-0E4F-4435-BF2C-9D8F76571F5E}" type="slidenum">
              <a:rPr lang="en-US" sz="1400">
                <a:latin typeface="Calibri" pitchFamily="68" charset="0"/>
              </a:rPr>
              <a:pPr algn="r" defTabSz="1060450"/>
              <a:t>4</a:t>
            </a:fld>
            <a:endParaRPr lang="en-US" sz="1400" dirty="0">
              <a:latin typeface="Calibri" pitchFamily="68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86572"/>
            <a:ext cx="4646612" cy="3425059"/>
          </a:xfrm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9" y="4341008"/>
            <a:ext cx="5026025" cy="4110070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Calibri" pitchFamily="6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 txBox="1">
            <a:spLocks noGrp="1" noChangeArrowheads="1"/>
          </p:cNvSpPr>
          <p:nvPr/>
        </p:nvSpPr>
        <p:spPr bwMode="auto">
          <a:xfrm>
            <a:off x="3884613" y="8678895"/>
            <a:ext cx="2971800" cy="45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035" tIns="53017" rIns="106035" bIns="53017" anchor="b"/>
          <a:lstStyle/>
          <a:p>
            <a:pPr algn="r" defTabSz="1060450"/>
            <a:fld id="{9AE14EFB-0E4F-4435-BF2C-9D8F76571F5E}" type="slidenum">
              <a:rPr lang="en-US" sz="1400">
                <a:latin typeface="Calibri" pitchFamily="68" charset="0"/>
              </a:rPr>
              <a:pPr algn="r" defTabSz="1060450"/>
              <a:t>14</a:t>
            </a:fld>
            <a:endParaRPr lang="en-US" sz="1400" dirty="0">
              <a:latin typeface="Calibri" pitchFamily="68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86572"/>
            <a:ext cx="4646612" cy="3425059"/>
          </a:xfrm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9" y="4341008"/>
            <a:ext cx="5026025" cy="4110070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Calibri" pitchFamily="6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267A6-69AF-403D-839F-9C1C109717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12072-C53F-4853-935D-3688102CAB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3643E-2317-4ABC-A406-87387BE3806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67E5D-916F-432D-9F29-2D624E7332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5FB2B-F830-475F-B8EE-011732AED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9A7E3-13D8-4757-B084-FD240407DB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0E486-B45A-4B97-A4CD-37C436F789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44FF7-5129-4AB6-A36C-87182486AF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3E574-85B2-44A1-8418-4D34DBAB0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5FD48-D6EC-4103-82E9-34F8081A557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6D756-C3D7-48CE-B078-C1F4D0E650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84B4F-935E-47D1-807C-EEF16ACE72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E9CC-C5A4-4689-A744-BCB01AB161D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FD7C-8CCC-4697-9126-5E152961476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1820E-A708-4176-9AC2-E5ED9614C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4EAF-B17A-41B5-A2B0-D9C1A420CA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A74FB-122E-4039-87F1-BB81214563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0C05B-2A4C-4CED-B479-B6D090CE92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66A82-4816-4206-B553-7E961111DE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5E458-C8CC-4DD6-8B8D-83C6610EF3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33475-0A94-47AD-9D1C-A91C6475CB5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B49F7-0E77-431A-B571-8BF44AD15D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4201690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017859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OCC_IconPPTSecondary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698236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36569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05932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OCC_IconPPTSecondary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1013407"/>
      </p:ext>
    </p:extLst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0447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57184"/>
      </p:ext>
    </p:extLst>
  </p:cSld>
  <p:clrMapOvr>
    <a:masterClrMapping/>
  </p:clrMapOvr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434421"/>
      </p:ext>
    </p:extLst>
  </p:cSld>
  <p:clrMapOvr>
    <a:masterClrMapping/>
  </p:clrMapOvr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eaLnBrk="0" hangingPunct="0">
              <a:defRPr/>
            </a:pPr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eaLnBrk="0" hangingPunct="0">
              <a:defRPr/>
            </a:pPr>
            <a:r>
              <a:rPr lang="en-US" dirty="0" smtClean="0">
                <a:solidFill>
                  <a:prstClr val="black"/>
                </a:solidFill>
                <a:ea typeface="+mn-ea"/>
                <a:cs typeface="+mn-cs"/>
              </a:rPr>
              <a:t>Proprietary and Confidential</a:t>
            </a:r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eaLnBrk="0" hangingPunct="0">
              <a:defRPr/>
            </a:pPr>
            <a:fld id="{23D34271-B08B-4DB3-966F-47152FF8C1A6}" type="slidenum">
              <a:rPr lang="en-US" smtClean="0">
                <a:solidFill>
                  <a:prstClr val="black"/>
                </a:solidFill>
                <a:ea typeface="+mn-ea"/>
                <a:cs typeface="+mn-cs"/>
              </a:rPr>
              <a:pPr eaLnBrk="0" hangingPunct="0"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6070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eaLnBrk="0" hangingPunct="0">
              <a:defRPr/>
            </a:pPr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eaLnBrk="0" hangingPunct="0">
              <a:defRPr/>
            </a:pPr>
            <a:r>
              <a:rPr lang="en-US" dirty="0" smtClean="0">
                <a:solidFill>
                  <a:prstClr val="black"/>
                </a:solidFill>
                <a:ea typeface="+mn-ea"/>
                <a:cs typeface="+mn-cs"/>
              </a:rPr>
              <a:t>Proprietary and Confidential</a:t>
            </a:r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eaLnBrk="0" hangingPunct="0">
              <a:defRPr/>
            </a:pPr>
            <a:fld id="{94D699BB-E17A-4572-90F2-C7F02BF2E727}" type="slidenum">
              <a:rPr lang="en-US" smtClean="0">
                <a:solidFill>
                  <a:prstClr val="black"/>
                </a:solidFill>
                <a:ea typeface="+mn-ea"/>
                <a:cs typeface="+mn-cs"/>
              </a:rPr>
              <a:pPr eaLnBrk="0" hangingPunct="0"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5784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14478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eaLnBrk="0" hangingPunct="0">
              <a:defRPr/>
            </a:pPr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eaLnBrk="0" hangingPunct="0">
              <a:defRPr/>
            </a:pPr>
            <a:r>
              <a:rPr lang="en-US" dirty="0" smtClean="0">
                <a:solidFill>
                  <a:prstClr val="black"/>
                </a:solidFill>
                <a:ea typeface="+mn-ea"/>
                <a:cs typeface="+mn-cs"/>
              </a:rPr>
              <a:t>Proprietary and Confidential</a:t>
            </a:r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400800"/>
            <a:ext cx="762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eaLnBrk="0" hangingPunct="0">
              <a:defRPr/>
            </a:pPr>
            <a:fld id="{4D4299D6-0ADD-4575-995C-E15834B9D477}" type="slidenum">
              <a:rPr lang="en-US" smtClean="0">
                <a:solidFill>
                  <a:prstClr val="black"/>
                </a:solidFill>
                <a:ea typeface="+mn-ea"/>
                <a:cs typeface="+mn-cs"/>
              </a:rPr>
              <a:pPr eaLnBrk="0" hangingPunct="0"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8305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81000"/>
            <a:ext cx="7772400" cy="5715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964510"/>
      </p:ext>
    </p:extLst>
  </p:cSld>
  <p:clrMapOvr>
    <a:masterClrMapping/>
  </p:clrMapOvr>
  <p:transition advClick="0" advTm="6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CC_IconPPTSecondaryOp3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34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34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34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34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ヒラギノ角ゴ Pro W3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ヒラギノ角ゴ Pro W3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CC_IconPPTSecondaryOp3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OCC_IconPPTSecondaryOp2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34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34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34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34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ヒラギノ角ゴ Pro W3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ヒラギノ角ゴ Pro W3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CC_IconPPTSecondaryOp3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47FB8DF-B3E1-4517-9AD8-ECD4B5F898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34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34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34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34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ヒラギノ角ゴ Pro W3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ヒラギノ角ゴ Pro W3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CC_IconPPTSecondaryOp3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69A9B31-BA59-4B1F-8724-622D3CCB2A5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34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34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34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34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ヒラギノ角ゴ Pro W3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ヒラギノ角ゴ Pro W3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CC_IconPPTSecondary2.jpg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811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 Bold"/>
          <a:ea typeface="ＭＳ Ｐゴシック" pitchFamily="68" charset="-128"/>
          <a:cs typeface="Arial 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68" charset="-128"/>
          <a:cs typeface="ＭＳ Ｐゴシック" pitchFamily="68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68" charset="-128"/>
          <a:cs typeface="ＭＳ Ｐゴシック" pitchFamily="68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68" charset="-128"/>
          <a:cs typeface="ＭＳ Ｐゴシック" pitchFamily="68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68" charset="-128"/>
          <a:cs typeface="ＭＳ Ｐゴシック" pitchFamily="6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68" charset="-128"/>
          <a:cs typeface="ＭＳ Ｐゴシック" pitchFamily="68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68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111" charset="-128"/>
          <a:cs typeface="ヒラギノ角ゴ Pro W3" pitchFamily="-111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11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Drawing1/Drawing/~Page-1/Sheet.38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6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  <p:sp>
        <p:nvSpPr>
          <p:cNvPr id="8" name="Subtitle 7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pPr marL="0" indent="0" algn="ctr">
              <a:buFont typeface="Arial" pitchFamily="-111" charset="0"/>
              <a:buNone/>
              <a:defRPr/>
            </a:pPr>
            <a:endParaRPr lang="en-US" kern="1200" dirty="0">
              <a:solidFill>
                <a:schemeClr val="tx1">
                  <a:tint val="75000"/>
                </a:schemeClr>
              </a:solidFill>
              <a:latin typeface="Calibri" pitchFamily="34" charset="0"/>
              <a:cs typeface="ＭＳ Ｐゴシック" pitchFamily="68" charset="-128"/>
            </a:endParaRPr>
          </a:p>
        </p:txBody>
      </p:sp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474663" y="4648200"/>
            <a:ext cx="65357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3000">
                <a:latin typeface="Arial Bold" pitchFamily="68" charset="0"/>
                <a:cs typeface="Arial Bold" pitchFamily="68" charset="0"/>
              </a:rPr>
              <a:t>Presentation Title Goes Here</a:t>
            </a:r>
          </a:p>
        </p:txBody>
      </p:sp>
      <p:pic>
        <p:nvPicPr>
          <p:cNvPr id="7173" name="Picture 11" descr="OCC_IconHeaderPg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12"/>
          <p:cNvSpPr>
            <a:spLocks noChangeArrowheads="1"/>
          </p:cNvSpPr>
          <p:nvPr/>
        </p:nvSpPr>
        <p:spPr bwMode="auto">
          <a:xfrm>
            <a:off x="474663" y="4648200"/>
            <a:ext cx="647164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3000" dirty="0" smtClean="0">
                <a:latin typeface="Arial Bold" pitchFamily="68" charset="0"/>
                <a:cs typeface="Arial Bold" pitchFamily="68" charset="0"/>
              </a:rPr>
              <a:t>Horizontal and Back Bone Cabling</a:t>
            </a:r>
            <a:endParaRPr lang="en-US" sz="3000" dirty="0">
              <a:latin typeface="Arial Bold" pitchFamily="68" charset="0"/>
              <a:cs typeface="Arial Bold" pitchFamily="6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latin typeface="Calibri" pitchFamily="34" charset="0"/>
              </a:rPr>
              <a:t>Horizontal &amp; Backbone Cabling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019800" y="1981200"/>
            <a:ext cx="22860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1600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TR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2362200"/>
            <a:ext cx="1295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cxnSp>
        <p:nvCxnSpPr>
          <p:cNvPr id="7" name="Elbow Connector 6"/>
          <p:cNvCxnSpPr/>
          <p:nvPr/>
        </p:nvCxnSpPr>
        <p:spPr>
          <a:xfrm rot="10800000">
            <a:off x="3124200" y="3200400"/>
            <a:ext cx="5410200" cy="2209800"/>
          </a:xfrm>
          <a:prstGeom prst="bentConnector3">
            <a:avLst>
              <a:gd name="adj1" fmla="val 34761"/>
            </a:avLst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67000" y="1981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TE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286000"/>
            <a:ext cx="645040" cy="216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Elbow Connector 11"/>
          <p:cNvCxnSpPr/>
          <p:nvPr/>
        </p:nvCxnSpPr>
        <p:spPr>
          <a:xfrm rot="16200000" flipV="1">
            <a:off x="6896100" y="3619500"/>
            <a:ext cx="2514600" cy="609600"/>
          </a:xfrm>
          <a:prstGeom prst="bentConnector3">
            <a:avLst>
              <a:gd name="adj1" fmla="val 50000"/>
            </a:avLst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hape 13"/>
          <p:cNvCxnSpPr>
            <a:stCxn id="10" idx="0"/>
          </p:cNvCxnSpPr>
          <p:nvPr/>
        </p:nvCxnSpPr>
        <p:spPr>
          <a:xfrm rot="16200000" flipV="1">
            <a:off x="6181060" y="676940"/>
            <a:ext cx="1066800" cy="215132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914400"/>
            <a:ext cx="4493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114800"/>
            <a:ext cx="4493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374900" y="3105150"/>
          <a:ext cx="51911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Visio" r:id="rId5" imgW="1766011" imgH="387096" progId="Visio.Drawing.6">
                  <p:link updateAutomatic="1"/>
                </p:oleObj>
              </mc:Choice>
              <mc:Fallback>
                <p:oleObj name="Visio" r:id="rId5" imgW="1766011" imgH="387096" progId="Visio.Drawing.6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900" y="3105150"/>
                        <a:ext cx="51911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2514600"/>
            <a:ext cx="1176338" cy="47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hape 21"/>
          <p:cNvCxnSpPr>
            <a:stCxn id="8" idx="0"/>
            <a:endCxn id="16" idx="0"/>
          </p:cNvCxnSpPr>
          <p:nvPr/>
        </p:nvCxnSpPr>
        <p:spPr>
          <a:xfrm rot="16200000" flipH="1" flipV="1">
            <a:off x="1083885" y="2569784"/>
            <a:ext cx="1752600" cy="1337431"/>
          </a:xfrm>
          <a:prstGeom prst="bentConnector3">
            <a:avLst>
              <a:gd name="adj1" fmla="val -13043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3400" y="1143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Still 90 m permanent link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066800" y="17526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438400" y="49530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Fiber bypasses TR and extends out to TE.  Fiber cable length 300m maximum </a:t>
            </a:r>
            <a:r>
              <a:rPr lang="en-US" dirty="0" err="1" smtClean="0">
                <a:latin typeface="Calibri" pitchFamily="34" charset="0"/>
              </a:rPr>
              <a:t>unspliced</a:t>
            </a:r>
            <a:r>
              <a:rPr lang="en-US" dirty="0" smtClean="0">
                <a:latin typeface="Calibri" pitchFamily="34" charset="0"/>
              </a:rPr>
              <a:t> recommended by TIA/EIA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32" name="Straight Arrow Connector 31"/>
          <p:cNvCxnSpPr>
            <a:stCxn id="30" idx="0"/>
          </p:cNvCxnSpPr>
          <p:nvPr/>
        </p:nvCxnSpPr>
        <p:spPr>
          <a:xfrm rot="5400000" flipH="1" flipV="1">
            <a:off x="4114800" y="3581400"/>
            <a:ext cx="16764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sz="2800" dirty="0" smtClean="0"/>
              <a:t>What Products are used in the Horizontal segment?</a:t>
            </a:r>
          </a:p>
          <a:p>
            <a:pPr lvl="1"/>
            <a:r>
              <a:rPr lang="en-US" sz="2400" dirty="0" smtClean="0"/>
              <a:t>Patch cords (WA &amp; Closet) (Copper or Fiber)</a:t>
            </a:r>
          </a:p>
          <a:p>
            <a:pPr lvl="1"/>
            <a:r>
              <a:rPr lang="en-US" sz="2400" dirty="0" smtClean="0"/>
              <a:t>Faceplates, surface boxes, multi-media boxes</a:t>
            </a:r>
          </a:p>
          <a:p>
            <a:pPr lvl="1"/>
            <a:r>
              <a:rPr lang="en-US" sz="2400" dirty="0" smtClean="0"/>
              <a:t>Jacks &amp; Adapters </a:t>
            </a:r>
          </a:p>
          <a:p>
            <a:pPr lvl="1"/>
            <a:r>
              <a:rPr lang="en-US" sz="2400" dirty="0" smtClean="0"/>
              <a:t>Cable (Copper or Fiber)</a:t>
            </a:r>
          </a:p>
          <a:p>
            <a:pPr lvl="1"/>
            <a:r>
              <a:rPr lang="en-US" sz="2400" dirty="0" smtClean="0"/>
              <a:t>Patch Panels</a:t>
            </a:r>
          </a:p>
          <a:p>
            <a:pPr lvl="1"/>
            <a:r>
              <a:rPr lang="en-US" sz="2400" dirty="0" smtClean="0"/>
              <a:t>Racks/ Cabinets (floor or Wall)</a:t>
            </a:r>
          </a:p>
          <a:p>
            <a:pPr lvl="1"/>
            <a:r>
              <a:rPr lang="en-US" sz="2400" dirty="0" smtClean="0"/>
              <a:t>Cable Management</a:t>
            </a:r>
          </a:p>
          <a:p>
            <a:pPr lvl="1"/>
            <a:r>
              <a:rPr lang="en-US" sz="2400" dirty="0" smtClean="0"/>
              <a:t>Fiber Boxes </a:t>
            </a:r>
            <a:endParaRPr lang="en-US" sz="24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487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latin typeface="Calibri" pitchFamily="34" charset="0"/>
              </a:rPr>
              <a:t>Horizontal &amp; Backbone Cabling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lvl="1">
              <a:buNone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487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latin typeface="Calibri" pitchFamily="34" charset="0"/>
              </a:rPr>
              <a:t>Horizontal &amp; Backbone Cabling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914401"/>
            <a:ext cx="8229600" cy="4876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Back Bone Cabling</a:t>
            </a:r>
            <a:r>
              <a:rPr lang="en-US" sz="2800" kern="0" dirty="0" smtClean="0">
                <a:latin typeface="Calibri" pitchFamily="34" charset="0"/>
                <a:ea typeface="+mn-ea"/>
                <a:cs typeface="+mn-cs"/>
              </a:rPr>
              <a:t> (2 Types)</a:t>
            </a:r>
          </a:p>
          <a:p>
            <a:pPr marL="800100" lvl="1" indent="-342900" defTabSz="4572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kern="0" dirty="0" smtClean="0">
                <a:latin typeface="Calibri" pitchFamily="34" charset="0"/>
                <a:ea typeface="+mn-ea"/>
                <a:cs typeface="+mn-cs"/>
              </a:rPr>
              <a:t>The first is Intra-building</a:t>
            </a:r>
          </a:p>
          <a:p>
            <a:pPr marL="1257300" lvl="2" indent="-342900" defTabSz="4572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kern="0" dirty="0" smtClean="0">
                <a:latin typeface="Calibri" pitchFamily="34" charset="0"/>
                <a:ea typeface="+mn-ea"/>
                <a:cs typeface="+mn-cs"/>
              </a:rPr>
              <a:t>Usually runs between floors through passageways called Risers.</a:t>
            </a:r>
          </a:p>
          <a:p>
            <a:pPr marL="1257300" lvl="2" indent="-342900" defTabSz="4572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kern="0" dirty="0" smtClean="0">
                <a:latin typeface="Calibri" pitchFamily="34" charset="0"/>
                <a:ea typeface="+mn-ea"/>
                <a:cs typeface="+mn-cs"/>
              </a:rPr>
              <a:t>Can be copper or Fiber</a:t>
            </a:r>
          </a:p>
          <a:p>
            <a:pPr marL="1257300" lvl="2" indent="-342900" defTabSz="4572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kern="0" dirty="0" smtClean="0">
                <a:latin typeface="Calibri" pitchFamily="34" charset="0"/>
                <a:ea typeface="+mn-ea"/>
                <a:cs typeface="+mn-cs"/>
              </a:rPr>
              <a:t>Can be Distributed or Collapsed</a:t>
            </a:r>
          </a:p>
          <a:p>
            <a:pPr marL="1714500" lvl="3" indent="-342900" defTabSz="4572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kern="0" dirty="0" smtClean="0">
                <a:latin typeface="Calibri" pitchFamily="34" charset="0"/>
                <a:ea typeface="+mn-ea"/>
                <a:cs typeface="+mn-cs"/>
              </a:rPr>
              <a:t>Distributed Connects to the horizontal cabling (typically in the TR) and is the most flexible for Network Growth</a:t>
            </a:r>
          </a:p>
          <a:p>
            <a:pPr marL="1714500" lvl="3" indent="-342900" defTabSz="4572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kern="0" dirty="0" smtClean="0">
                <a:latin typeface="Calibri" pitchFamily="34" charset="0"/>
                <a:ea typeface="+mn-ea"/>
                <a:cs typeface="+mn-cs"/>
              </a:rPr>
              <a:t>Collapsed is a direct fiber optic cable link to the WA.</a:t>
            </a:r>
          </a:p>
          <a:p>
            <a:pPr marL="1257300" lvl="2" indent="-342900" defTabSz="4572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kern="0" dirty="0" smtClean="0">
                <a:latin typeface="Calibri" pitchFamily="34" charset="0"/>
                <a:ea typeface="+mn-ea"/>
                <a:cs typeface="+mn-cs"/>
              </a:rPr>
              <a:t>Intra building backbones are recommended for max runs of  300meters unless high bandwidth fiber is used.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lvl="1">
              <a:buNone/>
            </a:pP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487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latin typeface="Calibri" pitchFamily="34" charset="0"/>
              </a:rPr>
              <a:t>Horizontal &amp; Backbone Cabling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914401"/>
            <a:ext cx="8229600" cy="4876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Back Bone Cabling</a:t>
            </a:r>
            <a:r>
              <a:rPr lang="en-US" sz="2800" kern="0" dirty="0" smtClean="0">
                <a:latin typeface="Calibri" pitchFamily="34" charset="0"/>
                <a:ea typeface="+mn-ea"/>
                <a:cs typeface="+mn-cs"/>
              </a:rPr>
              <a:t> (2 Types)</a:t>
            </a:r>
          </a:p>
          <a:p>
            <a:pPr marL="800100" lvl="1" indent="-342900" defTabSz="4572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kern="0" dirty="0" smtClean="0">
                <a:latin typeface="Calibri" pitchFamily="34" charset="0"/>
                <a:ea typeface="+mn-ea"/>
                <a:cs typeface="+mn-cs"/>
              </a:rPr>
              <a:t>The second is Inter-building</a:t>
            </a:r>
          </a:p>
          <a:p>
            <a:pPr marL="1257300" lvl="2" indent="-342900" defTabSz="4572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kern="0" dirty="0" smtClean="0">
                <a:latin typeface="Calibri" pitchFamily="34" charset="0"/>
                <a:ea typeface="+mn-ea"/>
                <a:cs typeface="+mn-cs"/>
              </a:rPr>
              <a:t>This is the backbone cabling that connects Multiple buildings like you would see in a campus environment</a:t>
            </a:r>
          </a:p>
          <a:p>
            <a:pPr marL="1257300" lvl="2" indent="-342900" defTabSz="4572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kern="0" dirty="0" smtClean="0">
                <a:latin typeface="Calibri" pitchFamily="34" charset="0"/>
                <a:ea typeface="+mn-ea"/>
                <a:cs typeface="+mn-cs"/>
              </a:rPr>
              <a:t>Due to long distances the preferred cabling choice is fiber optic cable</a:t>
            </a:r>
          </a:p>
          <a:p>
            <a:pPr marL="1257300" lvl="2" indent="-342900" defTabSz="4572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kern="0" dirty="0" smtClean="0">
                <a:latin typeface="Calibri" pitchFamily="34" charset="0"/>
                <a:ea typeface="+mn-ea"/>
                <a:cs typeface="+mn-cs"/>
              </a:rPr>
              <a:t>Cable can be Aerial, direct buried, or buried in conduit</a:t>
            </a:r>
          </a:p>
          <a:p>
            <a:pPr marL="1257300" lvl="2" indent="-342900" defTabSz="4572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kern="0" dirty="0" smtClean="0">
                <a:latin typeface="Calibri" pitchFamily="34" charset="0"/>
                <a:ea typeface="+mn-ea"/>
                <a:cs typeface="+mn-cs"/>
              </a:rPr>
              <a:t>Typically one building will house an equipment room where the main cross connect can be found linking all buildings.  </a:t>
            </a:r>
          </a:p>
          <a:p>
            <a:pPr marL="1257300" lvl="2" indent="-342900" defTabSz="4572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400" kern="0" dirty="0" smtClean="0">
              <a:latin typeface="Calibri" pitchFamily="34" charset="0"/>
              <a:ea typeface="+mn-ea"/>
              <a:cs typeface="+mn-cs"/>
            </a:endParaRPr>
          </a:p>
          <a:p>
            <a:pPr marL="800100" lvl="1" indent="-342900" defTabSz="4572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400" kern="0" dirty="0" smtClean="0"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25" y="685800"/>
            <a:ext cx="85391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16"/>
          <p:cNvSpPr>
            <a:spLocks noGrp="1"/>
          </p:cNvSpPr>
          <p:nvPr>
            <p:ph type="title" idx="4294967295"/>
          </p:nvPr>
        </p:nvSpPr>
        <p:spPr bwMode="auto">
          <a:xfrm>
            <a:off x="457200" y="228600"/>
            <a:ext cx="8153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200" b="1" dirty="0" smtClean="0">
                <a:latin typeface="Calibri" pitchFamily="68" charset="0"/>
                <a:cs typeface="Arial Bold" pitchFamily="68" charset="0"/>
              </a:rPr>
              <a:t>568-C.1 Commercial Bldg. Cabling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sz="2800" dirty="0" smtClean="0"/>
              <a:t>What Products are used in the Backbone segment</a:t>
            </a:r>
          </a:p>
          <a:p>
            <a:pPr lvl="1"/>
            <a:r>
              <a:rPr lang="en-US" sz="2400" dirty="0" smtClean="0"/>
              <a:t>Patch cords (Copper or Fiber)</a:t>
            </a:r>
          </a:p>
          <a:p>
            <a:pPr lvl="1"/>
            <a:r>
              <a:rPr lang="en-US" sz="2400" dirty="0" smtClean="0"/>
              <a:t>Fiber optic Cable</a:t>
            </a:r>
          </a:p>
          <a:p>
            <a:pPr lvl="1"/>
            <a:r>
              <a:rPr lang="en-US" sz="2400" dirty="0" smtClean="0"/>
              <a:t>Patch Panels</a:t>
            </a:r>
          </a:p>
          <a:p>
            <a:pPr lvl="1"/>
            <a:r>
              <a:rPr lang="en-US" sz="2400" dirty="0" smtClean="0"/>
              <a:t>Racks/ Cabinets (floor or Wall)</a:t>
            </a:r>
          </a:p>
          <a:p>
            <a:pPr lvl="1"/>
            <a:r>
              <a:rPr lang="en-US" sz="2400" dirty="0" smtClean="0"/>
              <a:t>Cable Management</a:t>
            </a:r>
          </a:p>
          <a:p>
            <a:pPr lvl="1"/>
            <a:r>
              <a:rPr lang="en-US" sz="2400" dirty="0" smtClean="0"/>
              <a:t>Fiber Boxes </a:t>
            </a:r>
          </a:p>
          <a:p>
            <a:pPr lvl="1"/>
            <a:r>
              <a:rPr lang="en-US" sz="2400" dirty="0" smtClean="0"/>
              <a:t>6 packs </a:t>
            </a:r>
          </a:p>
          <a:p>
            <a:pPr lvl="1"/>
            <a:r>
              <a:rPr lang="en-US" sz="2400" dirty="0" smtClean="0"/>
              <a:t>Fiber closure</a:t>
            </a:r>
            <a:endParaRPr lang="en-US" sz="24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487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latin typeface="Calibri" pitchFamily="34" charset="0"/>
              </a:rPr>
              <a:t>Horizontal &amp; Backbone Cabling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t2.gstatic.com/images?q=tbn:ANd9GcR34qU8_jo1qo7d4qa9srHaNQf1-fDOJOZOr2RtM-x7-1QIsRRpS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5484300" cy="560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</a:rPr>
              <a:t>STAY CLASSY SAN DIEGO</a:t>
            </a:r>
            <a:endParaRPr lang="en-US" sz="3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62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 b="1" dirty="0" smtClean="0">
                <a:latin typeface="Calibri" pitchFamily="34" charset="0"/>
              </a:rPr>
              <a:t>Quiz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What are the 4 segments of Network Architecture?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What is the point called where the backbone cabling connects with the outside world?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Name 3 OCC products that can be used in the horizontal cabling?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What is the maximum distance of the permanent link?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What product is required to make the permanent link a Channel?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What does </a:t>
            </a:r>
            <a:r>
              <a:rPr lang="en-US" sz="2000" dirty="0" err="1" smtClean="0"/>
              <a:t>FttE</a:t>
            </a:r>
            <a:r>
              <a:rPr lang="en-US" sz="2000" dirty="0" smtClean="0"/>
              <a:t> stand for?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What are the 2 types of Backbone cabling?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Name 3 OCC products that can be used in the Backbone cabling?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What is the preferred type of cable used as the backbone for campus environments.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A collapsed Backbone uses the horizontal cross connect as a termination point? True or False</a:t>
            </a:r>
          </a:p>
          <a:p>
            <a:pPr marL="514350" indent="-514350">
              <a:buNone/>
            </a:pPr>
            <a:r>
              <a:rPr lang="en-US" sz="2000" dirty="0" smtClean="0"/>
              <a:t>Bonus:  In What movie Does Will Ferrell say the phrase Stay Classy San Diego?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6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 b="1" dirty="0" smtClean="0">
                <a:latin typeface="Calibri" pitchFamily="34" charset="0"/>
              </a:rPr>
              <a:t>Answers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Horizontal, Riser, Campus, Local Access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Demarcation Point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Faceplates, Jacks, adapters, cable, Patch panels, patch cords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90meters or 300’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Patch Cords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Fiber to the Enclosure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Intra-building and Inter-building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Fiber cable, fiber boxes, adapters, fiber jumpers, patch cords, patch panels,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Fiber optic Cable, Our Cable, OCC’s cable are all acceptable answers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False</a:t>
            </a:r>
          </a:p>
          <a:p>
            <a:pPr marL="514350" indent="-514350">
              <a:buNone/>
            </a:pPr>
            <a:r>
              <a:rPr lang="en-US" sz="2000" dirty="0" smtClean="0"/>
              <a:t>Bonus:  Anchor Man: The legend of Ron Burgundy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None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6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8392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latin typeface="Calibri" pitchFamily="34" charset="0"/>
              </a:rPr>
              <a:t>Horizontal &amp;Backbone Cabling From the Jack Back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534400" cy="502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Network Architecture Basics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Horizontal cabling (&amp; Where OCC Products fit)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What is it?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What is included?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What standards apply?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Alternative Configurations</a:t>
            </a:r>
            <a:endParaRPr lang="en-US" sz="16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Backbone Cabling (&amp; Where OCC Products fit)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What is it?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Types of Backbone cabling</a:t>
            </a:r>
          </a:p>
          <a:p>
            <a:pPr lvl="2">
              <a:lnSpc>
                <a:spcPct val="90000"/>
              </a:lnSpc>
              <a:buNone/>
            </a:pPr>
            <a:endParaRPr lang="en-US" sz="1600" dirty="0" smtClean="0">
              <a:latin typeface="Calibri" pitchFamily="34" charset="0"/>
            </a:endParaRPr>
          </a:p>
          <a:p>
            <a:pPr lvl="1">
              <a:lnSpc>
                <a:spcPct val="90000"/>
              </a:lnSpc>
            </a:pPr>
            <a:endParaRPr lang="en-US" sz="1600" dirty="0" smtClean="0"/>
          </a:p>
          <a:p>
            <a:pPr lvl="1">
              <a:lnSpc>
                <a:spcPct val="90000"/>
              </a:lnSpc>
            </a:pPr>
            <a:endParaRPr lang="en-US" sz="1600" dirty="0" smtClean="0"/>
          </a:p>
          <a:p>
            <a:pPr lvl="1">
              <a:lnSpc>
                <a:spcPct val="90000"/>
              </a:lnSpc>
              <a:buNone/>
            </a:pPr>
            <a:endParaRPr lang="en-US" sz="1600" dirty="0" smtClean="0"/>
          </a:p>
          <a:p>
            <a:pPr lvl="1">
              <a:lnSpc>
                <a:spcPct val="90000"/>
              </a:lnSpc>
            </a:pPr>
            <a:endParaRPr lang="en-US" sz="1600" dirty="0" smtClean="0"/>
          </a:p>
          <a:p>
            <a:pPr lvl="1">
              <a:lnSpc>
                <a:spcPct val="90000"/>
              </a:lnSpc>
              <a:buNone/>
            </a:pPr>
            <a:endParaRPr lang="en-US" sz="16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3400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Network Architecture Basics</a:t>
            </a:r>
          </a:p>
          <a:p>
            <a:pPr lvl="1"/>
            <a:r>
              <a:rPr lang="en-US" sz="2400" dirty="0" smtClean="0">
                <a:latin typeface="Calibri" pitchFamily="34" charset="0"/>
              </a:rPr>
              <a:t>4 segments generally divided where one cable ends and another begins</a:t>
            </a:r>
          </a:p>
          <a:p>
            <a:pPr lvl="2"/>
            <a:r>
              <a:rPr lang="en-US" sz="2000" dirty="0" smtClean="0">
                <a:latin typeface="Calibri" pitchFamily="34" charset="0"/>
              </a:rPr>
              <a:t>Horizontal Segment</a:t>
            </a:r>
          </a:p>
          <a:p>
            <a:pPr lvl="3"/>
            <a:r>
              <a:rPr lang="en-US" sz="1800" dirty="0" smtClean="0">
                <a:latin typeface="Calibri" pitchFamily="34" charset="0"/>
              </a:rPr>
              <a:t>Work Area to TR</a:t>
            </a:r>
          </a:p>
          <a:p>
            <a:pPr lvl="2"/>
            <a:r>
              <a:rPr lang="en-US" sz="2000" dirty="0" smtClean="0">
                <a:latin typeface="Calibri" pitchFamily="34" charset="0"/>
              </a:rPr>
              <a:t>Riser Segment</a:t>
            </a:r>
          </a:p>
          <a:p>
            <a:pPr lvl="3"/>
            <a:r>
              <a:rPr lang="en-US" sz="1800" dirty="0" smtClean="0">
                <a:latin typeface="Calibri" pitchFamily="34" charset="0"/>
              </a:rPr>
              <a:t>TR to the ER (one type of Backbone)</a:t>
            </a:r>
          </a:p>
          <a:p>
            <a:pPr lvl="2"/>
            <a:r>
              <a:rPr lang="en-US" sz="2000" dirty="0" smtClean="0">
                <a:latin typeface="Calibri" pitchFamily="34" charset="0"/>
              </a:rPr>
              <a:t>Campus Segment</a:t>
            </a:r>
          </a:p>
          <a:p>
            <a:pPr lvl="3"/>
            <a:r>
              <a:rPr lang="en-US" sz="1800" dirty="0" smtClean="0">
                <a:latin typeface="Calibri" pitchFamily="34" charset="0"/>
              </a:rPr>
              <a:t>Connects multiple Buildings in either an entrance facility or Equipment room (another Backbone)</a:t>
            </a:r>
          </a:p>
          <a:p>
            <a:pPr lvl="2"/>
            <a:r>
              <a:rPr lang="en-US" sz="2000" dirty="0" smtClean="0">
                <a:latin typeface="Calibri" pitchFamily="34" charset="0"/>
              </a:rPr>
              <a:t>Local Access Segment</a:t>
            </a:r>
          </a:p>
          <a:p>
            <a:pPr lvl="3"/>
            <a:r>
              <a:rPr lang="en-US" sz="1800" dirty="0" smtClean="0">
                <a:latin typeface="Calibri" pitchFamily="34" charset="0"/>
              </a:rPr>
              <a:t>The Demarcation point where the network backbone meets the outside world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487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latin typeface="Calibri" pitchFamily="34" charset="0"/>
              </a:rPr>
              <a:t>Horizontal &amp; Backbone Cabling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25" y="685800"/>
            <a:ext cx="85391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16"/>
          <p:cNvSpPr>
            <a:spLocks noGrp="1"/>
          </p:cNvSpPr>
          <p:nvPr>
            <p:ph type="title" idx="4294967295"/>
          </p:nvPr>
        </p:nvSpPr>
        <p:spPr bwMode="auto">
          <a:xfrm>
            <a:off x="457200" y="228600"/>
            <a:ext cx="8153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200" b="1" dirty="0" smtClean="0">
                <a:latin typeface="Calibri" pitchFamily="68" charset="0"/>
                <a:cs typeface="Arial Bold" pitchFamily="68" charset="0"/>
              </a:rPr>
              <a:t>568-C.1 Commercial Bldg. Cabling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Horizontal Cabling</a:t>
            </a:r>
          </a:p>
          <a:p>
            <a:pPr lvl="1"/>
            <a:r>
              <a:rPr lang="en-US" sz="2400" dirty="0" smtClean="0">
                <a:latin typeface="Calibri" pitchFamily="34" charset="0"/>
              </a:rPr>
              <a:t>Begins where a device (Computer, phone, etc.) plug into an outlet.</a:t>
            </a:r>
          </a:p>
          <a:p>
            <a:pPr lvl="1"/>
            <a:r>
              <a:rPr lang="en-US" sz="2400" dirty="0" smtClean="0">
                <a:latin typeface="Calibri" pitchFamily="34" charset="0"/>
              </a:rPr>
              <a:t>That outlet is terminated typically with </a:t>
            </a:r>
            <a:r>
              <a:rPr lang="en-US" sz="2400" dirty="0" err="1" smtClean="0">
                <a:latin typeface="Calibri" pitchFamily="34" charset="0"/>
              </a:rPr>
              <a:t>utp</a:t>
            </a:r>
            <a:r>
              <a:rPr lang="en-US" sz="2400" dirty="0" smtClean="0">
                <a:latin typeface="Calibri" pitchFamily="34" charset="0"/>
              </a:rPr>
              <a:t> cable which leads back to the TR and is terminated on the back of a patch panel. </a:t>
            </a:r>
          </a:p>
          <a:p>
            <a:pPr lvl="1"/>
            <a:r>
              <a:rPr lang="en-US" sz="2400" dirty="0" smtClean="0">
                <a:latin typeface="Calibri" pitchFamily="34" charset="0"/>
              </a:rPr>
              <a:t>A patch cord is then plugged from the front of the panel into the active equipment that provides access to the end device.</a:t>
            </a:r>
          </a:p>
          <a:p>
            <a:pPr lvl="1"/>
            <a:endParaRPr lang="en-US" sz="24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latin typeface="Calibri" pitchFamily="34" charset="0"/>
              </a:rPr>
              <a:t>Horizontal &amp; Backbone Cabling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lbow Connector 5"/>
          <p:cNvCxnSpPr/>
          <p:nvPr/>
        </p:nvCxnSpPr>
        <p:spPr>
          <a:xfrm rot="5400000" flipH="1" flipV="1">
            <a:off x="3429000" y="1905000"/>
            <a:ext cx="2667000" cy="144780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200" b="1" dirty="0" smtClean="0">
                <a:latin typeface="Calibri" pitchFamily="34" charset="0"/>
              </a:rPr>
              <a:t>Horizontal Cabling</a:t>
            </a:r>
            <a:endParaRPr lang="en-US" sz="3200" b="1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74280"/>
            <a:ext cx="1828800" cy="612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0" y="1828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Permanent Link:  90 Meter Max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81400" y="27432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657600"/>
            <a:ext cx="78633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886200"/>
            <a:ext cx="18478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Elbow Connector 17"/>
          <p:cNvCxnSpPr/>
          <p:nvPr/>
        </p:nvCxnSpPr>
        <p:spPr>
          <a:xfrm flipV="1">
            <a:off x="2133600" y="3886200"/>
            <a:ext cx="1828800" cy="914400"/>
          </a:xfrm>
          <a:prstGeom prst="bentConnector3">
            <a:avLst>
              <a:gd name="adj1" fmla="val 50000"/>
            </a:avLst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6200000" flipV="1">
            <a:off x="6629400" y="990600"/>
            <a:ext cx="304800" cy="304800"/>
          </a:xfrm>
          <a:prstGeom prst="bentConnector3">
            <a:avLst>
              <a:gd name="adj1" fmla="val 50000"/>
            </a:avLst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9600" y="30480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Patch cord connecting device to network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6200000" flipH="1">
            <a:off x="2171700" y="36957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467600" y="990600"/>
            <a:ext cx="137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Patch cord connecting patch panel to active device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8200" y="54864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Channel:  PL + 10 meters of Patch cords are allowed = 100 meters 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105400"/>
          </a:xfrm>
        </p:spPr>
        <p:txBody>
          <a:bodyPr/>
          <a:lstStyle/>
          <a:p>
            <a:r>
              <a:rPr lang="en-US" sz="2800" dirty="0" smtClean="0"/>
              <a:t>Other configurations</a:t>
            </a:r>
          </a:p>
          <a:p>
            <a:pPr lvl="1"/>
            <a:r>
              <a:rPr lang="en-US" sz="2400" dirty="0" smtClean="0"/>
              <a:t>Consolidation Point</a:t>
            </a:r>
          </a:p>
          <a:p>
            <a:pPr lvl="2"/>
            <a:r>
              <a:rPr lang="en-US" sz="2000" dirty="0" smtClean="0"/>
              <a:t>Permanent mid link connection</a:t>
            </a:r>
          </a:p>
          <a:p>
            <a:pPr lvl="1"/>
            <a:r>
              <a:rPr lang="en-US" sz="2400" dirty="0" smtClean="0"/>
              <a:t>Multi User Telecommunication Outlet Assy. (</a:t>
            </a:r>
            <a:r>
              <a:rPr lang="en-US" sz="2400" dirty="0" err="1" smtClean="0"/>
              <a:t>Mutoa</a:t>
            </a:r>
            <a:r>
              <a:rPr lang="en-US" sz="2400" dirty="0" smtClean="0"/>
              <a:t>)</a:t>
            </a:r>
          </a:p>
          <a:p>
            <a:pPr lvl="2"/>
            <a:r>
              <a:rPr lang="en-US" sz="2000" dirty="0" smtClean="0"/>
              <a:t>Like a CP but not permanent so they can be more easily configured)</a:t>
            </a:r>
          </a:p>
          <a:p>
            <a:pPr lvl="2"/>
            <a:r>
              <a:rPr lang="en-US" sz="2000" dirty="0" smtClean="0"/>
              <a:t>Trade off longer equipment cords for shorter horizontal lengths.  (100 meter rule changes depending on patch cord lengths).</a:t>
            </a:r>
          </a:p>
          <a:p>
            <a:pPr lvl="1"/>
            <a:r>
              <a:rPr lang="en-US" sz="2400" dirty="0" err="1" smtClean="0"/>
              <a:t>FttE</a:t>
            </a:r>
            <a:r>
              <a:rPr lang="en-US" sz="2400" dirty="0" smtClean="0"/>
              <a:t>:  Fiber to the Enclosure</a:t>
            </a:r>
          </a:p>
          <a:p>
            <a:pPr lvl="2"/>
            <a:r>
              <a:rPr lang="en-US" sz="2000" dirty="0" smtClean="0"/>
              <a:t>Like having a </a:t>
            </a:r>
            <a:r>
              <a:rPr lang="en-US" sz="2000" dirty="0" err="1" smtClean="0"/>
              <a:t>satelite</a:t>
            </a:r>
            <a:r>
              <a:rPr lang="en-US" sz="2000" dirty="0" smtClean="0"/>
              <a:t> TR</a:t>
            </a:r>
          </a:p>
          <a:p>
            <a:pPr lvl="2"/>
            <a:r>
              <a:rPr lang="en-US" sz="2000" dirty="0" smtClean="0"/>
              <a:t>One way of getting cables out to a WA that is farther than 90M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487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latin typeface="Calibri" pitchFamily="34" charset="0"/>
              </a:rPr>
              <a:t>Horizontal &amp; Backbone Cabling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latin typeface="Calibri" pitchFamily="34" charset="0"/>
              </a:rPr>
              <a:t>Horizontal &amp; Backbone Cabling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229600" cy="461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200" b="1" dirty="0" smtClean="0">
                <a:latin typeface="Calibri" pitchFamily="34" charset="0"/>
              </a:rPr>
              <a:t>Horizontal &amp; Backbone Cabling</a:t>
            </a:r>
            <a:endParaRPr lang="en-US" sz="3200" dirty="0">
              <a:latin typeface="Calibri" pitchFamily="34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04257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Arial Bol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Arial Bol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Arial Bol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Arial Bol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CC_Icon_Template re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OCC_Icon_Template</Template>
  <TotalTime>2353</TotalTime>
  <Words>840</Words>
  <Application>Microsoft Office PowerPoint</Application>
  <PresentationFormat>On-screen Show (4:3)</PresentationFormat>
  <Paragraphs>129</Paragraphs>
  <Slides>18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Office Theme</vt:lpstr>
      <vt:lpstr>1_Office Theme</vt:lpstr>
      <vt:lpstr>2_Office Theme</vt:lpstr>
      <vt:lpstr>3_Office Theme</vt:lpstr>
      <vt:lpstr>OCC_Icon_Template rev2</vt:lpstr>
      <vt:lpstr>Drawing1\Drawing\~Page-1\Sheet.38</vt:lpstr>
      <vt:lpstr>PowerPoint Presentation</vt:lpstr>
      <vt:lpstr>Horizontal &amp;Backbone Cabling From the Jack Back</vt:lpstr>
      <vt:lpstr>Horizontal &amp; Backbone Cabling</vt:lpstr>
      <vt:lpstr>568-C.1 Commercial Bldg. Cabling System</vt:lpstr>
      <vt:lpstr>Horizontal &amp; Backbone Cabling</vt:lpstr>
      <vt:lpstr>Horizontal Cabling</vt:lpstr>
      <vt:lpstr>Horizontal &amp; Backbone Cabling</vt:lpstr>
      <vt:lpstr>Horizontal &amp; Backbone Cabling</vt:lpstr>
      <vt:lpstr>Horizontal &amp; Backbone Cabling</vt:lpstr>
      <vt:lpstr>Horizontal &amp; Backbone Cabling</vt:lpstr>
      <vt:lpstr>Horizontal &amp; Backbone Cabling</vt:lpstr>
      <vt:lpstr>Horizontal &amp; Backbone Cabling</vt:lpstr>
      <vt:lpstr>Horizontal &amp; Backbone Cabling</vt:lpstr>
      <vt:lpstr>568-C.1 Commercial Bldg. Cabling System</vt:lpstr>
      <vt:lpstr>Horizontal &amp; Backbone Cabling</vt:lpstr>
      <vt:lpstr>PowerPoint Presentation</vt:lpstr>
      <vt:lpstr>Quiz</vt:lpstr>
      <vt:lpstr>Answers</vt:lpstr>
    </vt:vector>
  </TitlesOfParts>
  <Company>SMP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sfunderud</dc:creator>
  <cp:lastModifiedBy>IT</cp:lastModifiedBy>
  <cp:revision>95</cp:revision>
  <dcterms:created xsi:type="dcterms:W3CDTF">2010-02-11T17:08:22Z</dcterms:created>
  <dcterms:modified xsi:type="dcterms:W3CDTF">2011-05-15T19:29:21Z</dcterms:modified>
</cp:coreProperties>
</file>