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30"/>
  </p:notesMasterIdLst>
  <p:handoutMasterIdLst>
    <p:handoutMasterId r:id="rId31"/>
  </p:handoutMasterIdLst>
  <p:sldIdLst>
    <p:sldId id="257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2" r:id="rId19"/>
    <p:sldId id="273" r:id="rId20"/>
    <p:sldId id="274" r:id="rId21"/>
    <p:sldId id="275" r:id="rId22"/>
    <p:sldId id="276" r:id="rId23"/>
    <p:sldId id="277" r:id="rId24"/>
    <p:sldId id="283" r:id="rId25"/>
    <p:sldId id="278" r:id="rId26"/>
    <p:sldId id="279" r:id="rId27"/>
    <p:sldId id="280" r:id="rId28"/>
    <p:sldId id="281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C8A24-EE10-4851-B088-140A8896D4B1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EEF7-F68E-4639-975B-850D160B7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AD5B14-EE5A-4562-83C1-8DCA16AD3E6A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89B687-3F7F-4B80-B7A2-0D99EA850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F0AA3-01A2-4CD9-B83D-B88B0E4CA08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F5AE6C-324F-4B54-BD9A-9DCC40BD7B5F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16CA22-EA62-4196-AFDE-4F5AE630B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067EFB-38EA-4733-92D6-657F1B719C0B}" type="datetime1">
              <a:rPr lang="en-US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756EA-4D52-4201-A0A9-F2D9552AAE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7892B5-2486-4375-8E05-5093028B1DCC}" type="datetime1">
              <a:rPr lang="en-US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95313-E6D5-43F5-9483-3FDEC1876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05520-6DA2-4A9E-AE15-EA5A3131F230}" type="datetime1">
              <a:rPr lang="en-US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463CA-9225-4343-8EE5-EEE7A9FEC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23684-7C1A-45EA-828B-AB204B4CAE30}" type="datetime1">
              <a:rPr lang="en-US"/>
              <a:pPr/>
              <a:t>7/1/2011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321A8-9A39-4192-8393-7C1B14DD8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A2B0C-5BB0-4E3F-8019-161B4F09B459}" type="datetime1">
              <a:rPr lang="en-US"/>
              <a:pPr/>
              <a:t>7/1/2011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93940-B9E8-47D3-9814-7696382D6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782B22-832F-413E-B9B1-20B5F75D8A8A}" type="datetime1">
              <a:rPr lang="en-US"/>
              <a:pPr/>
              <a:t>7/1/2011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27AFE-BFB2-43EF-8055-1A6C4BEC4C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91A652-B27A-4C09-AD77-810398B261AF}" type="datetime1">
              <a:rPr lang="en-US"/>
              <a:pPr/>
              <a:t>7/1/2011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04C3E-8697-4AE8-9DEA-68C0C2334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F9FDC4-3A2A-419D-AB50-BF6185F1D748}" type="datetime1">
              <a:rPr lang="en-US"/>
              <a:pPr/>
              <a:t>7/1/2011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43E41-9DB5-4544-BC0D-0CCE196CC7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458A37-5D64-4928-A70A-E7387E74BB0C}" type="datetime1">
              <a:rPr lang="en-US"/>
              <a:pPr/>
              <a:t>7/1/2011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9EF5E-E364-42D0-A727-51F8FC36A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1B689-AB38-4DF6-BBA0-A1FB6348867D}" type="datetime1">
              <a:rPr lang="en-US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EFD20-AFEB-4E15-80DE-A9DCB7665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C9EC03-59C0-4503-8B69-8AF855F69E6D}" type="datetime1">
              <a:rPr lang="en-US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9BBDB-9A65-4A23-8929-69A538063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CC_IconPPTSecondar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OCC_IconPPTSecondary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CC_IconPPTSecondary2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Bold"/>
          <a:ea typeface="ＭＳ Ｐゴシック" pitchFamily="68" charset="-128"/>
          <a:cs typeface="Arial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68" charset="-128"/>
          <a:cs typeface="ＭＳ Ｐゴシック" pitchFamily="6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68" charset="-128"/>
          <a:cs typeface="ＭＳ Ｐゴシック" pitchFamily="6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68" charset="-128"/>
          <a:cs typeface="ＭＳ Ｐゴシック" pitchFamily="6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68" charset="-128"/>
          <a:cs typeface="ＭＳ Ｐゴシック" pitchFamily="6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1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B20EA9E-A806-47A8-8C05-D715B2D49D90}" type="datetime1">
              <a:rPr lang="en-US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-112" charset="0"/>
                <a:ea typeface="ＭＳ Ｐゴシック" pitchFamily="68" charset="-128"/>
                <a:cs typeface="ＭＳ Ｐゴシック" pitchFamily="6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446D1E-BEB0-404E-9EF9-5EAEA700A2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itchFamily="-111" charset="0"/>
              <a:buNone/>
              <a:defRPr/>
            </a:pPr>
            <a:endParaRPr lang="en-US" kern="1200">
              <a:solidFill>
                <a:schemeClr val="tx1">
                  <a:tint val="75000"/>
                </a:schemeClr>
              </a:solidFill>
              <a:cs typeface="ＭＳ Ｐゴシック" pitchFamily="68" charset="-128"/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474663" y="4648200"/>
            <a:ext cx="65357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000">
                <a:latin typeface="Arial Bold" pitchFamily="68" charset="0"/>
                <a:cs typeface="Arial Bold" pitchFamily="68" charset="0"/>
              </a:rPr>
              <a:t>Presentation Title Goes Here</a:t>
            </a:r>
          </a:p>
        </p:txBody>
      </p:sp>
      <p:pic>
        <p:nvPicPr>
          <p:cNvPr id="7173" name="Picture 11" descr="OCC_IconHeaderP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474663" y="4648200"/>
            <a:ext cx="489089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3000" dirty="0" smtClean="0">
                <a:latin typeface="Arial Bold" pitchFamily="68" charset="0"/>
                <a:cs typeface="Arial Bold" pitchFamily="68" charset="0"/>
              </a:rPr>
              <a:t>OCC’s 2011 MDIS Program</a:t>
            </a:r>
            <a:endParaRPr lang="en-US" sz="3000" dirty="0">
              <a:latin typeface="Arial Bold" pitchFamily="68" charset="0"/>
              <a:cs typeface="Arial Bold" pitchFamily="6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1534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Program Forms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464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Certified Installer Agreement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Details OCC’s commitment to the Certified Contractor and OCC’s expectations of that Contractor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Must be signed by Contractor Company prior to training being completed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Once signed by Contractor Company, OCC will sign and send copies </a:t>
            </a:r>
          </a:p>
        </p:txBody>
      </p:sp>
      <p:pic>
        <p:nvPicPr>
          <p:cNvPr id="5" name="Picture 4" descr="OCC MDIS CERTIFIED INSTALLER AGREEMENT 2010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2572" y="1524000"/>
            <a:ext cx="3338028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1534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Program Forms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MDIS Training Day</a:t>
            </a:r>
          </a:p>
          <a:p>
            <a:pPr lvl="1" indent="-220663">
              <a:buFont typeface="Arial" pitchFamily="34" charset="0"/>
              <a:buChar char="•"/>
            </a:pPr>
            <a:r>
              <a:rPr lang="en-US" sz="2400" dirty="0" smtClean="0"/>
              <a:t>MDIS Training Sign In Sheet &amp; Manuals</a:t>
            </a:r>
          </a:p>
        </p:txBody>
      </p:sp>
      <p:pic>
        <p:nvPicPr>
          <p:cNvPr id="6" name="Picture 5" descr="MDIS Training  Sign in Sh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799" y="2023533"/>
            <a:ext cx="2538327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MDIS Both Cover She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981200"/>
            <a:ext cx="2628900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1534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Program Forms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MDIS Initial Training Certificates with BICSI Credits</a:t>
            </a:r>
          </a:p>
        </p:txBody>
      </p:sp>
      <p:pic>
        <p:nvPicPr>
          <p:cNvPr id="6" name="Picture 5" descr="BICSI Both Certific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5379282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1534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Program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620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Existing MDIS vs. New MDIS Certifications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Over the last </a:t>
            </a:r>
            <a:r>
              <a:rPr lang="en-US" sz="2400" dirty="0" smtClean="0"/>
              <a:t>two </a:t>
            </a:r>
            <a:r>
              <a:rPr lang="en-US" sz="2400" dirty="0" smtClean="0"/>
              <a:t>years, </a:t>
            </a:r>
            <a:r>
              <a:rPr lang="en-US" sz="2400" dirty="0" smtClean="0"/>
              <a:t>existing MDIS Installers have been reviewed by OSRs, Regional Managers, and VP of Sales</a:t>
            </a:r>
          </a:p>
          <a:p>
            <a:pPr marL="1150938" lvl="2" indent="-236538">
              <a:buFont typeface="Arial" pitchFamily="34" charset="0"/>
              <a:buChar char="•"/>
            </a:pPr>
            <a:r>
              <a:rPr lang="en-US" dirty="0" smtClean="0"/>
              <a:t>Determination if existing MDIS would be certified in both copper and fiber or just copper or fiber  has been completed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Going forward existing MDIS Certifications will continue to need to be recertified every year utilizing the new Recertification Form #122</a:t>
            </a:r>
          </a:p>
          <a:p>
            <a:pPr marL="1150938" lvl="2" indent="-236538">
              <a:buFont typeface="Arial" pitchFamily="34" charset="0"/>
              <a:buChar char="•"/>
            </a:pPr>
            <a:r>
              <a:rPr lang="en-US" sz="2000" dirty="0" smtClean="0"/>
              <a:t>Re-certification is due on the anniversary date of each MDIS Contractor’s training day</a:t>
            </a:r>
          </a:p>
          <a:p>
            <a:pPr marL="1150938" lvl="2" indent="-236538">
              <a:buFont typeface="Arial" pitchFamily="34" charset="0"/>
              <a:buChar char="•"/>
            </a:pPr>
            <a:r>
              <a:rPr lang="en-US" sz="2000" dirty="0" smtClean="0"/>
              <a:t>Re-certification reminders will be sent out at the beginning of the month to each OSR detailing those MDIS Contractors who are up for re-certification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1534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Program Forms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Recertification Form #122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Must be completed by OSR on every Certified MDIS contractor up for re-certification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Must be approved by Regional Manager and VP of Sales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If decision is made to terminate certification, a termination letter will be sent</a:t>
            </a:r>
          </a:p>
        </p:txBody>
      </p:sp>
      <p:pic>
        <p:nvPicPr>
          <p:cNvPr id="6" name="Picture 5" descr="MDIS Recertification Form #122.jpg"/>
          <p:cNvPicPr>
            <a:picLocks noChangeAspect="1"/>
          </p:cNvPicPr>
          <p:nvPr/>
        </p:nvPicPr>
        <p:blipFill>
          <a:blip r:embed="rId2" cstate="print"/>
          <a:srcRect r="3436"/>
          <a:stretch>
            <a:fillRect/>
          </a:stretch>
        </p:blipFill>
        <p:spPr>
          <a:xfrm>
            <a:off x="5181600" y="1295400"/>
            <a:ext cx="3365157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1534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Program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6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Existing MDIS vs. New MDIS Certifications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Any potential MDIS candidate must be reviewed by the Outside Sales Rep and the Regional Manager.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New MDIS Certifications must go through the entire process.</a:t>
            </a:r>
            <a:endParaRPr lang="en-US" sz="2400" dirty="0"/>
          </a:p>
          <a:p>
            <a:pPr marL="1150938" lvl="2" indent="-236538">
              <a:buFont typeface="Arial" pitchFamily="34" charset="0"/>
              <a:buChar char="•"/>
            </a:pPr>
            <a:r>
              <a:rPr lang="en-US" sz="2000" dirty="0" smtClean="0"/>
              <a:t>See flow diagram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Once initial MDIS certification has been issued, re-certification is done yearly from anniversary date of Contractor’s training day</a:t>
            </a:r>
          </a:p>
          <a:p>
            <a:pPr marL="1150938" lvl="2" indent="-236538">
              <a:buFont typeface="Arial" pitchFamily="34" charset="0"/>
              <a:buChar char="•"/>
            </a:pPr>
            <a:r>
              <a:rPr lang="en-US" sz="2000" dirty="0" smtClean="0"/>
              <a:t>See Re-certification Form #122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/>
          <p:nvPr/>
        </p:nvGrpSpPr>
        <p:grpSpPr>
          <a:xfrm>
            <a:off x="186267" y="152400"/>
            <a:ext cx="8731956" cy="5943600"/>
            <a:chOff x="186267" y="152400"/>
            <a:chExt cx="8731956" cy="5943600"/>
          </a:xfrm>
        </p:grpSpPr>
        <p:sp>
          <p:nvSpPr>
            <p:cNvPr id="15" name="Flowchart: Alternate Process 14"/>
            <p:cNvSpPr/>
            <p:nvPr/>
          </p:nvSpPr>
          <p:spPr>
            <a:xfrm>
              <a:off x="7086600" y="2209800"/>
              <a:ext cx="1752600" cy="762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Reg. Mgr. &amp; RVP reviews (runs D&amp;B through Actg.)</a:t>
              </a:r>
              <a:endParaRPr lang="en-US" sz="1200" dirty="0"/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7239000" y="4572000"/>
              <a:ext cx="1676400" cy="6858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New Agreement is sent out to be signed</a:t>
              </a:r>
              <a:endParaRPr lang="en-US" sz="1200" dirty="0"/>
            </a:p>
          </p:txBody>
        </p:sp>
        <p:sp>
          <p:nvSpPr>
            <p:cNvPr id="30" name="Down Arrow Callout 29"/>
            <p:cNvSpPr/>
            <p:nvPr/>
          </p:nvSpPr>
          <p:spPr>
            <a:xfrm>
              <a:off x="228600" y="3285066"/>
              <a:ext cx="1676400" cy="1219200"/>
            </a:xfrm>
            <a:prstGeom prst="downArrowCallout">
              <a:avLst>
                <a:gd name="adj1" fmla="val 25000"/>
                <a:gd name="adj2" fmla="val 25000"/>
                <a:gd name="adj3" fmla="val 29695"/>
                <a:gd name="adj4" fmla="val 588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Certificates sent to Contractor (Good for 1 Year</a:t>
              </a:r>
              <a:endParaRPr lang="en-US" sz="1200" dirty="0"/>
            </a:p>
          </p:txBody>
        </p:sp>
        <p:sp>
          <p:nvSpPr>
            <p:cNvPr id="31" name="Flowchart: Alternate Process 30"/>
            <p:cNvSpPr/>
            <p:nvPr/>
          </p:nvSpPr>
          <p:spPr>
            <a:xfrm>
              <a:off x="186267" y="4572000"/>
              <a:ext cx="1752600" cy="914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After 1 yr, re-certification notices sent to OSR, Reg. Mgr. &amp; RVP</a:t>
              </a:r>
              <a:endParaRPr lang="en-US" sz="1200" dirty="0"/>
            </a:p>
          </p:txBody>
        </p:sp>
        <p:sp>
          <p:nvSpPr>
            <p:cNvPr id="32" name="Flowchart: Terminator 31"/>
            <p:cNvSpPr/>
            <p:nvPr/>
          </p:nvSpPr>
          <p:spPr>
            <a:xfrm>
              <a:off x="2209800" y="5715000"/>
              <a:ext cx="2133600" cy="3810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No, do not re-certify</a:t>
              </a:r>
              <a:endParaRPr lang="en-US" sz="1200" dirty="0"/>
            </a:p>
          </p:txBody>
        </p:sp>
        <p:sp>
          <p:nvSpPr>
            <p:cNvPr id="33" name="Right Arrow Callout 32"/>
            <p:cNvSpPr/>
            <p:nvPr/>
          </p:nvSpPr>
          <p:spPr>
            <a:xfrm>
              <a:off x="4800600" y="4572000"/>
              <a:ext cx="2362200" cy="685800"/>
            </a:xfrm>
            <a:prstGeom prst="rightArrowCallout">
              <a:avLst>
                <a:gd name="adj1" fmla="val 24286"/>
                <a:gd name="adj2" fmla="val 36429"/>
                <a:gd name="adj3" fmla="val 45000"/>
                <a:gd name="adj4" fmla="val 737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Yes, re-certify for another year</a:t>
              </a:r>
              <a:endParaRPr lang="en-US" sz="1200" dirty="0"/>
            </a:p>
          </p:txBody>
        </p:sp>
        <p:sp>
          <p:nvSpPr>
            <p:cNvPr id="34" name="Flowchart: Terminator 33"/>
            <p:cNvSpPr/>
            <p:nvPr/>
          </p:nvSpPr>
          <p:spPr>
            <a:xfrm>
              <a:off x="381000" y="1295400"/>
              <a:ext cx="1676400" cy="5334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OSR decides not to sign up</a:t>
              </a:r>
              <a:endParaRPr lang="en-US" sz="1200" dirty="0"/>
            </a:p>
          </p:txBody>
        </p:sp>
        <p:sp>
          <p:nvSpPr>
            <p:cNvPr id="35" name="Flowchart: Terminator 34"/>
            <p:cNvSpPr/>
            <p:nvPr/>
          </p:nvSpPr>
          <p:spPr>
            <a:xfrm>
              <a:off x="7543800" y="228600"/>
              <a:ext cx="1371600" cy="5334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No, do not sign up</a:t>
              </a:r>
              <a:endParaRPr lang="en-US" sz="1200" dirty="0"/>
            </a:p>
          </p:txBody>
        </p:sp>
        <p:sp>
          <p:nvSpPr>
            <p:cNvPr id="23" name="Right Arrow Callout 22"/>
            <p:cNvSpPr/>
            <p:nvPr/>
          </p:nvSpPr>
          <p:spPr>
            <a:xfrm>
              <a:off x="304800" y="152400"/>
              <a:ext cx="2057400" cy="685800"/>
            </a:xfrm>
            <a:prstGeom prst="rightArrowCallout">
              <a:avLst>
                <a:gd name="adj1" fmla="val 25000"/>
                <a:gd name="adj2" fmla="val 38146"/>
                <a:gd name="adj3" fmla="val 38146"/>
                <a:gd name="adj4" fmla="val 756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Contractor would like to become certified</a:t>
              </a:r>
              <a:endParaRPr lang="en-US" sz="1200" dirty="0"/>
            </a:p>
          </p:txBody>
        </p:sp>
        <p:sp>
          <p:nvSpPr>
            <p:cNvPr id="27" name="Right Arrow Callout 26"/>
            <p:cNvSpPr/>
            <p:nvPr/>
          </p:nvSpPr>
          <p:spPr>
            <a:xfrm>
              <a:off x="4191000" y="2209800"/>
              <a:ext cx="2819400" cy="838200"/>
            </a:xfrm>
            <a:prstGeom prst="rightArrowCallout">
              <a:avLst>
                <a:gd name="adj1" fmla="val 25000"/>
                <a:gd name="adj2" fmla="val 38146"/>
                <a:gd name="adj3" fmla="val 38146"/>
                <a:gd name="adj4" fmla="val 833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Local Sales Rep sends Consideration Form &amp; Application to Reg. Mgr. &amp; RVP for approval</a:t>
              </a:r>
              <a:endParaRPr lang="en-US" sz="1200" dirty="0"/>
            </a:p>
          </p:txBody>
        </p:sp>
        <p:sp>
          <p:nvSpPr>
            <p:cNvPr id="29" name="Right Arrow Callout 28"/>
            <p:cNvSpPr/>
            <p:nvPr/>
          </p:nvSpPr>
          <p:spPr>
            <a:xfrm>
              <a:off x="2362200" y="2286000"/>
              <a:ext cx="1676400" cy="685800"/>
            </a:xfrm>
            <a:prstGeom prst="rightArrowCallout">
              <a:avLst>
                <a:gd name="adj1" fmla="val 25000"/>
                <a:gd name="adj2" fmla="val 36268"/>
                <a:gd name="adj3" fmla="val 38146"/>
                <a:gd name="adj4" fmla="val 756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Yes would like to sign up</a:t>
              </a:r>
              <a:endParaRPr lang="en-US" sz="1200" dirty="0"/>
            </a:p>
          </p:txBody>
        </p:sp>
        <p:sp>
          <p:nvSpPr>
            <p:cNvPr id="37" name="Up Arrow 36"/>
            <p:cNvSpPr/>
            <p:nvPr/>
          </p:nvSpPr>
          <p:spPr>
            <a:xfrm>
              <a:off x="7786512" y="1828800"/>
              <a:ext cx="457200" cy="381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7763934" y="2971800"/>
              <a:ext cx="4572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Left Arrow Callout 38"/>
            <p:cNvSpPr/>
            <p:nvPr/>
          </p:nvSpPr>
          <p:spPr>
            <a:xfrm>
              <a:off x="3962400" y="3299178"/>
              <a:ext cx="2819400" cy="685800"/>
            </a:xfrm>
            <a:prstGeom prst="leftArrowCallout">
              <a:avLst>
                <a:gd name="adj1" fmla="val 25000"/>
                <a:gd name="adj2" fmla="val 36268"/>
                <a:gd name="adj3" fmla="val 36268"/>
                <a:gd name="adj4" fmla="val 874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Contractor signs Certified Installer Agreement, schedules training &amp; makes payment</a:t>
              </a:r>
              <a:endParaRPr lang="en-US" sz="1200" dirty="0"/>
            </a:p>
          </p:txBody>
        </p:sp>
        <p:sp>
          <p:nvSpPr>
            <p:cNvPr id="40" name="Left Arrow Callout 39"/>
            <p:cNvSpPr/>
            <p:nvPr/>
          </p:nvSpPr>
          <p:spPr>
            <a:xfrm>
              <a:off x="1981200" y="3299178"/>
              <a:ext cx="1905000" cy="685800"/>
            </a:xfrm>
            <a:prstGeom prst="leftArrowCallout">
              <a:avLst>
                <a:gd name="adj1" fmla="val 25000"/>
                <a:gd name="adj2" fmla="val 36268"/>
                <a:gd name="adj3" fmla="val 36268"/>
                <a:gd name="adj4" fmla="val 792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Training Scheduled &amp; Completed</a:t>
              </a:r>
              <a:endParaRPr lang="en-US" sz="1200" dirty="0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1947333" y="4845756"/>
              <a:ext cx="3810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Right Arrow Callout 35"/>
            <p:cNvSpPr/>
            <p:nvPr/>
          </p:nvSpPr>
          <p:spPr>
            <a:xfrm>
              <a:off x="2438400" y="152400"/>
              <a:ext cx="2286000" cy="685800"/>
            </a:xfrm>
            <a:prstGeom prst="rightArrowCallout">
              <a:avLst>
                <a:gd name="adj1" fmla="val 25000"/>
                <a:gd name="adj2" fmla="val 38146"/>
                <a:gd name="adj3" fmla="val 39792"/>
                <a:gd name="adj4" fmla="val 825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Contractor contacts ISR who gathers contractor info for OSR</a:t>
              </a:r>
              <a:endParaRPr lang="en-US" sz="1200" dirty="0"/>
            </a:p>
          </p:txBody>
        </p:sp>
        <p:sp>
          <p:nvSpPr>
            <p:cNvPr id="44" name="Left Arrow Callout 43"/>
            <p:cNvSpPr/>
            <p:nvPr/>
          </p:nvSpPr>
          <p:spPr>
            <a:xfrm>
              <a:off x="4495800" y="1219200"/>
              <a:ext cx="1905000" cy="685800"/>
            </a:xfrm>
            <a:prstGeom prst="leftArrowCallout">
              <a:avLst>
                <a:gd name="adj1" fmla="val 25000"/>
                <a:gd name="adj2" fmla="val 36268"/>
                <a:gd name="adj3" fmla="val 36268"/>
                <a:gd name="adj4" fmla="val 792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Yes, OSR schedules a visit</a:t>
              </a:r>
              <a:endParaRPr lang="en-US" sz="1200" dirty="0"/>
            </a:p>
          </p:txBody>
        </p:sp>
        <p:sp>
          <p:nvSpPr>
            <p:cNvPr id="45" name="Right Arrow Callout 44"/>
            <p:cNvSpPr/>
            <p:nvPr/>
          </p:nvSpPr>
          <p:spPr>
            <a:xfrm>
              <a:off x="4800600" y="152400"/>
              <a:ext cx="2667000" cy="685800"/>
            </a:xfrm>
            <a:prstGeom prst="rightArrowCallout">
              <a:avLst>
                <a:gd name="adj1" fmla="val 31584"/>
                <a:gd name="adj2" fmla="val 38146"/>
                <a:gd name="adj3" fmla="val 39792"/>
                <a:gd name="adj4" fmla="val 810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OSR contacts contractor &amp; decides with RM whether to proceed</a:t>
              </a:r>
              <a:endParaRPr lang="en-US" sz="1200" dirty="0"/>
            </a:p>
          </p:txBody>
        </p:sp>
        <p:sp>
          <p:nvSpPr>
            <p:cNvPr id="46" name="Down Arrow 45"/>
            <p:cNvSpPr/>
            <p:nvPr/>
          </p:nvSpPr>
          <p:spPr>
            <a:xfrm>
              <a:off x="5432778" y="838200"/>
              <a:ext cx="4572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7" name="Left Arrow Callout 46"/>
            <p:cNvSpPr/>
            <p:nvPr/>
          </p:nvSpPr>
          <p:spPr>
            <a:xfrm>
              <a:off x="2133600" y="1219200"/>
              <a:ext cx="2286000" cy="685800"/>
            </a:xfrm>
            <a:prstGeom prst="leftArrowCallout">
              <a:avLst>
                <a:gd name="adj1" fmla="val 25000"/>
                <a:gd name="adj2" fmla="val 36268"/>
                <a:gd name="adj3" fmla="val 36268"/>
                <a:gd name="adj4" fmla="val 79281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OSR Interviews using Req. for Consideration form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Down Arrow 47"/>
            <p:cNvSpPr/>
            <p:nvPr/>
          </p:nvSpPr>
          <p:spPr>
            <a:xfrm>
              <a:off x="2895600" y="1905000"/>
              <a:ext cx="457200" cy="3048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" name="Left Arrow Callout 48"/>
            <p:cNvSpPr/>
            <p:nvPr/>
          </p:nvSpPr>
          <p:spPr>
            <a:xfrm>
              <a:off x="6931377" y="3276600"/>
              <a:ext cx="1905000" cy="685800"/>
            </a:xfrm>
            <a:prstGeom prst="leftArrowCallout">
              <a:avLst>
                <a:gd name="adj1" fmla="val 25000"/>
                <a:gd name="adj2" fmla="val 36268"/>
                <a:gd name="adj3" fmla="val 36268"/>
                <a:gd name="adj4" fmla="val 792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Reg. Mgr. &amp; RVP approve</a:t>
              </a:r>
              <a:endParaRPr lang="en-US" sz="1200" dirty="0"/>
            </a:p>
          </p:txBody>
        </p:sp>
        <p:sp>
          <p:nvSpPr>
            <p:cNvPr id="51" name="Flowchart: Terminator 50"/>
            <p:cNvSpPr/>
            <p:nvPr/>
          </p:nvSpPr>
          <p:spPr>
            <a:xfrm>
              <a:off x="7089423" y="1219200"/>
              <a:ext cx="1828800" cy="5334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Does not approve</a:t>
              </a:r>
              <a:endParaRPr lang="en-US" sz="1200" dirty="0"/>
            </a:p>
          </p:txBody>
        </p:sp>
        <p:sp>
          <p:nvSpPr>
            <p:cNvPr id="52" name="Right Arrow Callout 51"/>
            <p:cNvSpPr/>
            <p:nvPr/>
          </p:nvSpPr>
          <p:spPr>
            <a:xfrm>
              <a:off x="2362200" y="4419600"/>
              <a:ext cx="2362200" cy="990600"/>
            </a:xfrm>
            <a:prstGeom prst="rightArrowCallout">
              <a:avLst>
                <a:gd name="adj1" fmla="val 24286"/>
                <a:gd name="adj2" fmla="val 36429"/>
                <a:gd name="adj3" fmla="val 45000"/>
                <a:gd name="adj4" fmla="val 737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OSR conducts short  interview to determine eligibility </a:t>
              </a:r>
              <a:br>
                <a:rPr lang="en-US" sz="1200" dirty="0" smtClean="0"/>
              </a:br>
              <a:r>
                <a:rPr lang="en-US" sz="1200" dirty="0" smtClean="0"/>
                <a:t>(runs new D&amp;B)</a:t>
              </a:r>
              <a:endParaRPr lang="en-US" sz="1200" dirty="0"/>
            </a:p>
          </p:txBody>
        </p:sp>
        <p:sp>
          <p:nvSpPr>
            <p:cNvPr id="53" name="Down Arrow 52"/>
            <p:cNvSpPr/>
            <p:nvPr/>
          </p:nvSpPr>
          <p:spPr>
            <a:xfrm>
              <a:off x="2971800" y="5410200"/>
              <a:ext cx="4572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6868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Warranty Submission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441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All Existing Certified and New MDIS Contractors may offer their end user a 25 Year Extended System Warranty in copper and/or fiber optic.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When possible, MDIS contractor must submit a Project Notification Form #123 to ensure price protection for the project</a:t>
            </a:r>
          </a:p>
        </p:txBody>
      </p:sp>
      <p:pic>
        <p:nvPicPr>
          <p:cNvPr id="4" name="Picture 3" descr="OCC Warranty Project Notification Form #123.jpg"/>
          <p:cNvPicPr>
            <a:picLocks noChangeAspect="1"/>
          </p:cNvPicPr>
          <p:nvPr/>
        </p:nvPicPr>
        <p:blipFill>
          <a:blip r:embed="rId2" cstate="print"/>
          <a:srcRect r="8057"/>
          <a:stretch>
            <a:fillRect/>
          </a:stretch>
        </p:blipFill>
        <p:spPr>
          <a:xfrm>
            <a:off x="5334001" y="1371600"/>
            <a:ext cx="3118044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6868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Warranty Submission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464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Each Extended Warranty is subject to review and must be submitted with: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Completed Warranty Requirements Checklist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Warranty </a:t>
            </a:r>
            <a:r>
              <a:rPr lang="en-US" sz="2000" dirty="0" smtClean="0"/>
              <a:t>Registration Form #124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Proofs of Purchase (can include BOM, Purchase Orders, or Paid Invoices)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Test Data – must be in original tester format (no PDF’s) and must test permanent link </a:t>
            </a:r>
            <a:r>
              <a:rPr lang="en-US" sz="2000" dirty="0" smtClean="0"/>
              <a:t>data</a:t>
            </a:r>
            <a:endParaRPr lang="en-US" sz="2000" dirty="0" smtClean="0"/>
          </a:p>
        </p:txBody>
      </p:sp>
      <p:pic>
        <p:nvPicPr>
          <p:cNvPr id="4" name="Picture 3" descr="OCC Warranty Project Registration Form #124.jpg"/>
          <p:cNvPicPr>
            <a:picLocks noChangeAspect="1"/>
          </p:cNvPicPr>
          <p:nvPr/>
        </p:nvPicPr>
        <p:blipFill>
          <a:blip r:embed="rId2" cstate="print"/>
          <a:srcRect r="3181"/>
          <a:stretch>
            <a:fillRect/>
          </a:stretch>
        </p:blipFill>
        <p:spPr>
          <a:xfrm>
            <a:off x="5386343" y="1371600"/>
            <a:ext cx="3148057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6868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Warranty Submission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Other Warranty Considerations: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Certified MDIS Contractor must be current and in good standing with OCC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25 Year Extended Warranties are meant specifically for Enterprise and Commercial installations – does not include Harsh Environment cables, Harsh Environment connectivity or installations into non-permanent applications (i.e. mines, military tactical installations, etc</a:t>
            </a:r>
            <a:r>
              <a:rPr lang="en-US" sz="2400" dirty="0" smtClean="0"/>
              <a:t>.)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7772400" cy="761999"/>
          </a:xfrm>
        </p:spPr>
        <p:txBody>
          <a:bodyPr/>
          <a:lstStyle/>
          <a:p>
            <a:r>
              <a:rPr lang="en-US" sz="3200" dirty="0" smtClean="0"/>
              <a:t>2011 OCC MDIS Program Agenda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Program Overview and Intent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New Process &amp; Administration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Forms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Existing MDIS vs. New MDIS Certifications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Warranty Submission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MDIS Rebate Program</a:t>
            </a:r>
          </a:p>
          <a:p>
            <a:pPr marL="236538" indent="-236538">
              <a:buFont typeface="Arial" pitchFamily="34" charset="0"/>
              <a:buChar char="•"/>
            </a:pPr>
            <a:endParaRPr lang="en-US" sz="2400" dirty="0" smtClean="0"/>
          </a:p>
          <a:p>
            <a:pPr marL="236538" indent="-23653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6868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Warranty Submission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Other Warranty Considerations: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OCC seeks to encourage full OCC copper and/or fiber optic structured cabling systems.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OCC will warrant 25 Year Warranty Submissions for copper installations where copper cable from other vendors is utilized</a:t>
            </a:r>
          </a:p>
          <a:p>
            <a:pPr marL="1150938" lvl="2" indent="-236538">
              <a:buFont typeface="Arial" pitchFamily="34" charset="0"/>
              <a:buChar char="•"/>
            </a:pPr>
            <a:r>
              <a:rPr lang="en-US" sz="2400" dirty="0" smtClean="0"/>
              <a:t>Typical accepted vendors include Mohawk, HCM, </a:t>
            </a:r>
            <a:r>
              <a:rPr lang="en-US" sz="2400" dirty="0" err="1" smtClean="0"/>
              <a:t>Commscope</a:t>
            </a:r>
            <a:r>
              <a:rPr lang="en-US" sz="2400" dirty="0" smtClean="0"/>
              <a:t>, General Cable, and </a:t>
            </a:r>
            <a:r>
              <a:rPr lang="en-US" sz="2400" dirty="0" err="1" smtClean="0"/>
              <a:t>Berktek</a:t>
            </a:r>
            <a:endParaRPr lang="en-US" sz="2400" dirty="0" smtClean="0"/>
          </a:p>
          <a:p>
            <a:pPr marL="1150938" lvl="2" indent="-236538">
              <a:buFont typeface="Arial" pitchFamily="34" charset="0"/>
              <a:buChar char="•"/>
            </a:pPr>
            <a:r>
              <a:rPr lang="en-US" sz="2400" dirty="0" smtClean="0"/>
              <a:t>Others may be accepted but must be approved prior to warranty submission – contact OCC Marketing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6868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Warranty Submission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Other Warranty Considerations: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OCC will not warrant 25 Year Warranty Submissions for fiber optic installations where fiber optic cable from other vendors is utilized</a:t>
            </a:r>
          </a:p>
          <a:p>
            <a:pPr marL="1150938" lvl="2" indent="-236538">
              <a:buFont typeface="Arial" pitchFamily="34" charset="0"/>
              <a:buChar char="•"/>
            </a:pPr>
            <a:r>
              <a:rPr lang="en-US" sz="2400" dirty="0" smtClean="0"/>
              <a:t>OCC has partnered with other connectivity manufacturers in the past and warranties may be available through the competitive manufacturer utilizing OCC fiber optic cable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6868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Warranty Submission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Other Warranty Considerations: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OCC </a:t>
            </a:r>
            <a:r>
              <a:rPr lang="en-US" sz="2400" dirty="0" smtClean="0"/>
              <a:t>continues to offer the 15 Year Product Assurance Warranty on all copper and fiber optic connectivity products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OCC continues to offer a 1 Year Product Assurance Warranty on all copper and fiber optic </a:t>
            </a:r>
            <a:r>
              <a:rPr lang="en-US" sz="2400" dirty="0" smtClean="0"/>
              <a:t>cable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OCC will no longer </a:t>
            </a:r>
            <a:r>
              <a:rPr lang="en-US" sz="2400" dirty="0" smtClean="0"/>
              <a:t>publicly offer </a:t>
            </a:r>
            <a:r>
              <a:rPr lang="en-US" sz="2400" dirty="0" smtClean="0"/>
              <a:t>the 15 Year Extended Fiber Optic Cable </a:t>
            </a:r>
            <a:r>
              <a:rPr lang="en-US" sz="2400" dirty="0" smtClean="0"/>
              <a:t>Warranty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6868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Warranty Submission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Prior to issuance of the warranty certificate: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676400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A follow up call will be made by the OCC MDIS Administrator to both the OCC MDIS Contractor responsible and the project’s End User following the issuance of the warranty certificate.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These calls will be to ensure that the installation was successful, performed in a professional manner, products were received in a timely manner, and there was sufficient support from OCC.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Any and all feedback discovered through these calls will be given to the OCC MDIS Contractor, the Outside Sales Rep and the Regional Manager. Once these calls have been completed, a certificate will be issued and recorded in the Warranty Database.</a:t>
            </a: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6868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Warranty Submission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Once the Warranty submission has been approved, a warranty certificate and letter will be issued and sent to the End User with copies sent to the Certified Contractor</a:t>
            </a:r>
          </a:p>
        </p:txBody>
      </p:sp>
      <p:pic>
        <p:nvPicPr>
          <p:cNvPr id="5" name="Picture 4" descr="Warranty Certificate Master [Compatibility Mode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362200"/>
            <a:ext cx="3352800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0600" y="23622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000" dirty="0" smtClean="0"/>
              <a:t>OSR and Regional Manager will be notified of warranty submission and approval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000" dirty="0" smtClean="0"/>
              <a:t>Additional copies may be sent to the OSR and Regional Manager upon request</a:t>
            </a:r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6868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Rebate Program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Designed to be offered to only those Certified MDIS Installers that are true partners to OCC – 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Actively specifying OCC solutions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Purchasing regularly OCC products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Works together with OCC Sales and Marketing team to increase their business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If there is a Certified MDIS Installer that meets these qualifications, contact your Regional Manager to start the process to sign them up.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6868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Program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Additional Information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All MDIS forms are available on the OCC website under the Sales Support section of the Library/Forms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All questions regarding process and administration can be directed to Gina Knapp, OCC MDIS </a:t>
            </a:r>
            <a:r>
              <a:rPr lang="en-US" sz="2400" dirty="0" smtClean="0"/>
              <a:t>Administrator</a:t>
            </a:r>
            <a:endParaRPr lang="en-US" sz="2400" dirty="0" smtClean="0"/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All questions regarding training can be directed to John </a:t>
            </a:r>
            <a:r>
              <a:rPr lang="en-US" sz="2400" dirty="0" smtClean="0"/>
              <a:t>Awad or Scott </a:t>
            </a:r>
            <a:r>
              <a:rPr lang="en-US" sz="2400" dirty="0" err="1" smtClean="0"/>
              <a:t>Vandenburg</a:t>
            </a:r>
            <a:r>
              <a:rPr lang="en-US" sz="2400" dirty="0" smtClean="0"/>
              <a:t> - Technical </a:t>
            </a:r>
            <a:r>
              <a:rPr lang="en-US" sz="2400" dirty="0" smtClean="0"/>
              <a:t>Sales </a:t>
            </a:r>
            <a:r>
              <a:rPr lang="en-US" sz="2400" dirty="0" smtClean="0"/>
              <a:t>Managers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200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Any questions?</a:t>
            </a:r>
            <a:endParaRPr lang="en-US" sz="3200" dirty="0"/>
          </a:p>
        </p:txBody>
      </p:sp>
      <p:pic>
        <p:nvPicPr>
          <p:cNvPr id="3" name="Picture 2" descr="OCC_MDIS_Certifi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914400"/>
            <a:ext cx="25146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0772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Intended for contractors </a:t>
            </a:r>
            <a:r>
              <a:rPr lang="en-US" sz="2400" dirty="0"/>
              <a:t>interested in selling, supporting and installing OCC </a:t>
            </a:r>
            <a:r>
              <a:rPr lang="en-US" sz="2400" dirty="0" smtClean="0"/>
              <a:t>products regularly. 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Ideal for establishing true contractor partnerships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Not for one-time warranty projects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Value-added </a:t>
            </a:r>
            <a:r>
              <a:rPr lang="en-US" sz="2400" dirty="0"/>
              <a:t>service </a:t>
            </a:r>
            <a:r>
              <a:rPr lang="en-US" sz="2400" dirty="0" smtClean="0"/>
              <a:t>designed </a:t>
            </a:r>
            <a:r>
              <a:rPr lang="en-US" sz="2400" dirty="0"/>
              <a:t>to offer installers technical assistance, specification support and various resources for any application or project using OCC products</a:t>
            </a:r>
            <a:r>
              <a:rPr lang="en-US" sz="2400" dirty="0" smtClean="0"/>
              <a:t>.</a:t>
            </a:r>
          </a:p>
          <a:p>
            <a:pPr marL="236538" indent="-23653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1"/>
            <a:ext cx="77724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Program Overview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1534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Program New Processes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Requirements for Consideration Form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Designed to provide a pre-qualification step to become MDIS certified 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Requires that the Regional Manager and VP of Sales approves or denies as well – accountability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MUST be completed by OSR – not by Contractor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Certified Installer Agreement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Designed to provide a signed partnership between OCC and the Contractor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Details what our expectations of the Contractor are and what they can expect by being an OCC MDIS Installer </a:t>
            </a:r>
          </a:p>
          <a:p>
            <a:pPr marL="236538" indent="-236538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1534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Program New Processes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772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Training is provided by factory representative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Improves the sense of value for the OCC MDIS Program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Currently only John Awad, Scott Vandenburg, Michael Stover, and Brad Everette may perform trainings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If none of these are available, Technical Sales will determine who is eligible to perform trainings – OCC Authorized Trainer</a:t>
            </a:r>
            <a:endParaRPr lang="en-US" sz="2400" dirty="0" smtClean="0"/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Training is modularized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Contractors can choose to be certified in Copper, Fiber or both – prefer that everyone be certified in both.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Training consists of (2) 4 hour modules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Certificates and admin records will denote which option they are certified in.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1534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Program New Processes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772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Training offers BICSI Credits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All trainings now offer BICSI RCDD credits – 6 RCDD, Installer, Technician and Certified Trainer credits for certification in both; 2 credits if choose copper or fiber training</a:t>
            </a:r>
            <a:endParaRPr lang="en-US" sz="2400" dirty="0" smtClean="0"/>
          </a:p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Charges for Training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Costs - $250 per module; $500 for both</a:t>
            </a:r>
          </a:p>
          <a:p>
            <a:pPr marL="1150938" lvl="2" indent="-236538">
              <a:buFont typeface="Arial" pitchFamily="34" charset="0"/>
              <a:buChar char="•"/>
            </a:pPr>
            <a:r>
              <a:rPr lang="en-US" dirty="0" smtClean="0"/>
              <a:t>Covers up to 10 individuals from one Contractor company</a:t>
            </a:r>
          </a:p>
          <a:p>
            <a:pPr marL="1150938" lvl="2" indent="-236538">
              <a:buFont typeface="Arial" pitchFamily="34" charset="0"/>
              <a:buChar char="•"/>
            </a:pPr>
            <a:r>
              <a:rPr lang="en-US" dirty="0" smtClean="0"/>
              <a:t>Every attendee after 10 from one Contractor company is $25 per module; $40 for both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In return, once the training has been completed, each Contractor company will receive a $250 coupon for each module completed. (Up to $500)</a:t>
            </a:r>
          </a:p>
          <a:p>
            <a:pPr marL="1150938" lvl="2" indent="-236538">
              <a:buFont typeface="Arial" pitchFamily="34" charset="0"/>
              <a:buChar char="•"/>
            </a:pPr>
            <a:r>
              <a:rPr lang="en-US" dirty="0" smtClean="0"/>
              <a:t>Each coupon has to be redeemed on a single purchase order of $2,500 or more (combined coupons on single purchase orders of $5,000 or more)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1534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Program New Processes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Redemption of MDIS Coupons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Contractor must redeem MDIS Coupons within 90 days of issuance – OCC Marketing to keep track of issuance and expiration dates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To redeem, Contractor must submit to OCC Marketing their coupon with proofs of purchase including BOM, purchase order and/or copies of paid invoices.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Contractor may purchase products from any OCC distributor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000" dirty="0" smtClean="0"/>
              <a:t>Once all paperwork has been submitted to OCC Marketing, OCC will send monies owed in the form of a check payable to the Contractor company 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1534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Program Forms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Request for Consideration Form #129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Must be completed by OSR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Must be completed prior to training</a:t>
            </a:r>
          </a:p>
        </p:txBody>
      </p:sp>
      <p:pic>
        <p:nvPicPr>
          <p:cNvPr id="4" name="Picture 3" descr="MDIS Requirements for Consideration Guidelines Form #129 final.jpg"/>
          <p:cNvPicPr>
            <a:picLocks noChangeAspect="1"/>
          </p:cNvPicPr>
          <p:nvPr/>
        </p:nvPicPr>
        <p:blipFill>
          <a:blip r:embed="rId2" cstate="print"/>
          <a:srcRect r="4764"/>
          <a:stretch>
            <a:fillRect/>
          </a:stretch>
        </p:blipFill>
        <p:spPr>
          <a:xfrm>
            <a:off x="5486400" y="1752600"/>
            <a:ext cx="3046582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1"/>
            <a:ext cx="8153400" cy="761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ＭＳ Ｐゴシック" pitchFamily="68" charset="-128"/>
                <a:cs typeface="Arial Bold"/>
              </a:rPr>
              <a:t>2011 OCC MDIS Program Forms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ＭＳ Ｐゴシック" pitchFamily="68" charset="-128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dirty="0" smtClean="0"/>
              <a:t>MDIS Application Form #121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Must be completed by the Contractor Company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Must be completed prior to training</a:t>
            </a:r>
          </a:p>
          <a:p>
            <a:pPr marL="693738" lvl="1" indent="-236538">
              <a:buFont typeface="Arial" pitchFamily="34" charset="0"/>
              <a:buChar char="•"/>
            </a:pPr>
            <a:r>
              <a:rPr lang="en-US" sz="2400" dirty="0" smtClean="0"/>
              <a:t>Ensure that information entered is correct including contact information and email address</a:t>
            </a:r>
          </a:p>
        </p:txBody>
      </p:sp>
      <p:pic>
        <p:nvPicPr>
          <p:cNvPr id="5" name="Picture 4" descr="OCC MDIS Application Form #121.jpg"/>
          <p:cNvPicPr>
            <a:picLocks noChangeAspect="1"/>
          </p:cNvPicPr>
          <p:nvPr/>
        </p:nvPicPr>
        <p:blipFill>
          <a:blip r:embed="rId2" cstate="print"/>
          <a:srcRect r="2381"/>
          <a:stretch>
            <a:fillRect/>
          </a:stretch>
        </p:blipFill>
        <p:spPr>
          <a:xfrm>
            <a:off x="5334000" y="1600200"/>
            <a:ext cx="3124200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C_Icon_Template re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OCC_Icon_Template rev2</Template>
  <TotalTime>1209</TotalTime>
  <Words>1680</Words>
  <Application>Microsoft Office PowerPoint</Application>
  <PresentationFormat>On-screen Show (4:3)</PresentationFormat>
  <Paragraphs>154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OCC_Icon_Template rev2</vt:lpstr>
      <vt:lpstr>1_Office Theme</vt:lpstr>
      <vt:lpstr>Slide 1</vt:lpstr>
      <vt:lpstr>2011 OCC MDIS Program 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 Johnson</dc:creator>
  <cp:lastModifiedBy>Heather Johnson</cp:lastModifiedBy>
  <cp:revision>126</cp:revision>
  <dcterms:created xsi:type="dcterms:W3CDTF">2011-01-02T20:28:44Z</dcterms:created>
  <dcterms:modified xsi:type="dcterms:W3CDTF">2011-07-01T14:10:47Z</dcterms:modified>
</cp:coreProperties>
</file>