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7"/>
  </p:notesMasterIdLst>
  <p:sldIdLst>
    <p:sldId id="257" r:id="rId3"/>
    <p:sldId id="309" r:id="rId4"/>
    <p:sldId id="344" r:id="rId5"/>
    <p:sldId id="373" r:id="rId6"/>
    <p:sldId id="316" r:id="rId7"/>
    <p:sldId id="369" r:id="rId8"/>
    <p:sldId id="370" r:id="rId9"/>
    <p:sldId id="371" r:id="rId10"/>
    <p:sldId id="361" r:id="rId11"/>
    <p:sldId id="374" r:id="rId12"/>
    <p:sldId id="366" r:id="rId13"/>
    <p:sldId id="368" r:id="rId14"/>
    <p:sldId id="367" r:id="rId15"/>
    <p:sldId id="352" r:id="rId16"/>
    <p:sldId id="372" r:id="rId17"/>
    <p:sldId id="355" r:id="rId18"/>
    <p:sldId id="356" r:id="rId19"/>
    <p:sldId id="375" r:id="rId20"/>
    <p:sldId id="341" r:id="rId21"/>
    <p:sldId id="334" r:id="rId22"/>
    <p:sldId id="331" r:id="rId23"/>
    <p:sldId id="335" r:id="rId24"/>
    <p:sldId id="345" r:id="rId25"/>
    <p:sldId id="32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0591" autoAdjust="0"/>
  </p:normalViewPr>
  <p:slideViewPr>
    <p:cSldViewPr>
      <p:cViewPr>
        <p:scale>
          <a:sx n="50" d="100"/>
          <a:sy n="50" d="100"/>
        </p:scale>
        <p:origin x="-2248" y="-856"/>
      </p:cViewPr>
      <p:guideLst>
        <p:guide orient="horz" pos="2160"/>
        <p:guide pos="2880"/>
      </p:guideLst>
    </p:cSldViewPr>
  </p:slideViewPr>
  <p:outlineViewPr>
    <p:cViewPr>
      <p:scale>
        <a:sx n="33" d="100"/>
        <a:sy n="33" d="100"/>
      </p:scale>
      <p:origin x="0" y="198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6" d="100"/>
          <a:sy n="36" d="100"/>
        </p:scale>
        <p:origin x="-141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occ-fileserver\Users\mstover\My%20Documents\Michael\Presentations\Fed%20Ex\Spread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t>Effective </a:t>
            </a:r>
            <a:r>
              <a:rPr lang="en-US" sz="1600" dirty="0"/>
              <a:t>Modal </a:t>
            </a:r>
            <a:r>
              <a:rPr lang="en-US" sz="1600" dirty="0" smtClean="0"/>
              <a:t>Bandwidth</a:t>
            </a:r>
            <a:r>
              <a:rPr lang="en-US" sz="1600" baseline="0" dirty="0" smtClean="0"/>
              <a:t> of</a:t>
            </a:r>
            <a:r>
              <a:rPr lang="en-US" sz="1600" dirty="0" smtClean="0"/>
              <a:t> OCC Multimode</a:t>
            </a:r>
            <a:r>
              <a:rPr lang="en-US" sz="1600" baseline="0" dirty="0" smtClean="0"/>
              <a:t> Products</a:t>
            </a:r>
            <a:endParaRPr lang="en-US" sz="1600"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Sheet1!$A$4</c:f>
              <c:strCache>
                <c:ptCount val="1"/>
                <c:pt idx="0">
                  <c:v>OM4 - ALE</c:v>
                </c:pt>
              </c:strCache>
            </c:strRef>
          </c:tx>
          <c:invertIfNegative val="0"/>
          <c:dLbls>
            <c:txPr>
              <a:bodyPr/>
              <a:lstStyle/>
              <a:p>
                <a:pPr>
                  <a:defRPr b="1"/>
                </a:pPr>
                <a:endParaRPr lang="en-US"/>
              </a:p>
            </c:txPr>
            <c:showLegendKey val="0"/>
            <c:showVal val="1"/>
            <c:showCatName val="0"/>
            <c:showSerName val="0"/>
            <c:showPercent val="0"/>
            <c:showBubbleSize val="0"/>
            <c:showLeaderLines val="0"/>
          </c:dLbls>
          <c:val>
            <c:numRef>
              <c:f>Sheet1!$B$4:$C$4</c:f>
              <c:numCache>
                <c:formatCode>General</c:formatCode>
                <c:ptCount val="2"/>
                <c:pt idx="0">
                  <c:v>4700.0</c:v>
                </c:pt>
                <c:pt idx="1">
                  <c:v>500.0</c:v>
                </c:pt>
              </c:numCache>
            </c:numRef>
          </c:val>
        </c:ser>
        <c:ser>
          <c:idx val="1"/>
          <c:order val="1"/>
          <c:tx>
            <c:strRef>
              <c:f>Sheet1!$A$5</c:f>
              <c:strCache>
                <c:ptCount val="1"/>
                <c:pt idx="0">
                  <c:v>OM3 - ALT</c:v>
                </c:pt>
              </c:strCache>
            </c:strRef>
          </c:tx>
          <c:invertIfNegative val="0"/>
          <c:dLbls>
            <c:txPr>
              <a:bodyPr/>
              <a:lstStyle/>
              <a:p>
                <a:pPr>
                  <a:defRPr b="1"/>
                </a:pPr>
                <a:endParaRPr lang="en-US"/>
              </a:p>
            </c:txPr>
            <c:showLegendKey val="0"/>
            <c:showVal val="1"/>
            <c:showCatName val="0"/>
            <c:showSerName val="0"/>
            <c:showPercent val="0"/>
            <c:showBubbleSize val="0"/>
            <c:showLeaderLines val="0"/>
          </c:dLbls>
          <c:val>
            <c:numRef>
              <c:f>Sheet1!$B$5:$C$5</c:f>
              <c:numCache>
                <c:formatCode>General</c:formatCode>
                <c:ptCount val="2"/>
                <c:pt idx="0">
                  <c:v>2000.0</c:v>
                </c:pt>
                <c:pt idx="1">
                  <c:v>500.0</c:v>
                </c:pt>
              </c:numCache>
            </c:numRef>
          </c:val>
        </c:ser>
        <c:ser>
          <c:idx val="2"/>
          <c:order val="2"/>
          <c:tx>
            <c:strRef>
              <c:f>Sheet1!$A$6</c:f>
              <c:strCache>
                <c:ptCount val="1"/>
                <c:pt idx="0">
                  <c:v>OM2+ - ALX</c:v>
                </c:pt>
              </c:strCache>
            </c:strRef>
          </c:tx>
          <c:invertIfNegative val="0"/>
          <c:dLbls>
            <c:txPr>
              <a:bodyPr/>
              <a:lstStyle/>
              <a:p>
                <a:pPr>
                  <a:defRPr b="1"/>
                </a:pPr>
                <a:endParaRPr lang="en-US"/>
              </a:p>
            </c:txPr>
            <c:showLegendKey val="0"/>
            <c:showVal val="1"/>
            <c:showCatName val="0"/>
            <c:showSerName val="0"/>
            <c:showPercent val="0"/>
            <c:showBubbleSize val="0"/>
            <c:showLeaderLines val="0"/>
          </c:dLbls>
          <c:val>
            <c:numRef>
              <c:f>Sheet1!$B$6:$C$6</c:f>
              <c:numCache>
                <c:formatCode>General</c:formatCode>
                <c:ptCount val="2"/>
                <c:pt idx="0">
                  <c:v>950.0</c:v>
                </c:pt>
                <c:pt idx="1">
                  <c:v>500.0</c:v>
                </c:pt>
              </c:numCache>
            </c:numRef>
          </c:val>
        </c:ser>
        <c:ser>
          <c:idx val="3"/>
          <c:order val="3"/>
          <c:tx>
            <c:strRef>
              <c:f>Sheet1!$A$7</c:f>
              <c:strCache>
                <c:ptCount val="1"/>
                <c:pt idx="0">
                  <c:v>OM2 - ALS</c:v>
                </c:pt>
              </c:strCache>
            </c:strRef>
          </c:tx>
          <c:invertIfNegative val="0"/>
          <c:dLbls>
            <c:txPr>
              <a:bodyPr/>
              <a:lstStyle/>
              <a:p>
                <a:pPr>
                  <a:defRPr b="1"/>
                </a:pPr>
                <a:endParaRPr lang="en-US"/>
              </a:p>
            </c:txPr>
            <c:showLegendKey val="0"/>
            <c:showVal val="1"/>
            <c:showCatName val="0"/>
            <c:showSerName val="0"/>
            <c:showPercent val="0"/>
            <c:showBubbleSize val="0"/>
            <c:showLeaderLines val="0"/>
          </c:dLbls>
          <c:val>
            <c:numRef>
              <c:f>Sheet1!$B$7:$C$7</c:f>
              <c:numCache>
                <c:formatCode>General</c:formatCode>
                <c:ptCount val="2"/>
                <c:pt idx="0">
                  <c:v>510.0</c:v>
                </c:pt>
                <c:pt idx="1">
                  <c:v>500.0</c:v>
                </c:pt>
              </c:numCache>
            </c:numRef>
          </c:val>
        </c:ser>
        <c:ser>
          <c:idx val="4"/>
          <c:order val="4"/>
          <c:tx>
            <c:strRef>
              <c:f>Sheet1!$A$8</c:f>
              <c:strCache>
                <c:ptCount val="1"/>
                <c:pt idx="0">
                  <c:v>OM1 - WLX</c:v>
                </c:pt>
              </c:strCache>
            </c:strRef>
          </c:tx>
          <c:invertIfNegative val="0"/>
          <c:val>
            <c:numRef>
              <c:f>Sheet1!$B$8:$C$8</c:f>
              <c:numCache>
                <c:formatCode>General</c:formatCode>
                <c:ptCount val="2"/>
                <c:pt idx="0">
                  <c:v>385.0</c:v>
                </c:pt>
                <c:pt idx="1">
                  <c:v>500.0</c:v>
                </c:pt>
              </c:numCache>
            </c:numRef>
          </c:val>
        </c:ser>
        <c:ser>
          <c:idx val="5"/>
          <c:order val="5"/>
          <c:tx>
            <c:strRef>
              <c:f>Sheet1!$A$9</c:f>
              <c:strCache>
                <c:ptCount val="1"/>
                <c:pt idx="0">
                  <c:v>OM1 - WLS</c:v>
                </c:pt>
              </c:strCache>
            </c:strRef>
          </c:tx>
          <c:invertIfNegative val="0"/>
          <c:val>
            <c:numRef>
              <c:f>Sheet1!$B$9:$C$9</c:f>
              <c:numCache>
                <c:formatCode>General</c:formatCode>
                <c:ptCount val="2"/>
                <c:pt idx="0">
                  <c:v>220.0</c:v>
                </c:pt>
                <c:pt idx="1">
                  <c:v>500.0</c:v>
                </c:pt>
              </c:numCache>
            </c:numRef>
          </c:val>
        </c:ser>
        <c:dLbls>
          <c:showLegendKey val="0"/>
          <c:showVal val="1"/>
          <c:showCatName val="0"/>
          <c:showSerName val="0"/>
          <c:showPercent val="0"/>
          <c:showBubbleSize val="0"/>
        </c:dLbls>
        <c:gapWidth val="150"/>
        <c:shape val="box"/>
        <c:axId val="552199112"/>
        <c:axId val="552204696"/>
        <c:axId val="0"/>
      </c:bar3DChart>
      <c:catAx>
        <c:axId val="552199112"/>
        <c:scaling>
          <c:orientation val="minMax"/>
        </c:scaling>
        <c:delete val="1"/>
        <c:axPos val="b"/>
        <c:title>
          <c:tx>
            <c:rich>
              <a:bodyPr/>
              <a:lstStyle/>
              <a:p>
                <a:pPr>
                  <a:defRPr/>
                </a:pPr>
                <a:r>
                  <a:rPr lang="en-US"/>
                  <a:t>850 nm                                                             1300 nm</a:t>
                </a:r>
              </a:p>
            </c:rich>
          </c:tx>
          <c:layout>
            <c:manualLayout>
              <c:xMode val="edge"/>
              <c:yMode val="edge"/>
              <c:x val="0.299319822082268"/>
              <c:y val="0.925652603283746"/>
            </c:manualLayout>
          </c:layout>
          <c:overlay val="0"/>
        </c:title>
        <c:numFmt formatCode="@" sourceLinked="0"/>
        <c:majorTickMark val="out"/>
        <c:minorTickMark val="none"/>
        <c:tickLblPos val="none"/>
        <c:crossAx val="552204696"/>
        <c:crosses val="autoZero"/>
        <c:auto val="0"/>
        <c:lblAlgn val="ctr"/>
        <c:lblOffset val="100"/>
        <c:noMultiLvlLbl val="0"/>
      </c:catAx>
      <c:valAx>
        <c:axId val="552204696"/>
        <c:scaling>
          <c:orientation val="minMax"/>
        </c:scaling>
        <c:delete val="0"/>
        <c:axPos val="l"/>
        <c:majorGridlines/>
        <c:title>
          <c:tx>
            <c:rich>
              <a:bodyPr rot="0" vert="horz"/>
              <a:lstStyle/>
              <a:p>
                <a:pPr>
                  <a:defRPr/>
                </a:pPr>
                <a:r>
                  <a:rPr lang="en-US"/>
                  <a:t>MHz-km</a:t>
                </a:r>
              </a:p>
            </c:rich>
          </c:tx>
          <c:layout/>
          <c:overlay val="0"/>
        </c:title>
        <c:numFmt formatCode="General" sourceLinked="1"/>
        <c:majorTickMark val="out"/>
        <c:minorTickMark val="none"/>
        <c:tickLblPos val="nextTo"/>
        <c:crossAx val="552199112"/>
        <c:crosses val="autoZero"/>
        <c:crossBetween val="between"/>
      </c:valAx>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egendEntry>
        <c:idx val="3"/>
        <c:txPr>
          <a:bodyPr/>
          <a:lstStyle/>
          <a:p>
            <a:pPr>
              <a:defRPr sz="1400"/>
            </a:pPr>
            <a:endParaRPr lang="en-US"/>
          </a:p>
        </c:txPr>
      </c:legendEntry>
      <c:legendEntry>
        <c:idx val="4"/>
        <c:txPr>
          <a:bodyPr/>
          <a:lstStyle/>
          <a:p>
            <a:pPr>
              <a:defRPr sz="1400"/>
            </a:pPr>
            <a:endParaRPr lang="en-US"/>
          </a:p>
        </c:txPr>
      </c:legendEntry>
      <c:legendEntry>
        <c:idx val="5"/>
        <c:txPr>
          <a:bodyPr/>
          <a:lstStyle/>
          <a:p>
            <a:pPr>
              <a:defRPr sz="1400"/>
            </a:pPr>
            <a:endParaRPr lang="en-US"/>
          </a:p>
        </c:txPr>
      </c:legendEntry>
      <c:layout>
        <c:manualLayout>
          <c:xMode val="edge"/>
          <c:yMode val="edge"/>
          <c:x val="0.824240864122754"/>
          <c:y val="0.232377914785968"/>
          <c:w val="0.164770124888235"/>
          <c:h val="0.459306763869707"/>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58AAB-F89A-4D80-B692-AC402CBBA815}" type="datetimeFigureOut">
              <a:rPr lang="en-US" smtClean="0"/>
              <a:pPr/>
              <a:t>9/23/11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78B46F-4DBF-4C8A-80A2-191252EDA445}" type="slidenum">
              <a:rPr lang="en-US" smtClean="0"/>
              <a:pPr/>
              <a:t>‹#›</a:t>
            </a:fld>
            <a:endParaRPr lang="en-US" dirty="0"/>
          </a:p>
        </p:txBody>
      </p:sp>
    </p:spTree>
    <p:extLst>
      <p:ext uri="{BB962C8B-B14F-4D97-AF65-F5344CB8AC3E}">
        <p14:creationId xmlns:p14="http://schemas.microsoft.com/office/powerpoint/2010/main" val="54161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78B46F-4DBF-4C8A-80A2-191252EDA44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8640" eaLnBrk="0" hangingPunct="0">
              <a:defRPr>
                <a:solidFill>
                  <a:schemeClr val="tx1"/>
                </a:solidFill>
                <a:latin typeface="Arial" pitchFamily="34" charset="0"/>
              </a:defRPr>
            </a:lvl1pPr>
            <a:lvl2pPr marL="702756" indent="-270291" defTabSz="1058640" eaLnBrk="0" hangingPunct="0">
              <a:defRPr>
                <a:solidFill>
                  <a:schemeClr val="tx1"/>
                </a:solidFill>
                <a:latin typeface="Arial" pitchFamily="34" charset="0"/>
              </a:defRPr>
            </a:lvl2pPr>
            <a:lvl3pPr marL="1081164" indent="-216233" defTabSz="1058640" eaLnBrk="0" hangingPunct="0">
              <a:defRPr>
                <a:solidFill>
                  <a:schemeClr val="tx1"/>
                </a:solidFill>
                <a:latin typeface="Arial" pitchFamily="34" charset="0"/>
              </a:defRPr>
            </a:lvl3pPr>
            <a:lvl4pPr marL="1513629" indent="-216233" defTabSz="1058640" eaLnBrk="0" hangingPunct="0">
              <a:defRPr>
                <a:solidFill>
                  <a:schemeClr val="tx1"/>
                </a:solidFill>
                <a:latin typeface="Arial" pitchFamily="34" charset="0"/>
              </a:defRPr>
            </a:lvl4pPr>
            <a:lvl5pPr marL="1946095" indent="-216233" defTabSz="1058640" eaLnBrk="0" hangingPunct="0">
              <a:defRPr>
                <a:solidFill>
                  <a:schemeClr val="tx1"/>
                </a:solidFill>
                <a:latin typeface="Arial" pitchFamily="34" charset="0"/>
              </a:defRPr>
            </a:lvl5pPr>
            <a:lvl6pPr marL="2378560" indent="-216233" defTabSz="1058640" eaLnBrk="0" fontAlgn="base" hangingPunct="0">
              <a:spcBef>
                <a:spcPct val="0"/>
              </a:spcBef>
              <a:spcAft>
                <a:spcPct val="0"/>
              </a:spcAft>
              <a:defRPr>
                <a:solidFill>
                  <a:schemeClr val="tx1"/>
                </a:solidFill>
                <a:latin typeface="Arial" pitchFamily="34" charset="0"/>
              </a:defRPr>
            </a:lvl6pPr>
            <a:lvl7pPr marL="2811026" indent="-216233" defTabSz="1058640" eaLnBrk="0" fontAlgn="base" hangingPunct="0">
              <a:spcBef>
                <a:spcPct val="0"/>
              </a:spcBef>
              <a:spcAft>
                <a:spcPct val="0"/>
              </a:spcAft>
              <a:defRPr>
                <a:solidFill>
                  <a:schemeClr val="tx1"/>
                </a:solidFill>
                <a:latin typeface="Arial" pitchFamily="34" charset="0"/>
              </a:defRPr>
            </a:lvl7pPr>
            <a:lvl8pPr marL="3243491" indent="-216233" defTabSz="1058640" eaLnBrk="0" fontAlgn="base" hangingPunct="0">
              <a:spcBef>
                <a:spcPct val="0"/>
              </a:spcBef>
              <a:spcAft>
                <a:spcPct val="0"/>
              </a:spcAft>
              <a:defRPr>
                <a:solidFill>
                  <a:schemeClr val="tx1"/>
                </a:solidFill>
                <a:latin typeface="Arial" pitchFamily="34" charset="0"/>
              </a:defRPr>
            </a:lvl8pPr>
            <a:lvl9pPr marL="3675957" indent="-216233" defTabSz="1058640" eaLnBrk="0" fontAlgn="base" hangingPunct="0">
              <a:spcBef>
                <a:spcPct val="0"/>
              </a:spcBef>
              <a:spcAft>
                <a:spcPct val="0"/>
              </a:spcAft>
              <a:defRPr>
                <a:solidFill>
                  <a:schemeClr val="tx1"/>
                </a:solidFill>
                <a:latin typeface="Arial" pitchFamily="34" charset="0"/>
              </a:defRPr>
            </a:lvl9pPr>
          </a:lstStyle>
          <a:p>
            <a:pPr eaLnBrk="1" hangingPunct="1"/>
            <a:fld id="{DAA57AE5-5E8E-4F4D-A953-FEF425D8DDE6}" type="slidenum">
              <a:rPr lang="en-US"/>
              <a:pPr eaLnBrk="1" hangingPunct="1"/>
              <a:t>14</a:t>
            </a:fld>
            <a:endParaRPr lang="en-US"/>
          </a:p>
        </p:txBody>
      </p:sp>
      <p:sp>
        <p:nvSpPr>
          <p:cNvPr id="95235" name="Rectangle 2"/>
          <p:cNvSpPr>
            <a:spLocks noGrp="1" noRot="1" noChangeAspect="1" noChangeArrowheads="1" noTextEdit="1"/>
          </p:cNvSpPr>
          <p:nvPr>
            <p:ph type="sldImg"/>
          </p:nvPr>
        </p:nvSpPr>
        <p:spPr>
          <a:xfrm>
            <a:off x="1149350" y="685800"/>
            <a:ext cx="4568825" cy="3427413"/>
          </a:xfrm>
          <a:ln/>
        </p:spPr>
      </p:sp>
      <p:sp>
        <p:nvSpPr>
          <p:cNvPr id="95236"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Graphical Representation</a:t>
            </a:r>
          </a:p>
          <a:p>
            <a:pPr eaLnBrk="1" hangingPunct="1"/>
            <a:endParaRPr lang="en-US" smtClean="0"/>
          </a:p>
          <a:p>
            <a:pPr eaLnBrk="1" hangingPunct="1"/>
            <a:r>
              <a:rPr lang="en-US" smtClean="0"/>
              <a:t>Transmission optical fibers are designed to be used in the infrared region, over the wavelength range from about 700nm to 1700nm (0.7 um to 1.7 um).</a:t>
            </a:r>
          </a:p>
          <a:p>
            <a:pPr eaLnBrk="1" hangingPunct="1"/>
            <a:r>
              <a:rPr lang="en-US" smtClean="0"/>
              <a:t>All optical fibers have a distinct attenuation curve over this region, whereby attenuation is higher at lower (shorter) wavelengths, decreases significantly in the 1200 – 1600 nm range, and rises rapidly at wavelengths greater than 1700nm.</a:t>
            </a:r>
          </a:p>
          <a:p>
            <a:pPr eaLnBrk="1" hangingPunct="1"/>
            <a:r>
              <a:rPr lang="en-US" smtClean="0"/>
              <a:t>Due to these attenuation characteristics and the different types of optical light sources that were developed, different “windows” and “bands” of operating regions were established:</a:t>
            </a:r>
          </a:p>
          <a:p>
            <a:pPr eaLnBrk="1" hangingPunct="1"/>
            <a:r>
              <a:rPr lang="en-US" b="1" u="sng" smtClean="0">
                <a:cs typeface="Times New Roman" pitchFamily="18" charset="0"/>
              </a:rPr>
              <a:t>Windows:</a:t>
            </a:r>
            <a:endParaRPr lang="en-US" smtClean="0"/>
          </a:p>
          <a:p>
            <a:pPr eaLnBrk="1" hangingPunct="1"/>
            <a:r>
              <a:rPr lang="en-US" smtClean="0">
                <a:cs typeface="Times New Roman" pitchFamily="18" charset="0"/>
              </a:rPr>
              <a:t>1</a:t>
            </a:r>
            <a:r>
              <a:rPr lang="en-US" baseline="30000" smtClean="0">
                <a:cs typeface="Times New Roman" pitchFamily="18" charset="0"/>
              </a:rPr>
              <a:t>st</a:t>
            </a:r>
            <a:r>
              <a:rPr lang="en-US" smtClean="0">
                <a:cs typeface="Times New Roman" pitchFamily="18" charset="0"/>
              </a:rPr>
              <a:t> Window		850nm region</a:t>
            </a:r>
          </a:p>
          <a:p>
            <a:pPr eaLnBrk="1" hangingPunct="1"/>
            <a:r>
              <a:rPr lang="en-US" smtClean="0">
                <a:cs typeface="Times New Roman" pitchFamily="18" charset="0"/>
              </a:rPr>
              <a:t>2</a:t>
            </a:r>
            <a:r>
              <a:rPr lang="en-US" baseline="30000" smtClean="0">
                <a:cs typeface="Times New Roman" pitchFamily="18" charset="0"/>
              </a:rPr>
              <a:t>nd</a:t>
            </a:r>
            <a:r>
              <a:rPr lang="en-US" smtClean="0">
                <a:cs typeface="Times New Roman" pitchFamily="18" charset="0"/>
              </a:rPr>
              <a:t> Window		1310nm region</a:t>
            </a:r>
          </a:p>
          <a:p>
            <a:pPr eaLnBrk="1" hangingPunct="1"/>
            <a:r>
              <a:rPr lang="en-US" smtClean="0">
                <a:cs typeface="Times New Roman" pitchFamily="18" charset="0"/>
              </a:rPr>
              <a:t>3</a:t>
            </a:r>
            <a:r>
              <a:rPr lang="en-US" baseline="30000" smtClean="0">
                <a:cs typeface="Times New Roman" pitchFamily="18" charset="0"/>
              </a:rPr>
              <a:t>rd</a:t>
            </a:r>
            <a:r>
              <a:rPr lang="en-US" smtClean="0">
                <a:cs typeface="Times New Roman" pitchFamily="18" charset="0"/>
              </a:rPr>
              <a:t> Window		1550nm region</a:t>
            </a:r>
          </a:p>
          <a:p>
            <a:pPr eaLnBrk="1" hangingPunct="1"/>
            <a:endParaRPr lang="en-US" smtClean="0">
              <a:cs typeface="Times New Roman" pitchFamily="18" charset="0"/>
            </a:endParaRPr>
          </a:p>
          <a:p>
            <a:pPr eaLnBrk="1" hangingPunct="1"/>
            <a:r>
              <a:rPr lang="en-US" b="1" u="sng" smtClean="0">
                <a:cs typeface="Times New Roman" pitchFamily="18" charset="0"/>
              </a:rPr>
              <a:t>Band</a:t>
            </a:r>
            <a:r>
              <a:rPr lang="en-US" b="1" smtClean="0">
                <a:cs typeface="Times New Roman" pitchFamily="18" charset="0"/>
              </a:rPr>
              <a:t>		</a:t>
            </a:r>
            <a:r>
              <a:rPr lang="en-US" b="1" u="sng" smtClean="0">
                <a:cs typeface="Times New Roman" pitchFamily="18" charset="0"/>
              </a:rPr>
              <a:t>Name	</a:t>
            </a:r>
            <a:r>
              <a:rPr lang="en-US" b="1" smtClean="0">
                <a:cs typeface="Times New Roman" pitchFamily="18" charset="0"/>
              </a:rPr>
              <a:t>		</a:t>
            </a:r>
            <a:r>
              <a:rPr lang="en-US" b="1" u="sng" smtClean="0">
                <a:cs typeface="Times New Roman" pitchFamily="18" charset="0"/>
              </a:rPr>
              <a:t>Wavelength</a:t>
            </a:r>
            <a:r>
              <a:rPr lang="en-US" b="1" smtClean="0">
                <a:cs typeface="Times New Roman" pitchFamily="18" charset="0"/>
              </a:rPr>
              <a:t> </a:t>
            </a:r>
            <a:r>
              <a:rPr lang="en-US" smtClean="0">
                <a:cs typeface="Times New Roman" pitchFamily="18" charset="0"/>
              </a:rPr>
              <a:t>(nm)</a:t>
            </a:r>
          </a:p>
          <a:p>
            <a:pPr eaLnBrk="1" hangingPunct="1"/>
            <a:r>
              <a:rPr lang="en-US" b="1" smtClean="0">
                <a:cs typeface="Times New Roman" pitchFamily="18" charset="0"/>
              </a:rPr>
              <a:t>  O		</a:t>
            </a:r>
            <a:r>
              <a:rPr lang="en-US" smtClean="0">
                <a:cs typeface="Times New Roman" pitchFamily="18" charset="0"/>
              </a:rPr>
              <a:t>Original		1260–1360</a:t>
            </a:r>
          </a:p>
          <a:p>
            <a:pPr eaLnBrk="1" hangingPunct="1"/>
            <a:r>
              <a:rPr lang="en-US" b="1" smtClean="0">
                <a:cs typeface="Times New Roman" pitchFamily="18" charset="0"/>
              </a:rPr>
              <a:t>  E		</a:t>
            </a:r>
            <a:r>
              <a:rPr lang="en-US" smtClean="0">
                <a:cs typeface="Times New Roman" pitchFamily="18" charset="0"/>
              </a:rPr>
              <a:t>Extended		1360–1460</a:t>
            </a:r>
          </a:p>
          <a:p>
            <a:pPr eaLnBrk="1" hangingPunct="1"/>
            <a:r>
              <a:rPr lang="en-US" b="1" smtClean="0">
                <a:cs typeface="Times New Roman" pitchFamily="18" charset="0"/>
              </a:rPr>
              <a:t>  S		</a:t>
            </a:r>
            <a:r>
              <a:rPr lang="en-US" smtClean="0">
                <a:cs typeface="Times New Roman" pitchFamily="18" charset="0"/>
              </a:rPr>
              <a:t>Short			1460–1530</a:t>
            </a:r>
          </a:p>
          <a:p>
            <a:pPr eaLnBrk="1" hangingPunct="1"/>
            <a:r>
              <a:rPr lang="en-US" b="1" smtClean="0">
                <a:cs typeface="Times New Roman" pitchFamily="18" charset="0"/>
              </a:rPr>
              <a:t>  C		</a:t>
            </a:r>
            <a:r>
              <a:rPr lang="en-US" smtClean="0">
                <a:cs typeface="Times New Roman" pitchFamily="18" charset="0"/>
              </a:rPr>
              <a:t>Conventional	1530–1565</a:t>
            </a:r>
          </a:p>
          <a:p>
            <a:pPr eaLnBrk="1" hangingPunct="1"/>
            <a:r>
              <a:rPr lang="en-US" b="1" smtClean="0">
                <a:cs typeface="Times New Roman" pitchFamily="18" charset="0"/>
              </a:rPr>
              <a:t>  L		</a:t>
            </a:r>
            <a:r>
              <a:rPr lang="en-US" smtClean="0">
                <a:cs typeface="Times New Roman" pitchFamily="18" charset="0"/>
              </a:rPr>
              <a:t>Long			1565–1625</a:t>
            </a:r>
          </a:p>
          <a:p>
            <a:pPr eaLnBrk="1" hangingPunct="1"/>
            <a:r>
              <a:rPr lang="en-US" b="1" smtClean="0">
                <a:cs typeface="Times New Roman" pitchFamily="18" charset="0"/>
              </a:rPr>
              <a:t>  U		</a:t>
            </a:r>
            <a:r>
              <a:rPr lang="en-US" smtClean="0">
                <a:cs typeface="Times New Roman" pitchFamily="18" charset="0"/>
              </a:rPr>
              <a:t>Ultralong		1625–1675</a:t>
            </a:r>
          </a:p>
          <a:p>
            <a:pPr eaLnBrk="1" hangingPunct="1"/>
            <a:endParaRPr lang="en-US" smtClean="0"/>
          </a:p>
          <a:p>
            <a:pPr eaLnBrk="1" hangingPunct="1"/>
            <a:r>
              <a:rPr lang="en-US" smtClean="0"/>
              <a:t>Generally speaking, the lower (shorter) the wavelength, the cheaper the light source is.  That is part of the reason why multimode fiber continues to be the most economical fiber for shorter reach premises applications.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78B46F-4DBF-4C8A-80A2-191252EDA445}"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1143000"/>
          </a:xfrm>
          <a:prstGeom prst="rect">
            <a:avLst/>
          </a:prstGeo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525963"/>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dirty="0">
                <a:latin typeface="Calibri" pitchFamily="34" charset="0"/>
                <a:ea typeface="+mn-ea"/>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a:latin typeface="Calibri" pitchFamily="34"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6705600" y="152400"/>
            <a:ext cx="2133600" cy="365125"/>
          </a:xfrm>
          <a:prstGeom prst="rect">
            <a:avLst/>
          </a:prstGeom>
        </p:spPr>
        <p:txBody>
          <a:bodyPr/>
          <a:lstStyle>
            <a:lvl1pPr algn="r">
              <a:defRPr sz="1200" smtClean="0">
                <a:latin typeface="Calibri" pitchFamily="34" charset="0"/>
                <a:ea typeface="+mn-ea"/>
                <a:cs typeface="+mn-cs"/>
              </a:defRPr>
            </a:lvl1pPr>
          </a:lstStyle>
          <a:p>
            <a:pPr>
              <a:defRPr/>
            </a:pPr>
            <a:fld id="{3D34D3F2-C5E8-4719-AF2A-77777121E7B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5"/>
          <p:cNvSpPr>
            <a:spLocks noGrp="1" noChangeArrowheads="1"/>
          </p:cNvSpPr>
          <p:nvPr>
            <p:ph type="ftr" sz="quarter" idx="10"/>
          </p:nvPr>
        </p:nvSpPr>
        <p:spPr>
          <a:xfrm>
            <a:off x="2895600" y="5181600"/>
            <a:ext cx="2895600" cy="476250"/>
          </a:xfrm>
          <a:prstGeom prst="rect">
            <a:avLst/>
          </a:prstGeom>
          <a:ln/>
        </p:spPr>
        <p:txBody>
          <a:bodyPr/>
          <a:lstStyle>
            <a:lvl1pPr>
              <a:defRPr/>
            </a:lvl1pPr>
          </a:lstStyle>
          <a:p>
            <a:pPr>
              <a:defRPr/>
            </a:pPr>
            <a:endParaRPr lang="en-US"/>
          </a:p>
        </p:txBody>
      </p:sp>
      <p:sp>
        <p:nvSpPr>
          <p:cNvPr id="4" name="Rectangle 26"/>
          <p:cNvSpPr>
            <a:spLocks noGrp="1" noChangeArrowheads="1"/>
          </p:cNvSpPr>
          <p:nvPr>
            <p:ph type="sldNum" sz="quarter" idx="11"/>
          </p:nvPr>
        </p:nvSpPr>
        <p:spPr>
          <a:xfrm>
            <a:off x="7010400" y="6381750"/>
            <a:ext cx="2133600" cy="476250"/>
          </a:xfrm>
          <a:prstGeom prst="rect">
            <a:avLst/>
          </a:prstGeom>
          <a:ln/>
        </p:spPr>
        <p:txBody>
          <a:bodyPr/>
          <a:lstStyle>
            <a:lvl1pPr>
              <a:defRPr/>
            </a:lvl1pPr>
          </a:lstStyle>
          <a:p>
            <a:pPr>
              <a:defRPr/>
            </a:pPr>
            <a:fld id="{C12D3D65-2EFE-4A2A-845B-18817802659C}" type="slidenum">
              <a:rPr lang="en-US"/>
              <a:pPr>
                <a:defRPr/>
              </a:pPr>
              <a:t>‹#›</a:t>
            </a:fld>
            <a:endParaRPr lang="en-US"/>
          </a:p>
        </p:txBody>
      </p:sp>
    </p:spTree>
    <p:extLst>
      <p:ext uri="{BB962C8B-B14F-4D97-AF65-F5344CB8AC3E}">
        <p14:creationId xmlns:p14="http://schemas.microsoft.com/office/powerpoint/2010/main" val="4148153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525963"/>
          </a:xfrm>
          <a:prstGeom prst="rect">
            <a:avLst/>
          </a:prstGeom>
        </p:spPr>
        <p:txBody>
          <a:bodyPr/>
          <a:lstStyle/>
          <a:p>
            <a:pPr lvl="0"/>
            <a:endParaRPr lang="en-US" noProof="0" smtClean="0"/>
          </a:p>
        </p:txBody>
      </p:sp>
      <p:sp>
        <p:nvSpPr>
          <p:cNvPr id="4" name="Rectangle 25"/>
          <p:cNvSpPr>
            <a:spLocks noGrp="1" noChangeArrowheads="1"/>
          </p:cNvSpPr>
          <p:nvPr>
            <p:ph type="ftr" sz="quarter" idx="10"/>
          </p:nvPr>
        </p:nvSpPr>
        <p:spPr>
          <a:xfrm>
            <a:off x="2895600" y="5181600"/>
            <a:ext cx="2895600" cy="476250"/>
          </a:xfrm>
          <a:prstGeom prst="rect">
            <a:avLst/>
          </a:prstGeom>
          <a:ln/>
        </p:spPr>
        <p:txBody>
          <a:bodyPr/>
          <a:lstStyle>
            <a:lvl1pPr>
              <a:defRPr/>
            </a:lvl1pPr>
          </a:lstStyle>
          <a:p>
            <a:pPr>
              <a:defRPr/>
            </a:pPr>
            <a:endParaRPr lang="en-US"/>
          </a:p>
        </p:txBody>
      </p:sp>
      <p:sp>
        <p:nvSpPr>
          <p:cNvPr id="5" name="Rectangle 26"/>
          <p:cNvSpPr>
            <a:spLocks noGrp="1" noChangeArrowheads="1"/>
          </p:cNvSpPr>
          <p:nvPr>
            <p:ph type="sldNum" sz="quarter" idx="11"/>
          </p:nvPr>
        </p:nvSpPr>
        <p:spPr>
          <a:xfrm>
            <a:off x="7010400" y="6381750"/>
            <a:ext cx="2133600" cy="476250"/>
          </a:xfrm>
          <a:prstGeom prst="rect">
            <a:avLst/>
          </a:prstGeom>
          <a:ln/>
        </p:spPr>
        <p:txBody>
          <a:bodyPr/>
          <a:lstStyle>
            <a:lvl1pPr>
              <a:defRPr/>
            </a:lvl1pPr>
          </a:lstStyle>
          <a:p>
            <a:pPr>
              <a:defRPr/>
            </a:pPr>
            <a:fld id="{689657EC-4682-4750-B4A0-4544CEE5F32E}" type="slidenum">
              <a:rPr lang="en-US"/>
              <a:pPr>
                <a:defRPr/>
              </a:pPr>
              <a:t>‹#›</a:t>
            </a:fld>
            <a:endParaRPr lang="en-US"/>
          </a:p>
        </p:txBody>
      </p:sp>
    </p:spTree>
    <p:extLst>
      <p:ext uri="{BB962C8B-B14F-4D97-AF65-F5344CB8AC3E}">
        <p14:creationId xmlns:p14="http://schemas.microsoft.com/office/powerpoint/2010/main" val="92881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E6756EA-4D52-4201-A0A9-F2D9552AAE69}"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3B95313-E6D5-43F5-9483-3FDEC1876BF7}"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F8463CA-9225-4343-8EE5-EEE7A9FEC51C}"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39321A8-9A39-4192-8393-7C1B14DD8C6A}"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DF193940-B9E8-47D3-9814-7696382D66FE}"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A0F27AFE-BFB2-43EF-8055-1A6C4BEC4CD9}"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48504C3E-8697-4AE8-9DEA-68C0C233485E}"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C843E41-9DB5-4544-BC0D-0CCE196CC7C1}"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E89EF5E-E364-42D0-A727-51F8FC36A97F}"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4AEFD20-AFEB-4E15-80DE-A9DCB7665575}"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A69BBDB-9A65-4A23-8929-69A5380630D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3" descr="OCC_IconPPTSecondary.jpg"/>
          <p:cNvPicPr>
            <a:picLocks noChangeAspect="1"/>
          </p:cNvPicPr>
          <p:nvPr/>
        </p:nvPicPr>
        <p:blipFill>
          <a:blip r:embed="rId2" cstate="email"/>
          <a:srcRect/>
          <a:stretch>
            <a:fillRect/>
          </a:stretch>
        </p:blipFill>
        <p:spPr bwMode="auto">
          <a:xfrm>
            <a:off x="0" y="-7938"/>
            <a:ext cx="9144000" cy="686593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3" descr="OCC_IconPPTSecondary2.jpg"/>
          <p:cNvPicPr>
            <a:picLocks noChangeAspect="1"/>
          </p:cNvPicPr>
          <p:nvPr/>
        </p:nvPicPr>
        <p:blipFill>
          <a:blip r:embed="rId2" cstate="email"/>
          <a:srcRect/>
          <a:stretch>
            <a:fillRect/>
          </a:stretch>
        </p:blipFill>
        <p:spPr bwMode="auto">
          <a:xfrm>
            <a:off x="0" y="-3175"/>
            <a:ext cx="9144000" cy="686435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OCC_IconPPTSecondary2.jpg"/>
          <p:cNvPicPr>
            <a:picLocks noChangeAspect="1"/>
          </p:cNvPicPr>
          <p:nvPr/>
        </p:nvPicPr>
        <p:blipFill>
          <a:blip r:embed="rId14" cstate="email"/>
          <a:srcRect/>
          <a:stretch>
            <a:fillRect/>
          </a:stretch>
        </p:blipFill>
        <p:spPr bwMode="auto">
          <a:xfrm>
            <a:off x="0" y="-3175"/>
            <a:ext cx="9144000"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3" r:id="rId10"/>
    <p:sldLayoutId id="2147483688" r:id="rId11"/>
    <p:sldLayoutId id="2147483689" r:id="rId12"/>
  </p:sldLayoutIdLst>
  <p:hf hdr="0" ftr="0" dt="0"/>
  <p:txStyles>
    <p:titleStyle>
      <a:lvl1pPr algn="l" defTabSz="457200" rtl="0" eaLnBrk="1" fontAlgn="base" hangingPunct="1">
        <a:spcBef>
          <a:spcPct val="0"/>
        </a:spcBef>
        <a:spcAft>
          <a:spcPct val="0"/>
        </a:spcAft>
        <a:defRPr sz="3600" kern="1200">
          <a:solidFill>
            <a:schemeClr val="tx1"/>
          </a:solidFill>
          <a:latin typeface="Arial Bold"/>
          <a:ea typeface="ＭＳ Ｐゴシック" pitchFamily="68" charset="-128"/>
          <a:cs typeface="Arial Bold"/>
        </a:defRPr>
      </a:lvl1pPr>
      <a:lvl2pPr algn="l" defTabSz="457200" rtl="0" eaLnBrk="1" fontAlgn="base" hangingPunct="1">
        <a:spcBef>
          <a:spcPct val="0"/>
        </a:spcBef>
        <a:spcAft>
          <a:spcPct val="0"/>
        </a:spcAft>
        <a:defRPr sz="3600">
          <a:solidFill>
            <a:schemeClr val="tx1"/>
          </a:solidFill>
          <a:latin typeface="Arial Bold" pitchFamily="68" charset="0"/>
          <a:ea typeface="ＭＳ Ｐゴシック" pitchFamily="68" charset="-128"/>
          <a:cs typeface="ＭＳ Ｐゴシック" pitchFamily="68" charset="-128"/>
        </a:defRPr>
      </a:lvl2pPr>
      <a:lvl3pPr algn="l" defTabSz="457200" rtl="0" eaLnBrk="1" fontAlgn="base" hangingPunct="1">
        <a:spcBef>
          <a:spcPct val="0"/>
        </a:spcBef>
        <a:spcAft>
          <a:spcPct val="0"/>
        </a:spcAft>
        <a:defRPr sz="3600">
          <a:solidFill>
            <a:schemeClr val="tx1"/>
          </a:solidFill>
          <a:latin typeface="Arial Bold" pitchFamily="68" charset="0"/>
          <a:ea typeface="ＭＳ Ｐゴシック" pitchFamily="68" charset="-128"/>
          <a:cs typeface="ＭＳ Ｐゴシック" pitchFamily="68" charset="-128"/>
        </a:defRPr>
      </a:lvl3pPr>
      <a:lvl4pPr algn="l" defTabSz="457200" rtl="0" eaLnBrk="1" fontAlgn="base" hangingPunct="1">
        <a:spcBef>
          <a:spcPct val="0"/>
        </a:spcBef>
        <a:spcAft>
          <a:spcPct val="0"/>
        </a:spcAft>
        <a:defRPr sz="3600">
          <a:solidFill>
            <a:schemeClr val="tx1"/>
          </a:solidFill>
          <a:latin typeface="Arial Bold" pitchFamily="68" charset="0"/>
          <a:ea typeface="ＭＳ Ｐゴシック" pitchFamily="68" charset="-128"/>
          <a:cs typeface="ＭＳ Ｐゴシック" pitchFamily="68" charset="-128"/>
        </a:defRPr>
      </a:lvl4pPr>
      <a:lvl5pPr algn="l" defTabSz="457200" rtl="0" eaLnBrk="1" fontAlgn="base" hangingPunct="1">
        <a:spcBef>
          <a:spcPct val="0"/>
        </a:spcBef>
        <a:spcAft>
          <a:spcPct val="0"/>
        </a:spcAft>
        <a:defRPr sz="3600">
          <a:solidFill>
            <a:schemeClr val="tx1"/>
          </a:solidFill>
          <a:latin typeface="Arial Bold" pitchFamily="68" charset="0"/>
          <a:ea typeface="ＭＳ Ｐゴシック" pitchFamily="68" charset="-128"/>
          <a:cs typeface="ＭＳ Ｐゴシック" pitchFamily="68" charset="-128"/>
        </a:defRPr>
      </a:lvl5pPr>
      <a:lvl6pPr marL="4572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6pPr>
      <a:lvl7pPr marL="9144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7pPr>
      <a:lvl8pPr marL="13716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8pPr>
      <a:lvl9pPr marL="18288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68" charset="-128"/>
          <a:cs typeface="ＭＳ Ｐゴシック" pitchFamily="68"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68"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pitchFamily="-11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pitchFamily="-112" charset="0"/>
                <a:ea typeface="ＭＳ Ｐゴシック" pitchFamily="68" charset="-128"/>
                <a:cs typeface="ＭＳ Ｐゴシック" pitchFamily="68"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6446D1E-BEB0-404E-9EF9-5EAEA700A22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10.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p:cNvSpPr>
            <a:spLocks noGrp="1"/>
          </p:cNvSpPr>
          <p:nvPr>
            <p:ph type="ctrTitle" idx="4294967295"/>
          </p:nvPr>
        </p:nvSpPr>
        <p:spPr bwMode="auto">
          <a:xfrm>
            <a:off x="685800" y="2130425"/>
            <a:ext cx="7772400" cy="1470025"/>
          </a:xfrm>
          <a:prstGeom prst="rect">
            <a:avLst/>
          </a:prstGeom>
          <a:noFill/>
          <a:ln>
            <a:miter lim="800000"/>
            <a:headEnd/>
            <a:tailEnd/>
          </a:ln>
        </p:spPr>
        <p:txBody>
          <a:bodyPr/>
          <a:lstStyle/>
          <a:p>
            <a:endParaRPr lang="en-US" dirty="0" smtClean="0">
              <a:latin typeface="Calibri" pitchFamily="34" charset="0"/>
              <a:ea typeface="ＭＳ Ｐゴシック" pitchFamily="34" charset="-128"/>
              <a:cs typeface="Arial Bold" pitchFamily="68" charset="0"/>
            </a:endParaRPr>
          </a:p>
        </p:txBody>
      </p:sp>
      <p:sp>
        <p:nvSpPr>
          <p:cNvPr id="8" name="Subtitle 7"/>
          <p:cNvSpPr>
            <a:spLocks noGrp="1"/>
          </p:cNvSpPr>
          <p:nvPr>
            <p:ph type="subTitle" idx="4294967295"/>
          </p:nvPr>
        </p:nvSpPr>
        <p:spPr>
          <a:xfrm>
            <a:off x="1371600" y="3886200"/>
            <a:ext cx="6400800" cy="1752600"/>
          </a:xfrm>
          <a:prstGeom prst="rect">
            <a:avLst/>
          </a:prstGeom>
        </p:spPr>
        <p:txBody>
          <a:bodyPr/>
          <a:lstStyle/>
          <a:p>
            <a:pPr marL="0" indent="0" algn="ctr">
              <a:buFont typeface="Arial" pitchFamily="-111" charset="0"/>
              <a:buNone/>
              <a:defRPr/>
            </a:pPr>
            <a:endParaRPr lang="en-US" dirty="0">
              <a:solidFill>
                <a:schemeClr val="tx1">
                  <a:tint val="75000"/>
                </a:schemeClr>
              </a:solidFill>
              <a:latin typeface="Calibri" pitchFamily="34" charset="0"/>
            </a:endParaRPr>
          </a:p>
        </p:txBody>
      </p:sp>
      <p:sp>
        <p:nvSpPr>
          <p:cNvPr id="11268" name="Rectangle 10"/>
          <p:cNvSpPr>
            <a:spLocks noChangeArrowheads="1"/>
          </p:cNvSpPr>
          <p:nvPr/>
        </p:nvSpPr>
        <p:spPr bwMode="auto">
          <a:xfrm>
            <a:off x="474663" y="4648200"/>
            <a:ext cx="6535737" cy="549275"/>
          </a:xfrm>
          <a:prstGeom prst="rect">
            <a:avLst/>
          </a:prstGeom>
          <a:noFill/>
          <a:ln w="9525">
            <a:noFill/>
            <a:miter lim="800000"/>
            <a:headEnd/>
            <a:tailEnd/>
          </a:ln>
        </p:spPr>
        <p:txBody>
          <a:bodyPr>
            <a:spAutoFit/>
          </a:bodyPr>
          <a:lstStyle/>
          <a:p>
            <a:pPr defTabSz="457200"/>
            <a:r>
              <a:rPr lang="en-US" sz="3000" dirty="0">
                <a:latin typeface="Calibri" pitchFamily="34" charset="0"/>
                <a:cs typeface="Arial Bold" pitchFamily="68" charset="0"/>
              </a:rPr>
              <a:t>Presentation Title Goes Here</a:t>
            </a:r>
          </a:p>
        </p:txBody>
      </p:sp>
      <p:pic>
        <p:nvPicPr>
          <p:cNvPr id="11269" name="Picture 11" descr="OCC_IconHeaderPg2.jpg"/>
          <p:cNvPicPr>
            <a:picLocks noChangeAspect="1"/>
          </p:cNvPicPr>
          <p:nvPr/>
        </p:nvPicPr>
        <p:blipFill>
          <a:blip r:embed="rId3" cstate="email"/>
          <a:srcRect/>
          <a:stretch>
            <a:fillRect/>
          </a:stretch>
        </p:blipFill>
        <p:spPr bwMode="auto">
          <a:xfrm>
            <a:off x="0" y="76200"/>
            <a:ext cx="9144000" cy="6858000"/>
          </a:xfrm>
          <a:prstGeom prst="rect">
            <a:avLst/>
          </a:prstGeom>
          <a:noFill/>
          <a:ln w="9525">
            <a:noFill/>
            <a:miter lim="800000"/>
            <a:headEnd/>
            <a:tailEnd/>
          </a:ln>
        </p:spPr>
      </p:pic>
      <p:sp>
        <p:nvSpPr>
          <p:cNvPr id="11270" name="Rectangle 12"/>
          <p:cNvSpPr>
            <a:spLocks noChangeArrowheads="1"/>
          </p:cNvSpPr>
          <p:nvPr/>
        </p:nvSpPr>
        <p:spPr bwMode="auto">
          <a:xfrm>
            <a:off x="474663" y="4648200"/>
            <a:ext cx="6230937" cy="830997"/>
          </a:xfrm>
          <a:prstGeom prst="rect">
            <a:avLst/>
          </a:prstGeom>
          <a:noFill/>
          <a:ln w="9525">
            <a:noFill/>
            <a:miter lim="800000"/>
            <a:headEnd/>
            <a:tailEnd/>
          </a:ln>
        </p:spPr>
        <p:txBody>
          <a:bodyPr>
            <a:spAutoFit/>
          </a:bodyPr>
          <a:lstStyle/>
          <a:p>
            <a:pPr defTabSz="457200"/>
            <a:r>
              <a:rPr lang="en-US" sz="2400" b="1" dirty="0" smtClean="0">
                <a:latin typeface="Calibri" pitchFamily="34" charset="0"/>
                <a:cs typeface="Arial Bold" pitchFamily="68" charset="0"/>
              </a:rPr>
              <a:t>Bandwidth vs. Dispersion, or</a:t>
            </a:r>
          </a:p>
          <a:p>
            <a:pPr defTabSz="457200"/>
            <a:r>
              <a:rPr lang="en-US" sz="2400" b="1" dirty="0" smtClean="0">
                <a:latin typeface="Calibri" pitchFamily="34" charset="0"/>
                <a:cs typeface="Arial Bold" pitchFamily="68" charset="0"/>
              </a:rPr>
              <a:t>A Light Refresher of Fiber Optic Terminology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457200"/>
            <a:ext cx="8229600" cy="914400"/>
          </a:xfrm>
        </p:spPr>
        <p:txBody>
          <a:bodyPr/>
          <a:lstStyle/>
          <a:p>
            <a:r>
              <a:rPr lang="en-US" b="1" dirty="0" smtClean="0">
                <a:ea typeface="ＭＳ Ｐゴシック"/>
              </a:rPr>
              <a:t>Numbers </a:t>
            </a:r>
            <a:r>
              <a:rPr lang="en-US" b="1" dirty="0">
                <a:ea typeface="ＭＳ Ｐゴシック"/>
              </a:rPr>
              <a:t>Fun Facts</a:t>
            </a:r>
            <a:endParaRPr lang="en-US" dirty="0"/>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10</a:t>
            </a:fld>
            <a:endParaRPr lang="en-US" dirty="0"/>
          </a:p>
        </p:txBody>
      </p:sp>
      <p:sp>
        <p:nvSpPr>
          <p:cNvPr id="6" name="Rectangle 3"/>
          <p:cNvSpPr txBox="1">
            <a:spLocks noGrp="1" noChangeAspect="1" noChangeArrowheads="1"/>
          </p:cNvSpPr>
          <p:nvPr>
            <p:ph idx="1"/>
          </p:nvPr>
        </p:nvSpPr>
        <p:spPr bwMode="auto">
          <a:xfrm>
            <a:off x="495300" y="1524000"/>
            <a:ext cx="8229600" cy="4114800"/>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Calibri" pitchFamily="34" charset="0"/>
                <a:ea typeface="ＭＳ Ｐゴシック" pitchFamily="68" charset="-128"/>
                <a:cs typeface="ＭＳ Ｐゴシック" pitchFamily="68"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Calibri" pitchFamily="34" charset="0"/>
                <a:ea typeface="ＭＳ Ｐゴシック" pitchFamily="68"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Calibri" pitchFamily="34" charset="0"/>
                <a:ea typeface="ヒラギノ角ゴ Pro W3" pitchFamily="-111" charset="-128"/>
                <a:cs typeface="ヒラギノ角ゴ Pro W3" pitchFamily="-111" charset="-128"/>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sz="2800" b="1" dirty="0">
                <a:ea typeface="ＭＳ Ｐゴシック" pitchFamily="34" charset="-128"/>
              </a:rPr>
              <a:t>Optical fibers </a:t>
            </a:r>
            <a:r>
              <a:rPr lang="en-US" sz="2800" dirty="0">
                <a:ea typeface="ＭＳ Ｐゴシック" pitchFamily="34" charset="-128"/>
              </a:rPr>
              <a:t>are measured in metric units</a:t>
            </a:r>
          </a:p>
          <a:p>
            <a:pPr lvl="1">
              <a:lnSpc>
                <a:spcPct val="80000"/>
              </a:lnSpc>
            </a:pPr>
            <a:r>
              <a:rPr lang="en-US" sz="2400" dirty="0">
                <a:ea typeface="ＭＳ Ｐゴシック" pitchFamily="34" charset="-128"/>
              </a:rPr>
              <a:t>Nanometers and microns (1300 nm = 1.3 microns)</a:t>
            </a:r>
          </a:p>
          <a:p>
            <a:pPr lvl="1">
              <a:lnSpc>
                <a:spcPct val="80000"/>
              </a:lnSpc>
            </a:pPr>
            <a:r>
              <a:rPr lang="en-US" sz="2400" dirty="0">
                <a:ea typeface="ＭＳ Ｐゴシック" pitchFamily="34" charset="-128"/>
              </a:rPr>
              <a:t>Microns and millimeters (900 microns – 0.9 mm)</a:t>
            </a:r>
          </a:p>
          <a:p>
            <a:pPr marL="457200" lvl="1" indent="0">
              <a:lnSpc>
                <a:spcPct val="80000"/>
              </a:lnSpc>
              <a:buNone/>
            </a:pPr>
            <a:endParaRPr lang="en-US" sz="2400" dirty="0" smtClean="0">
              <a:ea typeface="ＭＳ Ｐゴシック" pitchFamily="34" charset="-128"/>
            </a:endParaRPr>
          </a:p>
          <a:p>
            <a:pPr>
              <a:lnSpc>
                <a:spcPct val="80000"/>
              </a:lnSpc>
            </a:pPr>
            <a:r>
              <a:rPr lang="en-US" sz="2800" b="1" dirty="0" smtClean="0">
                <a:ea typeface="ＭＳ Ｐゴシック" pitchFamily="34" charset="-128"/>
              </a:rPr>
              <a:t>Cable</a:t>
            </a:r>
            <a:r>
              <a:rPr lang="en-US" sz="2800" dirty="0" smtClean="0">
                <a:ea typeface="ＭＳ Ｐゴシック" pitchFamily="34" charset="-128"/>
              </a:rPr>
              <a:t> parameters may be in English or metric units</a:t>
            </a:r>
          </a:p>
          <a:p>
            <a:pPr lvl="1">
              <a:lnSpc>
                <a:spcPct val="80000"/>
              </a:lnSpc>
            </a:pPr>
            <a:r>
              <a:rPr lang="en-US" sz="2400" dirty="0" smtClean="0">
                <a:ea typeface="ＭＳ Ｐゴシック" pitchFamily="34" charset="-128"/>
              </a:rPr>
              <a:t>Feet vs. meters has forever been a source of errors in fiber optics – don’t let it happen to you!</a:t>
            </a:r>
          </a:p>
          <a:p>
            <a:pPr lvl="1">
              <a:lnSpc>
                <a:spcPct val="80000"/>
              </a:lnSpc>
            </a:pPr>
            <a:r>
              <a:rPr lang="en-US" sz="2400" dirty="0" smtClean="0">
                <a:ea typeface="ＭＳ Ｐゴシック" pitchFamily="34" charset="-128"/>
              </a:rPr>
              <a:t>Tensile loading may be quoted in lbs-f or Newtons</a:t>
            </a:r>
          </a:p>
          <a:p>
            <a:pPr lvl="1">
              <a:lnSpc>
                <a:spcPct val="80000"/>
              </a:lnSpc>
            </a:pPr>
            <a:r>
              <a:rPr lang="en-US" sz="2400" dirty="0" smtClean="0">
                <a:ea typeface="ＭＳ Ｐゴシック" pitchFamily="34" charset="-128"/>
              </a:rPr>
              <a:t>Jacket </a:t>
            </a:r>
            <a:r>
              <a:rPr lang="en-US" sz="2400" dirty="0">
                <a:ea typeface="ＭＳ Ｐゴシック" pitchFamily="34" charset="-128"/>
              </a:rPr>
              <a:t>thickness is often</a:t>
            </a:r>
            <a:r>
              <a:rPr lang="en-US" sz="2400" dirty="0" smtClean="0">
                <a:ea typeface="ＭＳ Ｐゴシック" pitchFamily="34" charset="-128"/>
              </a:rPr>
              <a:t> measured </a:t>
            </a:r>
            <a:r>
              <a:rPr lang="en-US" sz="2400" dirty="0">
                <a:ea typeface="ＭＳ Ｐゴシック" pitchFamily="34" charset="-128"/>
              </a:rPr>
              <a:t>in </a:t>
            </a:r>
            <a:r>
              <a:rPr lang="en-US" sz="2400" dirty="0" smtClean="0">
                <a:ea typeface="ＭＳ Ｐゴシック" pitchFamily="34" charset="-128"/>
              </a:rPr>
              <a:t>mils </a:t>
            </a:r>
          </a:p>
          <a:p>
            <a:pPr lvl="1">
              <a:lnSpc>
                <a:spcPct val="80000"/>
              </a:lnSpc>
            </a:pPr>
            <a:endParaRPr lang="en-US" sz="2400" dirty="0">
              <a:ea typeface="ＭＳ Ｐゴシック" pitchFamily="34" charset="-128"/>
            </a:endParaRPr>
          </a:p>
          <a:p>
            <a:pPr>
              <a:lnSpc>
                <a:spcPct val="80000"/>
              </a:lnSpc>
            </a:pPr>
            <a:endParaRPr lang="en-US" sz="2800" dirty="0" smtClean="0">
              <a:ea typeface="ＭＳ Ｐゴシック" pitchFamily="34" charset="-128"/>
            </a:endParaRPr>
          </a:p>
          <a:p>
            <a:pPr marL="914400" lvl="2" indent="0">
              <a:lnSpc>
                <a:spcPct val="80000"/>
              </a:lnSpc>
              <a:buNone/>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Font typeface="Arial" pitchFamily="34" charset="0"/>
              <a:buNone/>
            </a:pPr>
            <a:endParaRPr lang="en-US" sz="2400" dirty="0" smtClean="0">
              <a:ea typeface="ＭＳ Ｐゴシック" pitchFamily="34" charset="-128"/>
            </a:endParaRP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4800600"/>
            <a:ext cx="8458200" cy="78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8921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8229600" cy="838200"/>
          </a:xfrm>
        </p:spPr>
        <p:txBody>
          <a:bodyPr/>
          <a:lstStyle/>
          <a:p>
            <a:pPr eaLnBrk="1" hangingPunct="1"/>
            <a:r>
              <a:rPr lang="en-US" sz="3200" b="1" dirty="0" smtClean="0"/>
              <a:t>Attenuation (or Power Loss)</a:t>
            </a:r>
          </a:p>
        </p:txBody>
      </p:sp>
      <p:sp>
        <p:nvSpPr>
          <p:cNvPr id="25603" name="Oval 3"/>
          <p:cNvSpPr>
            <a:spLocks noChangeArrowheads="1"/>
          </p:cNvSpPr>
          <p:nvPr/>
        </p:nvSpPr>
        <p:spPr bwMode="auto">
          <a:xfrm>
            <a:off x="5937250" y="3359150"/>
            <a:ext cx="511175" cy="1181100"/>
          </a:xfrm>
          <a:prstGeom prst="ellipse">
            <a:avLst/>
          </a:prstGeom>
          <a:gradFill rotWithShape="0">
            <a:gsLst>
              <a:gs pos="0">
                <a:srgbClr val="333333"/>
              </a:gs>
              <a:gs pos="50000">
                <a:srgbClr val="FFFFFF"/>
              </a:gs>
              <a:gs pos="100000">
                <a:srgbClr val="333333"/>
              </a:gs>
            </a:gsLst>
            <a:lin ang="5400000" scaled="1"/>
          </a:gradFill>
          <a:ln w="12700">
            <a:solidFill>
              <a:schemeClr val="accent1"/>
            </a:solidFill>
            <a:round/>
            <a:headEnd/>
            <a:tailEnd/>
          </a:ln>
        </p:spPr>
        <p:txBody>
          <a:bodyPr wrap="none" anchor="ctr"/>
          <a:lstStyle/>
          <a:p>
            <a:endParaRPr lang="en-US"/>
          </a:p>
        </p:txBody>
      </p:sp>
      <p:sp>
        <p:nvSpPr>
          <p:cNvPr id="25604" name="Rectangle 4"/>
          <p:cNvSpPr>
            <a:spLocks noChangeArrowheads="1"/>
          </p:cNvSpPr>
          <p:nvPr/>
        </p:nvSpPr>
        <p:spPr bwMode="auto">
          <a:xfrm>
            <a:off x="2667000" y="3352800"/>
            <a:ext cx="3525838" cy="1192213"/>
          </a:xfrm>
          <a:prstGeom prst="rect">
            <a:avLst/>
          </a:prstGeom>
          <a:gradFill rotWithShape="0">
            <a:gsLst>
              <a:gs pos="0">
                <a:srgbClr val="333333"/>
              </a:gs>
              <a:gs pos="50000">
                <a:srgbClr val="FFFFFF"/>
              </a:gs>
              <a:gs pos="100000">
                <a:srgbClr val="33333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5" name="Line 5"/>
          <p:cNvSpPr>
            <a:spLocks noChangeShapeType="1"/>
          </p:cNvSpPr>
          <p:nvPr/>
        </p:nvSpPr>
        <p:spPr bwMode="auto">
          <a:xfrm>
            <a:off x="2698750" y="3352800"/>
            <a:ext cx="3525838" cy="3175"/>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06" name="Oval 6"/>
          <p:cNvSpPr>
            <a:spLocks noChangeArrowheads="1"/>
          </p:cNvSpPr>
          <p:nvPr/>
        </p:nvSpPr>
        <p:spPr bwMode="auto">
          <a:xfrm>
            <a:off x="2411413" y="3359150"/>
            <a:ext cx="515937" cy="1181100"/>
          </a:xfrm>
          <a:prstGeom prst="ellipse">
            <a:avLst/>
          </a:prstGeom>
          <a:solidFill>
            <a:srgbClr val="DADADA"/>
          </a:solidFill>
          <a:ln w="12700">
            <a:solidFill>
              <a:schemeClr val="accent1"/>
            </a:solidFill>
            <a:round/>
            <a:headEnd/>
            <a:tailEnd/>
          </a:ln>
        </p:spPr>
        <p:txBody>
          <a:bodyPr wrap="none" anchor="ctr"/>
          <a:lstStyle/>
          <a:p>
            <a:endParaRPr lang="en-US"/>
          </a:p>
        </p:txBody>
      </p:sp>
      <p:sp>
        <p:nvSpPr>
          <p:cNvPr id="25607" name="Oval 7"/>
          <p:cNvSpPr>
            <a:spLocks noChangeAspect="1" noChangeArrowheads="1"/>
          </p:cNvSpPr>
          <p:nvPr/>
        </p:nvSpPr>
        <p:spPr bwMode="auto">
          <a:xfrm>
            <a:off x="2660650" y="3875088"/>
            <a:ext cx="74613" cy="138112"/>
          </a:xfrm>
          <a:prstGeom prst="ellipse">
            <a:avLst/>
          </a:prstGeom>
          <a:solidFill>
            <a:schemeClr val="bg2"/>
          </a:solidFill>
          <a:ln w="12700">
            <a:solidFill>
              <a:schemeClr val="accent1"/>
            </a:solidFill>
            <a:round/>
            <a:headEnd/>
            <a:tailEnd/>
          </a:ln>
        </p:spPr>
        <p:txBody>
          <a:bodyPr wrap="none" anchor="ctr"/>
          <a:lstStyle/>
          <a:p>
            <a:endParaRPr lang="en-US"/>
          </a:p>
        </p:txBody>
      </p:sp>
      <p:sp>
        <p:nvSpPr>
          <p:cNvPr id="25608" name="Line 8"/>
          <p:cNvSpPr>
            <a:spLocks noChangeShapeType="1"/>
          </p:cNvSpPr>
          <p:nvPr/>
        </p:nvSpPr>
        <p:spPr bwMode="auto">
          <a:xfrm flipV="1">
            <a:off x="2682875" y="4541838"/>
            <a:ext cx="3541713" cy="3175"/>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09" name="Line 9"/>
          <p:cNvSpPr>
            <a:spLocks noChangeShapeType="1"/>
          </p:cNvSpPr>
          <p:nvPr/>
        </p:nvSpPr>
        <p:spPr bwMode="auto">
          <a:xfrm>
            <a:off x="2057400" y="3962400"/>
            <a:ext cx="609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0" name="Line 10"/>
          <p:cNvSpPr>
            <a:spLocks noChangeShapeType="1"/>
          </p:cNvSpPr>
          <p:nvPr/>
        </p:nvSpPr>
        <p:spPr bwMode="auto">
          <a:xfrm>
            <a:off x="6477000" y="3962400"/>
            <a:ext cx="3810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1" name="Rectangle 11"/>
          <p:cNvSpPr>
            <a:spLocks noChangeArrowheads="1"/>
          </p:cNvSpPr>
          <p:nvPr/>
        </p:nvSpPr>
        <p:spPr bwMode="auto">
          <a:xfrm>
            <a:off x="304800" y="1752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sz="2800" dirty="0"/>
              <a:t>Logarithmic </a:t>
            </a:r>
            <a:r>
              <a:rPr lang="en-US" sz="2800" dirty="0" smtClean="0"/>
              <a:t>decibel ratio of optical power output to power input in </a:t>
            </a:r>
            <a:r>
              <a:rPr lang="en-US" sz="2800" dirty="0"/>
              <a:t>a fiber optic system</a:t>
            </a:r>
          </a:p>
        </p:txBody>
      </p:sp>
      <p:sp>
        <p:nvSpPr>
          <p:cNvPr id="25612" name="Text Box 12"/>
          <p:cNvSpPr txBox="1">
            <a:spLocks noChangeArrowheads="1"/>
          </p:cNvSpPr>
          <p:nvPr/>
        </p:nvSpPr>
        <p:spPr bwMode="auto">
          <a:xfrm>
            <a:off x="457200" y="3733800"/>
            <a:ext cx="145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a:t>Input Power (dBm)</a:t>
            </a:r>
          </a:p>
          <a:p>
            <a:pPr algn="ctr"/>
            <a:r>
              <a:rPr lang="en-US" sz="1200"/>
              <a:t>P1</a:t>
            </a:r>
          </a:p>
        </p:txBody>
      </p:sp>
      <p:sp>
        <p:nvSpPr>
          <p:cNvPr id="25613" name="Text Box 13"/>
          <p:cNvSpPr txBox="1">
            <a:spLocks noChangeArrowheads="1"/>
          </p:cNvSpPr>
          <p:nvPr/>
        </p:nvSpPr>
        <p:spPr bwMode="auto">
          <a:xfrm>
            <a:off x="6802438" y="3733800"/>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a:t>Output Power (dBm)</a:t>
            </a:r>
          </a:p>
          <a:p>
            <a:pPr algn="ctr"/>
            <a:r>
              <a:rPr lang="en-US" sz="1200"/>
              <a:t>P2</a:t>
            </a:r>
          </a:p>
        </p:txBody>
      </p:sp>
      <p:sp>
        <p:nvSpPr>
          <p:cNvPr id="25614" name="Text Box 14"/>
          <p:cNvSpPr txBox="1">
            <a:spLocks noChangeArrowheads="1"/>
          </p:cNvSpPr>
          <p:nvPr/>
        </p:nvSpPr>
        <p:spPr bwMode="auto">
          <a:xfrm>
            <a:off x="3733800" y="4648200"/>
            <a:ext cx="1947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a:t>Optical Loss = P1-P2 (dB)</a:t>
            </a:r>
          </a:p>
        </p:txBody>
      </p:sp>
      <p:sp>
        <p:nvSpPr>
          <p:cNvPr id="25615" name="Text Box 15"/>
          <p:cNvSpPr txBox="1">
            <a:spLocks noChangeArrowheads="1"/>
          </p:cNvSpPr>
          <p:nvPr/>
        </p:nvSpPr>
        <p:spPr bwMode="auto">
          <a:xfrm>
            <a:off x="6019800" y="4724400"/>
            <a:ext cx="3124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000"/>
              <a:t>Note:   dBm is the actual power level represented in </a:t>
            </a:r>
          </a:p>
          <a:p>
            <a:r>
              <a:rPr lang="en-US" sz="1000"/>
              <a:t>           milliwatts</a:t>
            </a:r>
          </a:p>
          <a:p>
            <a:r>
              <a:rPr lang="en-US" sz="1000"/>
              <a:t>           dB is the difference between the powers</a:t>
            </a:r>
          </a:p>
        </p:txBody>
      </p:sp>
    </p:spTree>
    <p:extLst>
      <p:ext uri="{BB962C8B-B14F-4D97-AF65-F5344CB8AC3E}">
        <p14:creationId xmlns:p14="http://schemas.microsoft.com/office/powerpoint/2010/main" val="13680818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457200" y="914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endParaRPr lang="en-US" sz="2800" dirty="0" smtClean="0">
              <a:ea typeface="ＭＳ Ｐゴシック" pitchFamily="34" charset="-128"/>
            </a:endParaRP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Why use Decibels? </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12</a:t>
            </a:fld>
            <a:endParaRPr lang="en-US" dirty="0"/>
          </a:p>
        </p:txBody>
      </p:sp>
      <p:sp>
        <p:nvSpPr>
          <p:cNvPr id="6" name="Rectangle 3"/>
          <p:cNvSpPr txBox="1">
            <a:spLocks noChangeAspect="1" noChangeArrowheads="1"/>
          </p:cNvSpPr>
          <p:nvPr/>
        </p:nvSpPr>
        <p:spPr bwMode="auto">
          <a:xfrm>
            <a:off x="609600" y="1066800"/>
            <a:ext cx="8229600" cy="4876800"/>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Calibri" pitchFamily="34" charset="0"/>
                <a:ea typeface="ＭＳ Ｐゴシック" pitchFamily="68" charset="-128"/>
                <a:cs typeface="ＭＳ Ｐゴシック" pitchFamily="68"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Calibri" pitchFamily="34" charset="0"/>
                <a:ea typeface="ＭＳ Ｐゴシック" pitchFamily="68"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Calibri" pitchFamily="34" charset="0"/>
                <a:ea typeface="ヒラギノ角ゴ Pro W3" pitchFamily="-111" charset="-128"/>
                <a:cs typeface="ヒラギノ角ゴ Pro W3" pitchFamily="-111" charset="-128"/>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A very </a:t>
            </a:r>
            <a:r>
              <a:rPr lang="en-US" sz="2800" dirty="0"/>
              <a:t>large range of </a:t>
            </a:r>
            <a:r>
              <a:rPr lang="en-US" sz="2800" dirty="0" smtClean="0"/>
              <a:t>numbers can be represented by </a:t>
            </a:r>
            <a:r>
              <a:rPr lang="en-US" sz="2800" dirty="0"/>
              <a:t>a convenient </a:t>
            </a:r>
            <a:r>
              <a:rPr lang="en-US" sz="2800" dirty="0" smtClean="0"/>
              <a:t>number</a:t>
            </a:r>
          </a:p>
          <a:p>
            <a:pPr lvl="1"/>
            <a:r>
              <a:rPr lang="en-US" sz="2400" dirty="0"/>
              <a:t>C</a:t>
            </a:r>
            <a:r>
              <a:rPr lang="en-US" sz="2400" dirty="0" smtClean="0"/>
              <a:t>learly </a:t>
            </a:r>
            <a:r>
              <a:rPr lang="en-US" sz="2400" dirty="0"/>
              <a:t>visualize huge changes of some </a:t>
            </a:r>
            <a:r>
              <a:rPr lang="en-US" sz="2400" dirty="0" smtClean="0"/>
              <a:t>quantit</a:t>
            </a:r>
            <a:r>
              <a:rPr lang="en-US" sz="2400" dirty="0"/>
              <a:t>y</a:t>
            </a:r>
            <a:r>
              <a:rPr lang="en-US" sz="2400" dirty="0" smtClean="0"/>
              <a:t> </a:t>
            </a:r>
          </a:p>
          <a:p>
            <a:r>
              <a:rPr lang="en-US" sz="2800" dirty="0" smtClean="0"/>
              <a:t>The overall decibel loss </a:t>
            </a:r>
            <a:r>
              <a:rPr lang="en-US" sz="2800" dirty="0"/>
              <a:t>of a multi-component system </a:t>
            </a:r>
            <a:r>
              <a:rPr lang="en-US" sz="2800" dirty="0" smtClean="0"/>
              <a:t>can </a:t>
            </a:r>
            <a:r>
              <a:rPr lang="en-US" sz="2800" dirty="0"/>
              <a:t>be calculated simply by summing the decibel </a:t>
            </a:r>
            <a:r>
              <a:rPr lang="en-US" sz="2800" dirty="0" smtClean="0"/>
              <a:t>loss </a:t>
            </a:r>
            <a:r>
              <a:rPr lang="en-US" sz="2800" dirty="0"/>
              <a:t>of the individual </a:t>
            </a:r>
            <a:r>
              <a:rPr lang="en-US" sz="2800" dirty="0" smtClean="0"/>
              <a:t>components</a:t>
            </a:r>
          </a:p>
          <a:p>
            <a:pPr lvl="1"/>
            <a:r>
              <a:rPr lang="en-US" sz="2400" dirty="0"/>
              <a:t>F</a:t>
            </a:r>
            <a:r>
              <a:rPr lang="en-US" sz="2400" dirty="0" smtClean="0"/>
              <a:t>iber and connector losses simply add together</a:t>
            </a:r>
          </a:p>
          <a:p>
            <a:r>
              <a:rPr lang="en-US" sz="2800" dirty="0" smtClean="0"/>
              <a:t>The </a:t>
            </a:r>
            <a:r>
              <a:rPr lang="en-US" sz="2800" dirty="0"/>
              <a:t>human perception of the intensity </a:t>
            </a:r>
            <a:r>
              <a:rPr lang="en-US" sz="2800" dirty="0" smtClean="0"/>
              <a:t>of sound </a:t>
            </a:r>
            <a:r>
              <a:rPr lang="en-US" sz="2800" dirty="0"/>
              <a:t>or </a:t>
            </a:r>
            <a:r>
              <a:rPr lang="en-US" sz="2800" dirty="0" smtClean="0"/>
              <a:t>light </a:t>
            </a:r>
            <a:r>
              <a:rPr lang="en-US" sz="2800" dirty="0"/>
              <a:t>is more nearly proportional to the logarithm of intensity than to the intensity </a:t>
            </a:r>
            <a:r>
              <a:rPr lang="en-US" sz="2800" dirty="0" smtClean="0"/>
              <a:t>itself</a:t>
            </a:r>
            <a:endParaRPr lang="en-US" sz="2800" dirty="0">
              <a:effectLst/>
            </a:endParaRPr>
          </a:p>
        </p:txBody>
      </p:sp>
    </p:spTree>
    <p:extLst>
      <p:ext uri="{BB962C8B-B14F-4D97-AF65-F5344CB8AC3E}">
        <p14:creationId xmlns:p14="http://schemas.microsoft.com/office/powerpoint/2010/main" val="15668513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666" name="Group 2"/>
          <p:cNvGraphicFramePr>
            <a:graphicFrameLocks noGrp="1"/>
          </p:cNvGraphicFramePr>
          <p:nvPr>
            <p:ph idx="1"/>
            <p:extLst>
              <p:ext uri="{D42A27DB-BD31-4B8C-83A1-F6EECF244321}">
                <p14:modId xmlns:p14="http://schemas.microsoft.com/office/powerpoint/2010/main" val="3797606461"/>
              </p:ext>
            </p:extLst>
          </p:nvPr>
        </p:nvGraphicFramePr>
        <p:xfrm>
          <a:off x="2228850" y="1676400"/>
          <a:ext cx="5848350" cy="4399748"/>
        </p:xfrm>
        <a:graphic>
          <a:graphicData uri="http://schemas.openxmlformats.org/drawingml/2006/table">
            <a:tbl>
              <a:tblPr/>
              <a:tblGrid>
                <a:gridCol w="991647"/>
                <a:gridCol w="1858070"/>
                <a:gridCol w="1321633"/>
                <a:gridCol w="1677000"/>
              </a:tblGrid>
              <a:tr h="47822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dB</a:t>
                      </a:r>
                      <a:endParaRPr kumimoji="0" lang="en-US" sz="1800" b="0" i="0" u="none" strike="noStrike" cap="none" normalizeH="0" baseline="0" dirty="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Power Out as a % of Power In</a:t>
                      </a:r>
                      <a:endParaRPr kumimoji="0" lang="en-US" sz="1800" b="0" i="0" u="none" strike="noStrike" cap="none" normalizeH="0" baseline="0" dirty="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of Power lost</a:t>
                      </a:r>
                      <a:endParaRPr kumimoji="0" lang="en-US" sz="1800" b="0" i="0" u="none" strike="noStrike" cap="none" normalizeH="0" baseline="0" dirty="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Remarks</a:t>
                      </a:r>
                      <a:endParaRPr kumimoji="0" lang="en-US" sz="1800" b="0" i="0" u="none" strike="noStrike" cap="none" normalizeH="0" baseline="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6939">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79%</a:t>
                      </a:r>
                      <a:endParaRPr kumimoji="0" lang="en-US" sz="1800" b="0" i="0" u="none" strike="noStrike" cap="none" normalizeH="0" baseline="0" dirty="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en-US" sz="1800" b="0" i="0" u="none" strike="noStrike" cap="none" normalizeH="0" baseline="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6939">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63%</a:t>
                      </a:r>
                      <a:endParaRPr kumimoji="0" lang="en-US" sz="1800" b="0" i="0" u="none" strike="noStrike" cap="none" normalizeH="0" baseline="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37%</a:t>
                      </a:r>
                      <a:endParaRPr kumimoji="0" lang="en-US" sz="1800" b="0" i="0" u="none" strike="noStrike" cap="none" normalizeH="0" baseline="0" dirty="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6939">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CC"/>
                          </a:solidFill>
                          <a:effectLst/>
                          <a:latin typeface="Times New Roman" pitchFamily="18" charset="0"/>
                          <a:cs typeface="Times New Roman" pitchFamily="18" charset="0"/>
                        </a:rPr>
                        <a:t>3</a:t>
                      </a:r>
                      <a:endParaRPr kumimoji="0" lang="en-US" sz="1800" b="1" i="0" u="none" strike="noStrike" cap="none" normalizeH="0" baseline="0" smtClean="0">
                        <a:ln>
                          <a:noFill/>
                        </a:ln>
                        <a:solidFill>
                          <a:srgbClr val="0000CC"/>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CC"/>
                          </a:solidFill>
                          <a:effectLst/>
                          <a:latin typeface="Arial" pitchFamily="34" charset="0"/>
                          <a:cs typeface="Times New Roman" pitchFamily="18" charset="0"/>
                        </a:rPr>
                        <a:t>1/2 the Power</a:t>
                      </a:r>
                      <a:endParaRPr kumimoji="0" lang="en-US" sz="1800" b="0" i="0" u="none" strike="noStrike" cap="none" normalizeH="0" baseline="0" smtClean="0">
                        <a:ln>
                          <a:noFill/>
                        </a:ln>
                        <a:solidFill>
                          <a:srgbClr val="0000CC"/>
                        </a:solidFill>
                        <a:effectLst/>
                        <a:latin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0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0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32%</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68%</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0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CC"/>
                          </a:solidFill>
                          <a:effectLst/>
                          <a:latin typeface="Arial" pitchFamily="34" charset="0"/>
                          <a:cs typeface="Arial" pitchFamily="34" charset="0"/>
                        </a:rPr>
                        <a:t>6</a:t>
                      </a:r>
                      <a:endParaRPr kumimoji="0" lang="en-US" sz="1800" b="1" i="0" u="none" strike="noStrike" cap="none" normalizeH="0" baseline="0" smtClean="0">
                        <a:ln>
                          <a:noFill/>
                        </a:ln>
                        <a:solidFill>
                          <a:srgbClr val="0000CC"/>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75%</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CC"/>
                          </a:solidFill>
                          <a:effectLst/>
                          <a:latin typeface="Arial" pitchFamily="34" charset="0"/>
                          <a:cs typeface="Arial" pitchFamily="34" charset="0"/>
                        </a:rPr>
                        <a:t>1/4 the Power</a:t>
                      </a:r>
                      <a:endParaRPr kumimoji="0" lang="en-US" sz="1800" b="0" i="0" u="none" strike="noStrike" cap="none" normalizeH="0" baseline="0" smtClean="0">
                        <a:ln>
                          <a:noFill/>
                        </a:ln>
                        <a:solidFill>
                          <a:srgbClr val="0000CC"/>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0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1/5 the Power</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0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16%</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84%</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1/6 the Power</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0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CC"/>
                          </a:solidFill>
                          <a:effectLst/>
                          <a:latin typeface="Arial" pitchFamily="34" charset="0"/>
                          <a:cs typeface="Arial" pitchFamily="34" charset="0"/>
                        </a:rPr>
                        <a:t>9</a:t>
                      </a:r>
                      <a:endParaRPr kumimoji="0" lang="en-US" sz="1800" b="1" i="0" u="none" strike="noStrike" cap="none" normalizeH="0" baseline="0" smtClean="0">
                        <a:ln>
                          <a:noFill/>
                        </a:ln>
                        <a:solidFill>
                          <a:srgbClr val="0000CC"/>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88%</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CC"/>
                          </a:solidFill>
                          <a:effectLst/>
                          <a:latin typeface="Arial" pitchFamily="34" charset="0"/>
                          <a:cs typeface="Arial" pitchFamily="34" charset="0"/>
                        </a:rPr>
                        <a:t>1/8 the Power</a:t>
                      </a:r>
                      <a:endParaRPr kumimoji="0" lang="en-US" sz="1800" b="0" i="0" u="none" strike="noStrike" cap="none" normalizeH="0" baseline="0" smtClean="0">
                        <a:ln>
                          <a:noFill/>
                        </a:ln>
                        <a:solidFill>
                          <a:srgbClr val="0000CC"/>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0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10</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cs typeface="Arial" pitchFamily="34" charset="0"/>
                        </a:rPr>
                        <a:t>10%</a:t>
                      </a:r>
                      <a:endParaRPr kumimoji="0" lang="en-US" sz="1800" b="1" i="0" u="none" strike="noStrike" cap="none" normalizeH="0" baseline="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cs typeface="Arial" pitchFamily="34" charset="0"/>
                        </a:rPr>
                        <a:t>90%</a:t>
                      </a:r>
                      <a:endParaRPr kumimoji="0" lang="en-US" sz="1800" b="1" i="0" u="none" strike="noStrike" cap="none" normalizeH="0" baseline="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1/10 the Power</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0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92%</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1/12 the Power</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0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CC"/>
                          </a:solidFill>
                          <a:effectLst/>
                          <a:latin typeface="Arial" pitchFamily="34" charset="0"/>
                          <a:cs typeface="Arial" pitchFamily="34" charset="0"/>
                        </a:rPr>
                        <a:t>12</a:t>
                      </a:r>
                      <a:endParaRPr kumimoji="0" lang="en-US" sz="1800" b="1" i="0" u="none" strike="noStrike" cap="none" normalizeH="0" baseline="0" smtClean="0">
                        <a:ln>
                          <a:noFill/>
                        </a:ln>
                        <a:solidFill>
                          <a:srgbClr val="0000CC"/>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6.3%</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93.7%</a:t>
                      </a:r>
                      <a:endParaRPr kumimoji="0" lang="en-US" sz="1800" b="0" i="0" u="none" strike="noStrike" cap="none" normalizeH="0" baseline="0" smtClean="0">
                        <a:ln>
                          <a:noFill/>
                        </a:ln>
                        <a:solidFill>
                          <a:schemeClr val="tx1"/>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CC"/>
                          </a:solidFill>
                          <a:effectLst/>
                          <a:latin typeface="Arial" pitchFamily="34" charset="0"/>
                          <a:cs typeface="Arial" pitchFamily="34" charset="0"/>
                        </a:rPr>
                        <a:t>1/16 the Power</a:t>
                      </a:r>
                      <a:endParaRPr kumimoji="0" lang="en-US" sz="1800" b="0" i="0" u="none" strike="noStrike" cap="none" normalizeH="0" baseline="0" smtClean="0">
                        <a:ln>
                          <a:noFill/>
                        </a:ln>
                        <a:solidFill>
                          <a:srgbClr val="0000CC"/>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0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20</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1%</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99%</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1/100 the Power</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0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30</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0.1%</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99.9%</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1/1,000 the Power</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0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40</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0.01%</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99.99%</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Arial" pitchFamily="34" charset="0"/>
                          <a:cs typeface="Arial" pitchFamily="34" charset="0"/>
                        </a:rPr>
                        <a:t>1/10,000 the Power</a:t>
                      </a:r>
                      <a:endParaRPr kumimoji="0" lang="en-US" sz="1800" b="1" i="0" u="none" strike="noStrike" cap="none" normalizeH="0" baseline="0" dirty="0" smtClean="0">
                        <a:ln>
                          <a:noFill/>
                        </a:ln>
                        <a:solidFill>
                          <a:schemeClr val="accent2"/>
                        </a:solidFill>
                        <a:effectLst/>
                        <a:latin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How Much </a:t>
            </a:r>
            <a:r>
              <a:rPr lang="en-US" sz="3200" b="1" dirty="0">
                <a:ea typeface="ＭＳ Ｐゴシック"/>
              </a:rPr>
              <a:t>O</a:t>
            </a:r>
            <a:r>
              <a:rPr lang="en-US" sz="3200" b="1" dirty="0" smtClean="0">
                <a:ea typeface="ＭＳ Ｐゴシック"/>
              </a:rPr>
              <a:t>ptical </a:t>
            </a:r>
            <a:r>
              <a:rPr lang="en-US" sz="3200" b="1" dirty="0">
                <a:ea typeface="ＭＳ Ｐゴシック"/>
              </a:rPr>
              <a:t>P</a:t>
            </a:r>
            <a:r>
              <a:rPr lang="en-US" sz="3200" b="1" dirty="0" smtClean="0">
                <a:ea typeface="ＭＳ Ｐゴシック"/>
              </a:rPr>
              <a:t>ower is Lost? </a:t>
            </a:r>
          </a:p>
        </p:txBody>
      </p:sp>
      <p:sp>
        <p:nvSpPr>
          <p:cNvPr id="17" name="Text Box 100"/>
          <p:cNvSpPr txBox="1">
            <a:spLocks noChangeArrowheads="1"/>
          </p:cNvSpPr>
          <p:nvPr/>
        </p:nvSpPr>
        <p:spPr bwMode="auto">
          <a:xfrm>
            <a:off x="247650" y="2667000"/>
            <a:ext cx="1981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dirty="0">
                <a:solidFill>
                  <a:srgbClr val="0000CC"/>
                </a:solidFill>
              </a:rPr>
              <a:t>Every 3 dB, ½ the power is </a:t>
            </a:r>
            <a:r>
              <a:rPr lang="en-US" sz="1600" b="1" dirty="0" smtClean="0">
                <a:solidFill>
                  <a:srgbClr val="0000CC"/>
                </a:solidFill>
              </a:rPr>
              <a:t>lost</a:t>
            </a:r>
          </a:p>
          <a:p>
            <a:endParaRPr lang="en-US" sz="1600" b="1" dirty="0">
              <a:solidFill>
                <a:srgbClr val="0000CC"/>
              </a:solidFill>
            </a:endParaRPr>
          </a:p>
          <a:p>
            <a:r>
              <a:rPr lang="en-US" sz="1600" b="1" dirty="0" smtClean="0">
                <a:solidFill>
                  <a:schemeClr val="accent2"/>
                </a:solidFill>
              </a:rPr>
              <a:t>Every 10 dB, 90% of the power is lost</a:t>
            </a:r>
            <a:endParaRPr lang="en-US" sz="1600" b="1" dirty="0">
              <a:solidFill>
                <a:schemeClr val="accent2"/>
              </a:solidFill>
            </a:endParaRPr>
          </a:p>
        </p:txBody>
      </p:sp>
      <p:pic>
        <p:nvPicPr>
          <p:cNvPr id="4100" name="Picture 4" descr="&#10;L_\mathrm{dB} = 10 \log_{10} \bigg(\frac{P_1}{P_0}\bigg) \,&#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0" y="838198"/>
            <a:ext cx="2557992" cy="70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146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
                                  </p:stCondLst>
                                  <p:childTnLst>
                                    <p:set>
                                      <p:cBhvr>
                                        <p:cTn id="6" dur="1" fill="hold">
                                          <p:stCondLst>
                                            <p:cond delay="0"/>
                                          </p:stCondLst>
                                        </p:cTn>
                                        <p:tgtEl>
                                          <p:spTgt spid="625666"/>
                                        </p:tgtEl>
                                        <p:attrNameLst>
                                          <p:attrName>style.visibility</p:attrName>
                                        </p:attrNameLst>
                                      </p:cBhvr>
                                      <p:to>
                                        <p:strVal val="visible"/>
                                      </p:to>
                                    </p:set>
                                    <p:animEffect transition="in" filter="dissolve">
                                      <p:cBhvr>
                                        <p:cTn id="7" dur="500"/>
                                        <p:tgtEl>
                                          <p:spTgt spid="625666"/>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85938" y="1398588"/>
            <a:ext cx="5953125" cy="3060700"/>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7651" name="Rectangle 3"/>
          <p:cNvSpPr>
            <a:spLocks noGrp="1" noChangeArrowheads="1"/>
          </p:cNvSpPr>
          <p:nvPr>
            <p:ph type="title"/>
          </p:nvPr>
        </p:nvSpPr>
        <p:spPr>
          <a:xfrm>
            <a:off x="609600" y="381000"/>
            <a:ext cx="7924800" cy="762000"/>
          </a:xfrm>
          <a:noFill/>
        </p:spPr>
        <p:txBody>
          <a:bodyPr lIns="92075" tIns="46038" rIns="92075" bIns="46038"/>
          <a:lstStyle/>
          <a:p>
            <a:pPr eaLnBrk="1" hangingPunct="1"/>
            <a:r>
              <a:rPr lang="en-US" sz="3200" dirty="0" smtClean="0"/>
              <a:t>Optical Fiber Attenuation Spectrum</a:t>
            </a:r>
          </a:p>
        </p:txBody>
      </p:sp>
      <p:sp>
        <p:nvSpPr>
          <p:cNvPr id="27652" name="Rectangle 4"/>
          <p:cNvSpPr>
            <a:spLocks noChangeArrowheads="1"/>
          </p:cNvSpPr>
          <p:nvPr/>
        </p:nvSpPr>
        <p:spPr bwMode="auto">
          <a:xfrm>
            <a:off x="7315200" y="3354388"/>
            <a:ext cx="277813" cy="1100137"/>
          </a:xfrm>
          <a:prstGeom prst="rect">
            <a:avLst/>
          </a:prstGeom>
          <a:solidFill>
            <a:srgbClr val="CC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3" name="Rectangle 5"/>
          <p:cNvSpPr>
            <a:spLocks noChangeArrowheads="1"/>
          </p:cNvSpPr>
          <p:nvPr/>
        </p:nvSpPr>
        <p:spPr bwMode="auto">
          <a:xfrm>
            <a:off x="5610225" y="3352800"/>
            <a:ext cx="720725" cy="1101725"/>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4" name="Rectangle 6"/>
          <p:cNvSpPr>
            <a:spLocks noChangeArrowheads="1"/>
          </p:cNvSpPr>
          <p:nvPr/>
        </p:nvSpPr>
        <p:spPr bwMode="auto">
          <a:xfrm>
            <a:off x="6940550" y="3352800"/>
            <a:ext cx="374650" cy="1101725"/>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5" name="Rectangle 7"/>
          <p:cNvSpPr>
            <a:spLocks noChangeArrowheads="1"/>
          </p:cNvSpPr>
          <p:nvPr/>
        </p:nvSpPr>
        <p:spPr bwMode="auto">
          <a:xfrm>
            <a:off x="6705600" y="2895600"/>
            <a:ext cx="234950" cy="1558925"/>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6" name="Rectangle 8"/>
          <p:cNvSpPr>
            <a:spLocks noChangeArrowheads="1"/>
          </p:cNvSpPr>
          <p:nvPr/>
        </p:nvSpPr>
        <p:spPr bwMode="auto">
          <a:xfrm>
            <a:off x="6324600" y="3352800"/>
            <a:ext cx="381000" cy="110172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7" name="Rectangle 9"/>
          <p:cNvSpPr>
            <a:spLocks noChangeArrowheads="1"/>
          </p:cNvSpPr>
          <p:nvPr/>
        </p:nvSpPr>
        <p:spPr bwMode="auto">
          <a:xfrm>
            <a:off x="5087938" y="2895600"/>
            <a:ext cx="623887" cy="1557338"/>
          </a:xfrm>
          <a:prstGeom prst="rect">
            <a:avLst/>
          </a:prstGeom>
          <a:solidFill>
            <a:srgbClr val="0099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8" name="Rectangle 10"/>
          <p:cNvSpPr>
            <a:spLocks noChangeArrowheads="1"/>
          </p:cNvSpPr>
          <p:nvPr/>
        </p:nvSpPr>
        <p:spPr bwMode="auto">
          <a:xfrm>
            <a:off x="2435225" y="2438400"/>
            <a:ext cx="485775" cy="2019300"/>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9" name="Line 11"/>
          <p:cNvSpPr>
            <a:spLocks noChangeShapeType="1"/>
          </p:cNvSpPr>
          <p:nvPr/>
        </p:nvSpPr>
        <p:spPr bwMode="auto">
          <a:xfrm flipV="1">
            <a:off x="1725613" y="3836988"/>
            <a:ext cx="114300" cy="63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60" name="Text Box 12"/>
          <p:cNvSpPr txBox="1">
            <a:spLocks noChangeArrowheads="1"/>
          </p:cNvSpPr>
          <p:nvPr/>
        </p:nvSpPr>
        <p:spPr bwMode="auto">
          <a:xfrm>
            <a:off x="1541463" y="4545013"/>
            <a:ext cx="6535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dirty="0"/>
              <a:t>700      800       900    1000    1100    1200     1300    1400    1500    1600    1700</a:t>
            </a:r>
          </a:p>
        </p:txBody>
      </p:sp>
      <p:sp>
        <p:nvSpPr>
          <p:cNvPr id="27661" name="Text Box 13"/>
          <p:cNvSpPr txBox="1">
            <a:spLocks noChangeArrowheads="1"/>
          </p:cNvSpPr>
          <p:nvPr/>
        </p:nvSpPr>
        <p:spPr bwMode="auto">
          <a:xfrm>
            <a:off x="1433513" y="1143000"/>
            <a:ext cx="31115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115000"/>
              </a:lnSpc>
            </a:pPr>
            <a:r>
              <a:rPr lang="en-US" b="1"/>
              <a:t>5</a:t>
            </a:r>
          </a:p>
          <a:p>
            <a:pPr>
              <a:lnSpc>
                <a:spcPct val="115000"/>
              </a:lnSpc>
            </a:pPr>
            <a:endParaRPr lang="en-US" b="1"/>
          </a:p>
          <a:p>
            <a:pPr>
              <a:lnSpc>
                <a:spcPct val="115000"/>
              </a:lnSpc>
            </a:pPr>
            <a:r>
              <a:rPr lang="en-US" b="1"/>
              <a:t>4</a:t>
            </a:r>
          </a:p>
          <a:p>
            <a:pPr>
              <a:lnSpc>
                <a:spcPct val="115000"/>
              </a:lnSpc>
            </a:pPr>
            <a:endParaRPr lang="en-US" b="1"/>
          </a:p>
          <a:p>
            <a:pPr>
              <a:lnSpc>
                <a:spcPct val="115000"/>
              </a:lnSpc>
            </a:pPr>
            <a:r>
              <a:rPr lang="en-US" b="1"/>
              <a:t>3</a:t>
            </a:r>
          </a:p>
          <a:p>
            <a:pPr>
              <a:lnSpc>
                <a:spcPct val="115000"/>
              </a:lnSpc>
            </a:pPr>
            <a:endParaRPr lang="en-US" b="1"/>
          </a:p>
          <a:p>
            <a:pPr>
              <a:lnSpc>
                <a:spcPct val="115000"/>
              </a:lnSpc>
            </a:pPr>
            <a:r>
              <a:rPr lang="en-US" b="1"/>
              <a:t>2</a:t>
            </a:r>
          </a:p>
          <a:p>
            <a:pPr>
              <a:lnSpc>
                <a:spcPct val="115000"/>
              </a:lnSpc>
            </a:pPr>
            <a:endParaRPr lang="en-US" b="1"/>
          </a:p>
          <a:p>
            <a:pPr>
              <a:lnSpc>
                <a:spcPct val="115000"/>
              </a:lnSpc>
            </a:pPr>
            <a:r>
              <a:rPr lang="en-US" b="1"/>
              <a:t>1</a:t>
            </a:r>
          </a:p>
          <a:p>
            <a:pPr>
              <a:lnSpc>
                <a:spcPct val="115000"/>
              </a:lnSpc>
            </a:pPr>
            <a:endParaRPr lang="en-US" b="1"/>
          </a:p>
          <a:p>
            <a:pPr>
              <a:lnSpc>
                <a:spcPct val="115000"/>
              </a:lnSpc>
            </a:pPr>
            <a:r>
              <a:rPr lang="en-US" b="1"/>
              <a:t>0</a:t>
            </a:r>
          </a:p>
        </p:txBody>
      </p:sp>
      <p:sp>
        <p:nvSpPr>
          <p:cNvPr id="27662" name="Text Box 14"/>
          <p:cNvSpPr txBox="1">
            <a:spLocks noChangeArrowheads="1"/>
          </p:cNvSpPr>
          <p:nvPr/>
        </p:nvSpPr>
        <p:spPr bwMode="auto">
          <a:xfrm>
            <a:off x="2292350" y="1963738"/>
            <a:ext cx="771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b="1"/>
              <a:t>1st</a:t>
            </a:r>
          </a:p>
          <a:p>
            <a:pPr algn="ctr"/>
            <a:r>
              <a:rPr lang="en-US" sz="1200" b="1"/>
              <a:t>Window</a:t>
            </a:r>
          </a:p>
        </p:txBody>
      </p:sp>
      <p:sp>
        <p:nvSpPr>
          <p:cNvPr id="27663" name="Text Box 15"/>
          <p:cNvSpPr txBox="1">
            <a:spLocks noChangeArrowheads="1"/>
          </p:cNvSpPr>
          <p:nvPr/>
        </p:nvSpPr>
        <p:spPr bwMode="auto">
          <a:xfrm>
            <a:off x="5233988" y="349726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b="1"/>
              <a:t>O</a:t>
            </a:r>
          </a:p>
        </p:txBody>
      </p:sp>
      <p:sp>
        <p:nvSpPr>
          <p:cNvPr id="27664" name="Line 16"/>
          <p:cNvSpPr>
            <a:spLocks noChangeShapeType="1"/>
          </p:cNvSpPr>
          <p:nvPr/>
        </p:nvSpPr>
        <p:spPr bwMode="auto">
          <a:xfrm flipV="1">
            <a:off x="1731963" y="3208338"/>
            <a:ext cx="115887" cy="79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65" name="Line 17"/>
          <p:cNvSpPr>
            <a:spLocks noChangeShapeType="1"/>
          </p:cNvSpPr>
          <p:nvPr/>
        </p:nvSpPr>
        <p:spPr bwMode="auto">
          <a:xfrm flipV="1">
            <a:off x="1739900" y="2617788"/>
            <a:ext cx="114300" cy="79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66" name="Line 18"/>
          <p:cNvSpPr>
            <a:spLocks noChangeShapeType="1"/>
          </p:cNvSpPr>
          <p:nvPr/>
        </p:nvSpPr>
        <p:spPr bwMode="auto">
          <a:xfrm flipV="1">
            <a:off x="1731963" y="2008188"/>
            <a:ext cx="115887" cy="79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67" name="Line 19"/>
          <p:cNvSpPr>
            <a:spLocks noChangeShapeType="1"/>
          </p:cNvSpPr>
          <p:nvPr/>
        </p:nvSpPr>
        <p:spPr bwMode="auto">
          <a:xfrm rot="16200000" flipV="1">
            <a:off x="2251075" y="4468813"/>
            <a:ext cx="19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68" name="Line 20"/>
          <p:cNvSpPr>
            <a:spLocks noChangeShapeType="1"/>
          </p:cNvSpPr>
          <p:nvPr/>
        </p:nvSpPr>
        <p:spPr bwMode="auto">
          <a:xfrm rot="16200000" flipV="1">
            <a:off x="2879725" y="4468813"/>
            <a:ext cx="19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69" name="Line 21"/>
          <p:cNvSpPr>
            <a:spLocks noChangeShapeType="1"/>
          </p:cNvSpPr>
          <p:nvPr/>
        </p:nvSpPr>
        <p:spPr bwMode="auto">
          <a:xfrm rot="16200000" flipV="1">
            <a:off x="3460750" y="4451351"/>
            <a:ext cx="19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0" name="Line 22"/>
          <p:cNvSpPr>
            <a:spLocks noChangeShapeType="1"/>
          </p:cNvSpPr>
          <p:nvPr/>
        </p:nvSpPr>
        <p:spPr bwMode="auto">
          <a:xfrm rot="16200000" flipV="1">
            <a:off x="4062412" y="4459288"/>
            <a:ext cx="19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1" name="Line 23"/>
          <p:cNvSpPr>
            <a:spLocks noChangeShapeType="1"/>
          </p:cNvSpPr>
          <p:nvPr/>
        </p:nvSpPr>
        <p:spPr bwMode="auto">
          <a:xfrm rot="16200000" flipV="1">
            <a:off x="4649787" y="4478338"/>
            <a:ext cx="19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2" name="Line 24"/>
          <p:cNvSpPr>
            <a:spLocks noChangeShapeType="1"/>
          </p:cNvSpPr>
          <p:nvPr/>
        </p:nvSpPr>
        <p:spPr bwMode="auto">
          <a:xfrm rot="16200000" flipV="1">
            <a:off x="5265737" y="4459288"/>
            <a:ext cx="19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3" name="Line 25"/>
          <p:cNvSpPr>
            <a:spLocks noChangeShapeType="1"/>
          </p:cNvSpPr>
          <p:nvPr/>
        </p:nvSpPr>
        <p:spPr bwMode="auto">
          <a:xfrm rot="16200000" flipV="1">
            <a:off x="5859462" y="4459288"/>
            <a:ext cx="19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4" name="Line 26"/>
          <p:cNvSpPr>
            <a:spLocks noChangeShapeType="1"/>
          </p:cNvSpPr>
          <p:nvPr/>
        </p:nvSpPr>
        <p:spPr bwMode="auto">
          <a:xfrm rot="16200000" flipV="1">
            <a:off x="6454775" y="4441826"/>
            <a:ext cx="19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5" name="Line 27"/>
          <p:cNvSpPr>
            <a:spLocks noChangeShapeType="1"/>
          </p:cNvSpPr>
          <p:nvPr/>
        </p:nvSpPr>
        <p:spPr bwMode="auto">
          <a:xfrm rot="16200000" flipV="1">
            <a:off x="7062787" y="4451351"/>
            <a:ext cx="19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6" name="Text Box 28"/>
          <p:cNvSpPr txBox="1">
            <a:spLocks noChangeArrowheads="1"/>
          </p:cNvSpPr>
          <p:nvPr/>
        </p:nvSpPr>
        <p:spPr bwMode="auto">
          <a:xfrm>
            <a:off x="5946775" y="34972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b="1"/>
              <a:t>E</a:t>
            </a:r>
          </a:p>
        </p:txBody>
      </p:sp>
      <p:sp>
        <p:nvSpPr>
          <p:cNvPr id="27677" name="Text Box 29"/>
          <p:cNvSpPr txBox="1">
            <a:spLocks noChangeArrowheads="1"/>
          </p:cNvSpPr>
          <p:nvPr/>
        </p:nvSpPr>
        <p:spPr bwMode="auto">
          <a:xfrm>
            <a:off x="6691313" y="3497263"/>
            <a:ext cx="293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b="1"/>
              <a:t>C</a:t>
            </a:r>
          </a:p>
        </p:txBody>
      </p:sp>
      <p:sp>
        <p:nvSpPr>
          <p:cNvPr id="27678" name="Text Box 30"/>
          <p:cNvSpPr txBox="1">
            <a:spLocks noChangeArrowheads="1"/>
          </p:cNvSpPr>
          <p:nvPr/>
        </p:nvSpPr>
        <p:spPr bwMode="auto">
          <a:xfrm>
            <a:off x="6997700" y="3497263"/>
            <a:ext cx="277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b="1"/>
              <a:t>L</a:t>
            </a:r>
          </a:p>
        </p:txBody>
      </p:sp>
      <p:sp>
        <p:nvSpPr>
          <p:cNvPr id="27679" name="Text Box 31"/>
          <p:cNvSpPr txBox="1">
            <a:spLocks noChangeArrowheads="1"/>
          </p:cNvSpPr>
          <p:nvPr/>
        </p:nvSpPr>
        <p:spPr bwMode="auto">
          <a:xfrm>
            <a:off x="4572000" y="1600200"/>
            <a:ext cx="3048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400" b="1"/>
              <a:t>Water Peak</a:t>
            </a:r>
          </a:p>
          <a:p>
            <a:pPr algn="ctr"/>
            <a:r>
              <a:rPr lang="en-US" sz="1400" b="1"/>
              <a:t>Caused by water absorption (OH</a:t>
            </a:r>
            <a:r>
              <a:rPr lang="en-US" sz="1400" b="1" baseline="30000"/>
              <a:t>-</a:t>
            </a:r>
            <a:r>
              <a:rPr lang="en-US" sz="1400" b="1"/>
              <a:t>)</a:t>
            </a:r>
          </a:p>
        </p:txBody>
      </p:sp>
      <p:sp>
        <p:nvSpPr>
          <p:cNvPr id="27680" name="Text Box 32"/>
          <p:cNvSpPr txBox="1">
            <a:spLocks noChangeArrowheads="1"/>
          </p:cNvSpPr>
          <p:nvPr/>
        </p:nvSpPr>
        <p:spPr bwMode="auto">
          <a:xfrm>
            <a:off x="3352800" y="4876800"/>
            <a:ext cx="2328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Wavelength - </a:t>
            </a:r>
            <a:r>
              <a:rPr lang="en-US" b="1" dirty="0">
                <a:sym typeface="Symbol" pitchFamily="18" charset="2"/>
              </a:rPr>
              <a:t></a:t>
            </a:r>
            <a:r>
              <a:rPr lang="en-US" b="1" dirty="0"/>
              <a:t> </a:t>
            </a:r>
            <a:r>
              <a:rPr lang="en-US" dirty="0"/>
              <a:t>(nm)</a:t>
            </a:r>
          </a:p>
        </p:txBody>
      </p:sp>
      <p:sp>
        <p:nvSpPr>
          <p:cNvPr id="27681" name="Text Box 33"/>
          <p:cNvSpPr txBox="1">
            <a:spLocks noChangeArrowheads="1"/>
          </p:cNvSpPr>
          <p:nvPr/>
        </p:nvSpPr>
        <p:spPr bwMode="auto">
          <a:xfrm rot="-5400000">
            <a:off x="15082" y="2829718"/>
            <a:ext cx="231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a:t>Attenuation </a:t>
            </a:r>
            <a:r>
              <a:rPr lang="en-US"/>
              <a:t>(dB/km)</a:t>
            </a:r>
          </a:p>
        </p:txBody>
      </p:sp>
      <p:sp>
        <p:nvSpPr>
          <p:cNvPr id="27682" name="Freeform 34"/>
          <p:cNvSpPr>
            <a:spLocks/>
          </p:cNvSpPr>
          <p:nvPr/>
        </p:nvSpPr>
        <p:spPr bwMode="auto">
          <a:xfrm>
            <a:off x="1785938" y="1398588"/>
            <a:ext cx="1978025" cy="2341562"/>
          </a:xfrm>
          <a:custGeom>
            <a:avLst/>
            <a:gdLst>
              <a:gd name="T0" fmla="*/ 0 w 1246"/>
              <a:gd name="T1" fmla="*/ 0 h 1475"/>
              <a:gd name="T2" fmla="*/ 64 w 1246"/>
              <a:gd name="T3" fmla="*/ 140 h 1475"/>
              <a:gd name="T4" fmla="*/ 150 w 1246"/>
              <a:gd name="T5" fmla="*/ 323 h 1475"/>
              <a:gd name="T6" fmla="*/ 236 w 1246"/>
              <a:gd name="T7" fmla="*/ 471 h 1475"/>
              <a:gd name="T8" fmla="*/ 323 w 1246"/>
              <a:gd name="T9" fmla="*/ 611 h 1475"/>
              <a:gd name="T10" fmla="*/ 399 w 1246"/>
              <a:gd name="T11" fmla="*/ 729 h 1475"/>
              <a:gd name="T12" fmla="*/ 473 w 1246"/>
              <a:gd name="T13" fmla="*/ 820 h 1475"/>
              <a:gd name="T14" fmla="*/ 575 w 1246"/>
              <a:gd name="T15" fmla="*/ 951 h 1475"/>
              <a:gd name="T16" fmla="*/ 665 w 1246"/>
              <a:gd name="T17" fmla="*/ 1060 h 1475"/>
              <a:gd name="T18" fmla="*/ 751 w 1246"/>
              <a:gd name="T19" fmla="*/ 1152 h 1475"/>
              <a:gd name="T20" fmla="*/ 824 w 1246"/>
              <a:gd name="T21" fmla="*/ 1222 h 1475"/>
              <a:gd name="T22" fmla="*/ 875 w 1246"/>
              <a:gd name="T23" fmla="*/ 1252 h 1475"/>
              <a:gd name="T24" fmla="*/ 907 w 1246"/>
              <a:gd name="T25" fmla="*/ 1270 h 1475"/>
              <a:gd name="T26" fmla="*/ 939 w 1246"/>
              <a:gd name="T27" fmla="*/ 1257 h 1475"/>
              <a:gd name="T28" fmla="*/ 967 w 1246"/>
              <a:gd name="T29" fmla="*/ 1251 h 1475"/>
              <a:gd name="T30" fmla="*/ 996 w 1246"/>
              <a:gd name="T31" fmla="*/ 1255 h 1475"/>
              <a:gd name="T32" fmla="*/ 1023 w 1246"/>
              <a:gd name="T33" fmla="*/ 1255 h 1475"/>
              <a:gd name="T34" fmla="*/ 1051 w 1246"/>
              <a:gd name="T35" fmla="*/ 1275 h 1475"/>
              <a:gd name="T36" fmla="*/ 1071 w 1246"/>
              <a:gd name="T37" fmla="*/ 1289 h 1475"/>
              <a:gd name="T38" fmla="*/ 1093 w 1246"/>
              <a:gd name="T39" fmla="*/ 1327 h 1475"/>
              <a:gd name="T40" fmla="*/ 1096 w 1246"/>
              <a:gd name="T41" fmla="*/ 1383 h 1475"/>
              <a:gd name="T42" fmla="*/ 1128 w 1246"/>
              <a:gd name="T43" fmla="*/ 1410 h 1475"/>
              <a:gd name="T44" fmla="*/ 1166 w 1246"/>
              <a:gd name="T45" fmla="*/ 1440 h 1475"/>
              <a:gd name="T46" fmla="*/ 1246 w 1246"/>
              <a:gd name="T47" fmla="*/ 1475 h 1475"/>
              <a:gd name="T48" fmla="*/ 1201 w 1246"/>
              <a:gd name="T49" fmla="*/ 1453 h 14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46"/>
              <a:gd name="T76" fmla="*/ 0 h 1475"/>
              <a:gd name="T77" fmla="*/ 1246 w 1246"/>
              <a:gd name="T78" fmla="*/ 1475 h 14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46" h="1475">
                <a:moveTo>
                  <a:pt x="0" y="0"/>
                </a:moveTo>
                <a:lnTo>
                  <a:pt x="64" y="140"/>
                </a:lnTo>
                <a:lnTo>
                  <a:pt x="150" y="323"/>
                </a:lnTo>
                <a:lnTo>
                  <a:pt x="236" y="471"/>
                </a:lnTo>
                <a:lnTo>
                  <a:pt x="323" y="611"/>
                </a:lnTo>
                <a:lnTo>
                  <a:pt x="399" y="729"/>
                </a:lnTo>
                <a:lnTo>
                  <a:pt x="473" y="820"/>
                </a:lnTo>
                <a:lnTo>
                  <a:pt x="575" y="951"/>
                </a:lnTo>
                <a:lnTo>
                  <a:pt x="665" y="1060"/>
                </a:lnTo>
                <a:lnTo>
                  <a:pt x="751" y="1152"/>
                </a:lnTo>
                <a:lnTo>
                  <a:pt x="824" y="1222"/>
                </a:lnTo>
                <a:lnTo>
                  <a:pt x="875" y="1252"/>
                </a:lnTo>
                <a:lnTo>
                  <a:pt x="907" y="1270"/>
                </a:lnTo>
                <a:lnTo>
                  <a:pt x="939" y="1257"/>
                </a:lnTo>
                <a:lnTo>
                  <a:pt x="967" y="1251"/>
                </a:lnTo>
                <a:lnTo>
                  <a:pt x="996" y="1255"/>
                </a:lnTo>
                <a:lnTo>
                  <a:pt x="1023" y="1255"/>
                </a:lnTo>
                <a:lnTo>
                  <a:pt x="1051" y="1275"/>
                </a:lnTo>
                <a:lnTo>
                  <a:pt x="1071" y="1289"/>
                </a:lnTo>
                <a:lnTo>
                  <a:pt x="1093" y="1327"/>
                </a:lnTo>
                <a:lnTo>
                  <a:pt x="1096" y="1383"/>
                </a:lnTo>
                <a:lnTo>
                  <a:pt x="1128" y="1410"/>
                </a:lnTo>
                <a:lnTo>
                  <a:pt x="1166" y="1440"/>
                </a:lnTo>
                <a:lnTo>
                  <a:pt x="1246" y="1475"/>
                </a:lnTo>
                <a:lnTo>
                  <a:pt x="1201" y="1453"/>
                </a:lnTo>
              </a:path>
            </a:pathLst>
          </a:custGeom>
          <a:noFill/>
          <a:ln w="508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3" name="Freeform 35"/>
          <p:cNvSpPr>
            <a:spLocks/>
          </p:cNvSpPr>
          <p:nvPr/>
        </p:nvSpPr>
        <p:spPr bwMode="auto">
          <a:xfrm>
            <a:off x="3551238" y="3568700"/>
            <a:ext cx="4176712" cy="684213"/>
          </a:xfrm>
          <a:custGeom>
            <a:avLst/>
            <a:gdLst>
              <a:gd name="T0" fmla="*/ 0 w 2631"/>
              <a:gd name="T1" fmla="*/ 38 h 431"/>
              <a:gd name="T2" fmla="*/ 64 w 2631"/>
              <a:gd name="T3" fmla="*/ 73 h 431"/>
              <a:gd name="T4" fmla="*/ 132 w 2631"/>
              <a:gd name="T5" fmla="*/ 114 h 431"/>
              <a:gd name="T6" fmla="*/ 213 w 2631"/>
              <a:gd name="T7" fmla="*/ 154 h 431"/>
              <a:gd name="T8" fmla="*/ 304 w 2631"/>
              <a:gd name="T9" fmla="*/ 189 h 431"/>
              <a:gd name="T10" fmla="*/ 412 w 2631"/>
              <a:gd name="T11" fmla="*/ 220 h 431"/>
              <a:gd name="T12" fmla="*/ 596 w 2631"/>
              <a:gd name="T13" fmla="*/ 274 h 431"/>
              <a:gd name="T14" fmla="*/ 751 w 2631"/>
              <a:gd name="T15" fmla="*/ 317 h 431"/>
              <a:gd name="T16" fmla="*/ 811 w 2631"/>
              <a:gd name="T17" fmla="*/ 272 h 431"/>
              <a:gd name="T18" fmla="*/ 877 w 2631"/>
              <a:gd name="T19" fmla="*/ 248 h 431"/>
              <a:gd name="T20" fmla="*/ 934 w 2631"/>
              <a:gd name="T21" fmla="*/ 266 h 431"/>
              <a:gd name="T22" fmla="*/ 988 w 2631"/>
              <a:gd name="T23" fmla="*/ 320 h 431"/>
              <a:gd name="T24" fmla="*/ 1043 w 2631"/>
              <a:gd name="T25" fmla="*/ 349 h 431"/>
              <a:gd name="T26" fmla="*/ 1159 w 2631"/>
              <a:gd name="T27" fmla="*/ 381 h 431"/>
              <a:gd name="T28" fmla="*/ 1245 w 2631"/>
              <a:gd name="T29" fmla="*/ 395 h 431"/>
              <a:gd name="T30" fmla="*/ 1316 w 2631"/>
              <a:gd name="T31" fmla="*/ 379 h 431"/>
              <a:gd name="T32" fmla="*/ 1354 w 2631"/>
              <a:gd name="T33" fmla="*/ 332 h 431"/>
              <a:gd name="T34" fmla="*/ 1362 w 2631"/>
              <a:gd name="T35" fmla="*/ 274 h 431"/>
              <a:gd name="T36" fmla="*/ 1379 w 2631"/>
              <a:gd name="T37" fmla="*/ 210 h 431"/>
              <a:gd name="T38" fmla="*/ 1388 w 2631"/>
              <a:gd name="T39" fmla="*/ 134 h 431"/>
              <a:gd name="T40" fmla="*/ 1409 w 2631"/>
              <a:gd name="T41" fmla="*/ 52 h 431"/>
              <a:gd name="T42" fmla="*/ 1439 w 2631"/>
              <a:gd name="T43" fmla="*/ 0 h 431"/>
              <a:gd name="T44" fmla="*/ 1473 w 2631"/>
              <a:gd name="T45" fmla="*/ 23 h 431"/>
              <a:gd name="T46" fmla="*/ 1490 w 2631"/>
              <a:gd name="T47" fmla="*/ 70 h 431"/>
              <a:gd name="T48" fmla="*/ 1505 w 2631"/>
              <a:gd name="T49" fmla="*/ 157 h 431"/>
              <a:gd name="T50" fmla="*/ 1527 w 2631"/>
              <a:gd name="T51" fmla="*/ 262 h 431"/>
              <a:gd name="T52" fmla="*/ 1554 w 2631"/>
              <a:gd name="T53" fmla="*/ 333 h 431"/>
              <a:gd name="T54" fmla="*/ 1586 w 2631"/>
              <a:gd name="T55" fmla="*/ 373 h 431"/>
              <a:gd name="T56" fmla="*/ 1621 w 2631"/>
              <a:gd name="T57" fmla="*/ 403 h 431"/>
              <a:gd name="T58" fmla="*/ 1679 w 2631"/>
              <a:gd name="T59" fmla="*/ 419 h 431"/>
              <a:gd name="T60" fmla="*/ 1765 w 2631"/>
              <a:gd name="T61" fmla="*/ 424 h 431"/>
              <a:gd name="T62" fmla="*/ 1863 w 2631"/>
              <a:gd name="T63" fmla="*/ 427 h 431"/>
              <a:gd name="T64" fmla="*/ 1935 w 2631"/>
              <a:gd name="T65" fmla="*/ 428 h 431"/>
              <a:gd name="T66" fmla="*/ 2000 w 2631"/>
              <a:gd name="T67" fmla="*/ 428 h 431"/>
              <a:gd name="T68" fmla="*/ 2071 w 2631"/>
              <a:gd name="T69" fmla="*/ 430 h 431"/>
              <a:gd name="T70" fmla="*/ 2141 w 2631"/>
              <a:gd name="T71" fmla="*/ 430 h 431"/>
              <a:gd name="T72" fmla="*/ 2215 w 2631"/>
              <a:gd name="T73" fmla="*/ 431 h 431"/>
              <a:gd name="T74" fmla="*/ 2268 w 2631"/>
              <a:gd name="T75" fmla="*/ 430 h 431"/>
              <a:gd name="T76" fmla="*/ 2333 w 2631"/>
              <a:gd name="T77" fmla="*/ 419 h 431"/>
              <a:gd name="T78" fmla="*/ 2393 w 2631"/>
              <a:gd name="T79" fmla="*/ 396 h 431"/>
              <a:gd name="T80" fmla="*/ 2439 w 2631"/>
              <a:gd name="T81" fmla="*/ 379 h 431"/>
              <a:gd name="T82" fmla="*/ 2503 w 2631"/>
              <a:gd name="T83" fmla="*/ 355 h 431"/>
              <a:gd name="T84" fmla="*/ 2559 w 2631"/>
              <a:gd name="T85" fmla="*/ 320 h 431"/>
              <a:gd name="T86" fmla="*/ 2588 w 2631"/>
              <a:gd name="T87" fmla="*/ 303 h 431"/>
              <a:gd name="T88" fmla="*/ 2631 w 2631"/>
              <a:gd name="T89" fmla="*/ 268 h 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31"/>
              <a:gd name="T136" fmla="*/ 0 h 431"/>
              <a:gd name="T137" fmla="*/ 2631 w 2631"/>
              <a:gd name="T138" fmla="*/ 431 h 4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31" h="431">
                <a:moveTo>
                  <a:pt x="0" y="38"/>
                </a:moveTo>
                <a:lnTo>
                  <a:pt x="64" y="73"/>
                </a:lnTo>
                <a:lnTo>
                  <a:pt x="132" y="114"/>
                </a:lnTo>
                <a:lnTo>
                  <a:pt x="213" y="154"/>
                </a:lnTo>
                <a:lnTo>
                  <a:pt x="304" y="189"/>
                </a:lnTo>
                <a:lnTo>
                  <a:pt x="412" y="220"/>
                </a:lnTo>
                <a:lnTo>
                  <a:pt x="596" y="274"/>
                </a:lnTo>
                <a:lnTo>
                  <a:pt x="751" y="317"/>
                </a:lnTo>
                <a:lnTo>
                  <a:pt x="811" y="272"/>
                </a:lnTo>
                <a:lnTo>
                  <a:pt x="877" y="248"/>
                </a:lnTo>
                <a:lnTo>
                  <a:pt x="934" y="266"/>
                </a:lnTo>
                <a:lnTo>
                  <a:pt x="988" y="320"/>
                </a:lnTo>
                <a:lnTo>
                  <a:pt x="1043" y="349"/>
                </a:lnTo>
                <a:lnTo>
                  <a:pt x="1159" y="381"/>
                </a:lnTo>
                <a:lnTo>
                  <a:pt x="1245" y="395"/>
                </a:lnTo>
                <a:lnTo>
                  <a:pt x="1316" y="379"/>
                </a:lnTo>
                <a:lnTo>
                  <a:pt x="1354" y="332"/>
                </a:lnTo>
                <a:lnTo>
                  <a:pt x="1362" y="274"/>
                </a:lnTo>
                <a:lnTo>
                  <a:pt x="1379" y="210"/>
                </a:lnTo>
                <a:lnTo>
                  <a:pt x="1388" y="134"/>
                </a:lnTo>
                <a:lnTo>
                  <a:pt x="1409" y="52"/>
                </a:lnTo>
                <a:lnTo>
                  <a:pt x="1439" y="0"/>
                </a:lnTo>
                <a:lnTo>
                  <a:pt x="1473" y="23"/>
                </a:lnTo>
                <a:lnTo>
                  <a:pt x="1490" y="70"/>
                </a:lnTo>
                <a:lnTo>
                  <a:pt x="1505" y="157"/>
                </a:lnTo>
                <a:lnTo>
                  <a:pt x="1527" y="262"/>
                </a:lnTo>
                <a:lnTo>
                  <a:pt x="1554" y="333"/>
                </a:lnTo>
                <a:lnTo>
                  <a:pt x="1586" y="373"/>
                </a:lnTo>
                <a:lnTo>
                  <a:pt x="1621" y="403"/>
                </a:lnTo>
                <a:lnTo>
                  <a:pt x="1679" y="419"/>
                </a:lnTo>
                <a:lnTo>
                  <a:pt x="1765" y="424"/>
                </a:lnTo>
                <a:lnTo>
                  <a:pt x="1863" y="427"/>
                </a:lnTo>
                <a:lnTo>
                  <a:pt x="1935" y="428"/>
                </a:lnTo>
                <a:lnTo>
                  <a:pt x="2000" y="428"/>
                </a:lnTo>
                <a:lnTo>
                  <a:pt x="2071" y="430"/>
                </a:lnTo>
                <a:lnTo>
                  <a:pt x="2141" y="430"/>
                </a:lnTo>
                <a:lnTo>
                  <a:pt x="2215" y="431"/>
                </a:lnTo>
                <a:lnTo>
                  <a:pt x="2268" y="430"/>
                </a:lnTo>
                <a:lnTo>
                  <a:pt x="2333" y="419"/>
                </a:lnTo>
                <a:lnTo>
                  <a:pt x="2393" y="396"/>
                </a:lnTo>
                <a:lnTo>
                  <a:pt x="2439" y="379"/>
                </a:lnTo>
                <a:lnTo>
                  <a:pt x="2503" y="355"/>
                </a:lnTo>
                <a:lnTo>
                  <a:pt x="2559" y="320"/>
                </a:lnTo>
                <a:lnTo>
                  <a:pt x="2588" y="303"/>
                </a:lnTo>
                <a:lnTo>
                  <a:pt x="2631" y="268"/>
                </a:lnTo>
              </a:path>
            </a:pathLst>
          </a:custGeom>
          <a:noFill/>
          <a:ln w="508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4" name="Line 36"/>
          <p:cNvSpPr>
            <a:spLocks noChangeShapeType="1"/>
          </p:cNvSpPr>
          <p:nvPr/>
        </p:nvSpPr>
        <p:spPr bwMode="auto">
          <a:xfrm flipH="1">
            <a:off x="5846763" y="2209800"/>
            <a:ext cx="173037" cy="1320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85" name="Text Box 37"/>
          <p:cNvSpPr txBox="1">
            <a:spLocks noChangeArrowheads="1"/>
          </p:cNvSpPr>
          <p:nvPr/>
        </p:nvSpPr>
        <p:spPr bwMode="auto">
          <a:xfrm>
            <a:off x="6396038" y="34972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b="1"/>
              <a:t>S</a:t>
            </a:r>
          </a:p>
        </p:txBody>
      </p:sp>
      <p:sp>
        <p:nvSpPr>
          <p:cNvPr id="27686" name="Text Box 38"/>
          <p:cNvSpPr txBox="1">
            <a:spLocks noChangeArrowheads="1"/>
          </p:cNvSpPr>
          <p:nvPr/>
        </p:nvSpPr>
        <p:spPr bwMode="auto">
          <a:xfrm>
            <a:off x="7296150" y="3497263"/>
            <a:ext cx="293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b="1"/>
              <a:t>U</a:t>
            </a:r>
          </a:p>
        </p:txBody>
      </p:sp>
      <p:sp>
        <p:nvSpPr>
          <p:cNvPr id="27687" name="Text Box 39"/>
          <p:cNvSpPr txBox="1">
            <a:spLocks noChangeArrowheads="1"/>
          </p:cNvSpPr>
          <p:nvPr/>
        </p:nvSpPr>
        <p:spPr bwMode="auto">
          <a:xfrm>
            <a:off x="3060700" y="3924300"/>
            <a:ext cx="908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000"/>
              <a:t>Secondary</a:t>
            </a:r>
          </a:p>
          <a:p>
            <a:pPr algn="ctr"/>
            <a:r>
              <a:rPr lang="en-US" sz="1000"/>
              <a:t>Water Peaks</a:t>
            </a:r>
          </a:p>
        </p:txBody>
      </p:sp>
      <p:sp>
        <p:nvSpPr>
          <p:cNvPr id="27688" name="Line 40"/>
          <p:cNvSpPr>
            <a:spLocks noChangeShapeType="1"/>
          </p:cNvSpPr>
          <p:nvPr/>
        </p:nvSpPr>
        <p:spPr bwMode="auto">
          <a:xfrm flipV="1">
            <a:off x="3352800" y="3505200"/>
            <a:ext cx="0" cy="44767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89" name="Line 41"/>
          <p:cNvSpPr>
            <a:spLocks noChangeShapeType="1"/>
          </p:cNvSpPr>
          <p:nvPr/>
        </p:nvSpPr>
        <p:spPr bwMode="auto">
          <a:xfrm flipV="1">
            <a:off x="3962400" y="4086225"/>
            <a:ext cx="876300" cy="13335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90" name="Text Box 42"/>
          <p:cNvSpPr txBox="1">
            <a:spLocks noChangeArrowheads="1"/>
          </p:cNvSpPr>
          <p:nvPr/>
        </p:nvSpPr>
        <p:spPr bwMode="auto">
          <a:xfrm>
            <a:off x="5010150" y="2476500"/>
            <a:ext cx="771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b="1"/>
              <a:t>2nd</a:t>
            </a:r>
          </a:p>
          <a:p>
            <a:pPr algn="ctr"/>
            <a:r>
              <a:rPr lang="en-US" sz="1200" b="1"/>
              <a:t>Window</a:t>
            </a:r>
          </a:p>
        </p:txBody>
      </p:sp>
      <p:sp>
        <p:nvSpPr>
          <p:cNvPr id="27691" name="Text Box 43"/>
          <p:cNvSpPr txBox="1">
            <a:spLocks noChangeArrowheads="1"/>
          </p:cNvSpPr>
          <p:nvPr/>
        </p:nvSpPr>
        <p:spPr bwMode="auto">
          <a:xfrm>
            <a:off x="6429375" y="2486025"/>
            <a:ext cx="771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b="1"/>
              <a:t>3rd</a:t>
            </a:r>
          </a:p>
          <a:p>
            <a:pPr algn="ctr"/>
            <a:r>
              <a:rPr lang="en-US" sz="1200" b="1"/>
              <a:t>Window</a:t>
            </a:r>
          </a:p>
        </p:txBody>
      </p:sp>
      <p:sp>
        <p:nvSpPr>
          <p:cNvPr id="27692" name="Line 44"/>
          <p:cNvSpPr>
            <a:spLocks noChangeShapeType="1"/>
          </p:cNvSpPr>
          <p:nvPr/>
        </p:nvSpPr>
        <p:spPr bwMode="auto">
          <a:xfrm rot="16200000" flipV="1">
            <a:off x="7643812" y="4470401"/>
            <a:ext cx="19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93" name="Line 45"/>
          <p:cNvSpPr>
            <a:spLocks noChangeShapeType="1"/>
          </p:cNvSpPr>
          <p:nvPr/>
        </p:nvSpPr>
        <p:spPr bwMode="auto">
          <a:xfrm rot="16200000" flipV="1">
            <a:off x="1689100" y="4468813"/>
            <a:ext cx="19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94" name="Text Box 46"/>
          <p:cNvSpPr txBox="1">
            <a:spLocks noChangeArrowheads="1"/>
          </p:cNvSpPr>
          <p:nvPr/>
        </p:nvSpPr>
        <p:spPr bwMode="auto">
          <a:xfrm>
            <a:off x="4033838" y="3362325"/>
            <a:ext cx="947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b="1"/>
              <a:t>Operating </a:t>
            </a:r>
          </a:p>
          <a:p>
            <a:pPr algn="ctr"/>
            <a:r>
              <a:rPr lang="en-US" sz="1200" b="1"/>
              <a:t>“Bands”</a:t>
            </a:r>
          </a:p>
        </p:txBody>
      </p:sp>
      <p:sp>
        <p:nvSpPr>
          <p:cNvPr id="27695" name="Line 47"/>
          <p:cNvSpPr>
            <a:spLocks noChangeShapeType="1"/>
          </p:cNvSpPr>
          <p:nvPr/>
        </p:nvSpPr>
        <p:spPr bwMode="auto">
          <a:xfrm flipV="1">
            <a:off x="4857750" y="36195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16091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457200" y="914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endParaRPr lang="en-US" sz="2800" dirty="0" smtClean="0">
              <a:ea typeface="ＭＳ Ｐゴシック" pitchFamily="34" charset="-128"/>
            </a:endParaRP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Low Water Peak vs. Zero Water Peak</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15</a:t>
            </a:fld>
            <a:endParaRPr lang="en-US" dirty="0"/>
          </a:p>
        </p:txBody>
      </p:sp>
      <p:sp>
        <p:nvSpPr>
          <p:cNvPr id="6" name="Rectangle 3"/>
          <p:cNvSpPr txBox="1">
            <a:spLocks noChangeAspect="1" noChangeArrowheads="1"/>
          </p:cNvSpPr>
          <p:nvPr/>
        </p:nvSpPr>
        <p:spPr bwMode="auto">
          <a:xfrm>
            <a:off x="609600" y="1066800"/>
            <a:ext cx="8229600" cy="4876800"/>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Calibri" pitchFamily="34" charset="0"/>
                <a:ea typeface="ＭＳ Ｐゴシック" pitchFamily="68" charset="-128"/>
                <a:cs typeface="ＭＳ Ｐゴシック" pitchFamily="68"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Calibri" pitchFamily="34" charset="0"/>
                <a:ea typeface="ＭＳ Ｐゴシック" pitchFamily="68"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Calibri" pitchFamily="34" charset="0"/>
                <a:ea typeface="ヒラギノ角ゴ Pro W3" pitchFamily="-111" charset="-128"/>
                <a:cs typeface="ヒラギノ角ゴ Pro W3" pitchFamily="-111" charset="-128"/>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80000"/>
              </a:lnSpc>
              <a:buFont typeface="Arial" pitchFamily="34" charset="0"/>
              <a:buNone/>
            </a:pPr>
            <a:endParaRPr lang="en-US" smtClean="0">
              <a:ea typeface="ＭＳ Ｐゴシック" pitchFamily="34" charset="-128"/>
            </a:endParaRPr>
          </a:p>
          <a:p>
            <a:pPr>
              <a:lnSpc>
                <a:spcPct val="80000"/>
              </a:lnSpc>
            </a:pPr>
            <a:endParaRPr lang="en-US" sz="2800" smtClean="0">
              <a:ea typeface="ＭＳ Ｐゴシック" pitchFamily="34" charset="-128"/>
            </a:endParaRPr>
          </a:p>
          <a:p>
            <a:pPr>
              <a:lnSpc>
                <a:spcPct val="80000"/>
              </a:lnSpc>
            </a:pPr>
            <a:endParaRPr lang="en-US" sz="2800" smtClean="0">
              <a:ea typeface="ＭＳ Ｐゴシック" pitchFamily="34" charset="-128"/>
            </a:endParaRPr>
          </a:p>
          <a:p>
            <a:pPr lvl="2">
              <a:lnSpc>
                <a:spcPct val="80000"/>
              </a:lnSpc>
            </a:pPr>
            <a:endParaRPr lang="en-US" sz="2000" smtClean="0">
              <a:cs typeface="Arial" pitchFamily="34" charset="0"/>
            </a:endParaRPr>
          </a:p>
          <a:p>
            <a:pPr lvl="2">
              <a:lnSpc>
                <a:spcPct val="80000"/>
              </a:lnSpc>
            </a:pPr>
            <a:endParaRPr lang="en-US" sz="2000" smtClean="0">
              <a:ea typeface="ＭＳ Ｐゴシック" pitchFamily="34" charset="-128"/>
            </a:endParaRPr>
          </a:p>
          <a:p>
            <a:pPr lvl="1">
              <a:lnSpc>
                <a:spcPct val="80000"/>
              </a:lnSpc>
              <a:buFont typeface="Arial" pitchFamily="34" charset="0"/>
              <a:buNone/>
            </a:pPr>
            <a:endParaRPr lang="en-US" sz="2400" dirty="0" smtClean="0">
              <a:ea typeface="ＭＳ Ｐゴシック" pitchFamily="34" charset="-128"/>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393031"/>
            <a:ext cx="76200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24121" y="5617369"/>
            <a:ext cx="2387448" cy="461665"/>
          </a:xfrm>
          <a:prstGeom prst="rect">
            <a:avLst/>
          </a:prstGeom>
          <a:noFill/>
        </p:spPr>
        <p:txBody>
          <a:bodyPr wrap="none" rtlCol="0">
            <a:spAutoFit/>
          </a:bodyPr>
          <a:lstStyle/>
          <a:p>
            <a:r>
              <a:rPr lang="en-US" sz="2400" b="1" dirty="0" smtClean="0"/>
              <a:t>Wavelength (nm)</a:t>
            </a:r>
            <a:endParaRPr lang="en-US" sz="2400" b="1" dirty="0"/>
          </a:p>
        </p:txBody>
      </p:sp>
    </p:spTree>
    <p:extLst>
      <p:ext uri="{BB962C8B-B14F-4D97-AF65-F5344CB8AC3E}">
        <p14:creationId xmlns:p14="http://schemas.microsoft.com/office/powerpoint/2010/main" val="22809676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457200" y="914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endParaRPr lang="en-US" sz="2800" dirty="0" smtClean="0">
              <a:ea typeface="ＭＳ Ｐゴシック" pitchFamily="34" charset="-128"/>
            </a:endParaRP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What </a:t>
            </a:r>
            <a:r>
              <a:rPr lang="en-US" sz="3200" b="1" i="1" dirty="0" smtClean="0">
                <a:ea typeface="ＭＳ Ｐゴシック"/>
              </a:rPr>
              <a:t>are</a:t>
            </a:r>
            <a:r>
              <a:rPr lang="en-US" sz="3200" b="1" dirty="0" smtClean="0">
                <a:ea typeface="ＭＳ Ｐゴシック"/>
              </a:rPr>
              <a:t> those modes, Anyway?</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16</a:t>
            </a:fld>
            <a:endParaRPr lang="en-US" dirty="0"/>
          </a:p>
        </p:txBody>
      </p:sp>
      <p:sp>
        <p:nvSpPr>
          <p:cNvPr id="6" name="Rectangle 3"/>
          <p:cNvSpPr txBox="1">
            <a:spLocks noChangeAspect="1" noChangeArrowheads="1"/>
          </p:cNvSpPr>
          <p:nvPr/>
        </p:nvSpPr>
        <p:spPr bwMode="auto">
          <a:xfrm>
            <a:off x="609600" y="762000"/>
            <a:ext cx="8229600" cy="4495800"/>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Calibri" pitchFamily="34" charset="0"/>
                <a:ea typeface="ＭＳ Ｐゴシック" pitchFamily="68" charset="-128"/>
                <a:cs typeface="ＭＳ Ｐゴシック" pitchFamily="68"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Calibri" pitchFamily="34" charset="0"/>
                <a:ea typeface="ＭＳ Ｐゴシック" pitchFamily="68"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Calibri" pitchFamily="34" charset="0"/>
                <a:ea typeface="ヒラギノ角ゴ Pro W3" pitchFamily="-111" charset="-128"/>
                <a:cs typeface="ヒラギノ角ゴ Pro W3" pitchFamily="-111" charset="-128"/>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b="1" dirty="0" smtClean="0"/>
          </a:p>
          <a:p>
            <a:r>
              <a:rPr lang="en-US" sz="2800" dirty="0" smtClean="0"/>
              <a:t>Optical energy travelling along a fiber is contained by the core/cladding boundary </a:t>
            </a:r>
          </a:p>
          <a:p>
            <a:r>
              <a:rPr lang="en-US" sz="2800" dirty="0" smtClean="0"/>
              <a:t>The geometry of the fiber, refractive index, and wavelength of light constrain the light energy to exist in certain discrete physical patterns called modes</a:t>
            </a:r>
          </a:p>
          <a:p>
            <a:r>
              <a:rPr lang="en-US" sz="2800" dirty="0" smtClean="0"/>
              <a:t>The larger the core in wavelengths, the more modes which can exist</a:t>
            </a:r>
          </a:p>
          <a:p>
            <a:pPr lvl="1"/>
            <a:r>
              <a:rPr lang="en-US" sz="2400" dirty="0" smtClean="0"/>
              <a:t>Single-mode fiber becomes dual-mode around ≤ 1260 nm</a:t>
            </a:r>
          </a:p>
          <a:p>
            <a:endParaRPr lang="en-US" sz="2800" b="1" dirty="0"/>
          </a:p>
        </p:txBody>
      </p:sp>
    </p:spTree>
    <p:extLst>
      <p:ext uri="{BB962C8B-B14F-4D97-AF65-F5344CB8AC3E}">
        <p14:creationId xmlns:p14="http://schemas.microsoft.com/office/powerpoint/2010/main" val="4297552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609600" y="790691"/>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endParaRPr lang="en-US" sz="2800" dirty="0" smtClean="0">
              <a:ea typeface="ＭＳ Ｐゴシック" pitchFamily="34" charset="-128"/>
            </a:endParaRP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Just what </a:t>
            </a:r>
            <a:r>
              <a:rPr lang="en-US" sz="3200" b="1" i="1" dirty="0">
                <a:ea typeface="ＭＳ Ｐゴシック"/>
              </a:rPr>
              <a:t>are</a:t>
            </a:r>
            <a:r>
              <a:rPr lang="en-US" sz="3200" b="1" dirty="0">
                <a:ea typeface="ＭＳ Ｐゴシック"/>
              </a:rPr>
              <a:t> those modes, Anyway?</a:t>
            </a:r>
            <a:endParaRPr lang="en-US" sz="3200" b="1" dirty="0" smtClean="0">
              <a:ea typeface="ＭＳ Ｐゴシック"/>
            </a:endParaRP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17</a:t>
            </a:fld>
            <a:endParaRPr lang="en-US" dirty="0"/>
          </a:p>
        </p:txBody>
      </p:sp>
      <p:sp>
        <p:nvSpPr>
          <p:cNvPr id="6" name="Rectangle 3"/>
          <p:cNvSpPr txBox="1">
            <a:spLocks noChangeAspect="1" noChangeArrowheads="1"/>
          </p:cNvSpPr>
          <p:nvPr/>
        </p:nvSpPr>
        <p:spPr bwMode="auto">
          <a:xfrm>
            <a:off x="609600" y="1066800"/>
            <a:ext cx="8229600" cy="4876800"/>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Calibri" pitchFamily="34" charset="0"/>
                <a:ea typeface="ＭＳ Ｐゴシック" pitchFamily="68" charset="-128"/>
                <a:cs typeface="ＭＳ Ｐゴシック" pitchFamily="68"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Calibri" pitchFamily="34" charset="0"/>
                <a:ea typeface="ＭＳ Ｐゴシック" pitchFamily="68"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Calibri" pitchFamily="34" charset="0"/>
                <a:ea typeface="ヒラギノ角ゴ Pro W3" pitchFamily="-111" charset="-128"/>
                <a:cs typeface="ヒラギノ角ゴ Pro W3" pitchFamily="-111" charset="-128"/>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Finite number of EM field distributions in the FO core</a:t>
            </a:r>
          </a:p>
          <a:p>
            <a:pPr marL="0" indent="0">
              <a:buNone/>
            </a:pPr>
            <a:endParaRPr lang="en-US" sz="2800" dirty="0"/>
          </a:p>
        </p:txBody>
      </p:sp>
      <p:pic>
        <p:nvPicPr>
          <p:cNvPr id="2" name="Picture 2" descr="C:\Users\twl\Desktop\opticalfibermodes_thumb.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1695214"/>
            <a:ext cx="5791200" cy="414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367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762000"/>
          </a:xfrm>
        </p:spPr>
        <p:txBody>
          <a:bodyPr/>
          <a:lstStyle/>
          <a:p>
            <a:r>
              <a:rPr lang="en-US" sz="3200" b="1" dirty="0" smtClean="0"/>
              <a:t>Mode Field Diameter</a:t>
            </a:r>
            <a:endParaRPr lang="en-US" sz="3200" b="1" dirty="0"/>
          </a:p>
        </p:txBody>
      </p:sp>
      <p:sp>
        <p:nvSpPr>
          <p:cNvPr id="3" name="Content Placeholder 2"/>
          <p:cNvSpPr>
            <a:spLocks noGrp="1"/>
          </p:cNvSpPr>
          <p:nvPr>
            <p:ph idx="1"/>
          </p:nvPr>
        </p:nvSpPr>
        <p:spPr>
          <a:xfrm>
            <a:off x="457200" y="1219200"/>
            <a:ext cx="8229600" cy="4525963"/>
          </a:xfrm>
        </p:spPr>
        <p:txBody>
          <a:bodyPr/>
          <a:lstStyle/>
          <a:p>
            <a:r>
              <a:rPr lang="en-US" sz="2800" dirty="0" smtClean="0"/>
              <a:t>For single-mode some light travels in the cladding (around 10+%)</a:t>
            </a:r>
          </a:p>
          <a:p>
            <a:r>
              <a:rPr lang="en-US" sz="2800" dirty="0" smtClean="0"/>
              <a:t>Mode Field Diameter varies with wavelength</a:t>
            </a:r>
          </a:p>
          <a:p>
            <a:pPr lvl="1"/>
            <a:r>
              <a:rPr lang="en-US" sz="2400" dirty="0" smtClean="0"/>
              <a:t>At 1310 nm 8.8 to 9.2 micron typical</a:t>
            </a:r>
          </a:p>
          <a:p>
            <a:pPr lvl="1"/>
            <a:r>
              <a:rPr lang="en-US" sz="2400" dirty="0" smtClean="0"/>
              <a:t>At 1550 nm 10.2 to 10.5 micron typical</a:t>
            </a:r>
            <a:endParaRPr lang="en-US" sz="2400" dirty="0"/>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18</a:t>
            </a:fld>
            <a:endParaRPr lang="en-US" dirty="0"/>
          </a:p>
        </p:txBody>
      </p:sp>
      <p:pic>
        <p:nvPicPr>
          <p:cNvPr id="2050" name="Picture 2" descr="C:\Users\twl\Desktop\mode-field-diamet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2809" y="3657600"/>
            <a:ext cx="6298406"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3569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457200" y="914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marL="0" indent="0">
              <a:lnSpc>
                <a:spcPct val="80000"/>
              </a:lnSpc>
              <a:buNone/>
            </a:pPr>
            <a:endParaRPr lang="en-US" sz="2800" dirty="0" smtClean="0">
              <a:ea typeface="ＭＳ Ｐゴシック" pitchFamily="34" charset="-128"/>
            </a:endParaRPr>
          </a:p>
          <a:p>
            <a:pPr>
              <a:lnSpc>
                <a:spcPct val="80000"/>
              </a:lnSpc>
            </a:pPr>
            <a:r>
              <a:rPr lang="en-US" sz="2800" b="1" dirty="0" smtClean="0">
                <a:ea typeface="ＭＳ Ｐゴシック" pitchFamily="34" charset="-128"/>
              </a:rPr>
              <a:t>Analog</a:t>
            </a:r>
            <a:r>
              <a:rPr lang="en-US" sz="2800" dirty="0" smtClean="0">
                <a:ea typeface="ＭＳ Ｐゴシック" pitchFamily="34" charset="-128"/>
              </a:rPr>
              <a:t> means analogous, or a like representation of something else</a:t>
            </a:r>
          </a:p>
          <a:p>
            <a:pPr lvl="1">
              <a:lnSpc>
                <a:spcPct val="80000"/>
              </a:lnSpc>
            </a:pPr>
            <a:r>
              <a:rPr lang="en-US" sz="2400" dirty="0">
                <a:ea typeface="ＭＳ Ｐゴシック" pitchFamily="34" charset="-128"/>
              </a:rPr>
              <a:t>Analog implies continuous change and infinite levels</a:t>
            </a:r>
          </a:p>
          <a:p>
            <a:pPr lvl="1">
              <a:lnSpc>
                <a:spcPct val="80000"/>
              </a:lnSpc>
            </a:pPr>
            <a:r>
              <a:rPr lang="en-US" sz="2400" dirty="0" smtClean="0">
                <a:ea typeface="ＭＳ Ｐゴシック" pitchFamily="34" charset="-128"/>
              </a:rPr>
              <a:t>Analog sound is a representation of vibration and varies </a:t>
            </a:r>
            <a:r>
              <a:rPr lang="en-US" sz="2400" dirty="0">
                <a:ea typeface="ＭＳ Ｐゴシック" pitchFamily="34" charset="-128"/>
              </a:rPr>
              <a:t>continuously over a wide range</a:t>
            </a:r>
          </a:p>
          <a:p>
            <a:pPr lvl="1">
              <a:lnSpc>
                <a:spcPct val="80000"/>
              </a:lnSpc>
            </a:pPr>
            <a:r>
              <a:rPr lang="en-US" sz="2400" dirty="0" smtClean="0">
                <a:ea typeface="ＭＳ Ｐゴシック" pitchFamily="34" charset="-128"/>
              </a:rPr>
              <a:t>AM radio is analog because the strength of the radio signal varies just like the strength of a sound signal</a:t>
            </a:r>
          </a:p>
          <a:p>
            <a:pPr>
              <a:lnSpc>
                <a:spcPct val="80000"/>
              </a:lnSpc>
            </a:pPr>
            <a:r>
              <a:rPr lang="en-US" sz="2800" b="1" dirty="0" smtClean="0">
                <a:ea typeface="ＭＳ Ｐゴシック" pitchFamily="34" charset="-128"/>
              </a:rPr>
              <a:t>Digital</a:t>
            </a:r>
            <a:r>
              <a:rPr lang="en-US" sz="2800" dirty="0" smtClean="0">
                <a:ea typeface="ＭＳ Ｐゴシック" pitchFamily="34" charset="-128"/>
              </a:rPr>
              <a:t> means having discrete levels and finite values</a:t>
            </a:r>
          </a:p>
          <a:p>
            <a:pPr lvl="1">
              <a:lnSpc>
                <a:spcPct val="80000"/>
              </a:lnSpc>
            </a:pPr>
            <a:r>
              <a:rPr lang="en-US" sz="2400" dirty="0" smtClean="0">
                <a:ea typeface="ＭＳ Ｐゴシック" pitchFamily="34" charset="-128"/>
              </a:rPr>
              <a:t>Our hands have 10 digits, not 3.14159265… digits</a:t>
            </a:r>
          </a:p>
          <a:p>
            <a:pPr lvl="1">
              <a:lnSpc>
                <a:spcPct val="80000"/>
              </a:lnSpc>
            </a:pPr>
            <a:r>
              <a:rPr lang="en-US" sz="2400" dirty="0" smtClean="0">
                <a:ea typeface="ＭＳ Ｐゴシック" pitchFamily="34" charset="-128"/>
              </a:rPr>
              <a:t>Morse Code is digital because it is a sequence of on or off timed pulses</a:t>
            </a:r>
          </a:p>
          <a:p>
            <a:pPr lvl="1">
              <a:lnSpc>
                <a:spcPct val="80000"/>
              </a:lnSpc>
            </a:pPr>
            <a:r>
              <a:rPr lang="en-US" sz="2400" dirty="0" smtClean="0">
                <a:ea typeface="ＭＳ Ｐゴシック" pitchFamily="34" charset="-128"/>
              </a:rPr>
              <a:t>Digital usually requires some form of computing power</a:t>
            </a: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Analog vs. Digital</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5254578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457200" y="914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endParaRPr lang="en-US" sz="2800" smtClean="0">
              <a:ea typeface="ＭＳ Ｐゴシック" pitchFamily="34" charset="-128"/>
            </a:endParaRPr>
          </a:p>
          <a:p>
            <a:pPr>
              <a:lnSpc>
                <a:spcPct val="80000"/>
              </a:lnSpc>
            </a:pPr>
            <a:r>
              <a:rPr lang="en-US" sz="2800" smtClean="0">
                <a:ea typeface="ＭＳ Ｐゴシック" pitchFamily="34" charset="-128"/>
              </a:rPr>
              <a:t>Bandwidth</a:t>
            </a:r>
            <a:r>
              <a:rPr lang="en-US" sz="2800" dirty="0">
                <a:ea typeface="ＭＳ Ｐゴシック" pitchFamily="34" charset="-128"/>
              </a:rPr>
              <a:t>, Dispersion</a:t>
            </a:r>
          </a:p>
          <a:p>
            <a:pPr>
              <a:lnSpc>
                <a:spcPct val="80000"/>
              </a:lnSpc>
            </a:pPr>
            <a:r>
              <a:rPr lang="en-US" sz="2800" dirty="0" smtClean="0">
                <a:ea typeface="ＭＳ Ｐゴシック" pitchFamily="34" charset="-128"/>
              </a:rPr>
              <a:t>Microns, Nanometers, Millimeters, Mils</a:t>
            </a:r>
          </a:p>
          <a:p>
            <a:pPr>
              <a:lnSpc>
                <a:spcPct val="80000"/>
              </a:lnSpc>
            </a:pPr>
            <a:r>
              <a:rPr lang="en-US" sz="2800" dirty="0" smtClean="0">
                <a:ea typeface="ＭＳ Ｐゴシック" pitchFamily="34" charset="-128"/>
              </a:rPr>
              <a:t>dB, Attenuation</a:t>
            </a:r>
          </a:p>
          <a:p>
            <a:pPr>
              <a:lnSpc>
                <a:spcPct val="80000"/>
              </a:lnSpc>
            </a:pPr>
            <a:r>
              <a:rPr lang="en-US" sz="2800" dirty="0">
                <a:ea typeface="ＭＳ Ｐゴシック" pitchFamily="34" charset="-128"/>
              </a:rPr>
              <a:t>Low Water Peak, Zero Water Peak</a:t>
            </a:r>
          </a:p>
          <a:p>
            <a:pPr>
              <a:lnSpc>
                <a:spcPct val="80000"/>
              </a:lnSpc>
            </a:pPr>
            <a:r>
              <a:rPr lang="en-US" sz="2800" dirty="0" smtClean="0">
                <a:ea typeface="ＭＳ Ｐゴシック" pitchFamily="34" charset="-128"/>
              </a:rPr>
              <a:t>Modes, Rays</a:t>
            </a:r>
          </a:p>
          <a:p>
            <a:pPr>
              <a:lnSpc>
                <a:spcPct val="80000"/>
              </a:lnSpc>
            </a:pPr>
            <a:r>
              <a:rPr lang="en-US" sz="2800" dirty="0" smtClean="0">
                <a:ea typeface="ＭＳ Ｐゴシック" pitchFamily="34" charset="-128"/>
              </a:rPr>
              <a:t>Core Diameter, Mode Field Diameter</a:t>
            </a:r>
          </a:p>
          <a:p>
            <a:pPr>
              <a:lnSpc>
                <a:spcPct val="80000"/>
              </a:lnSpc>
            </a:pPr>
            <a:r>
              <a:rPr lang="en-US" sz="2800" dirty="0" smtClean="0">
                <a:ea typeface="ＭＳ Ｐゴシック" pitchFamily="34" charset="-128"/>
              </a:rPr>
              <a:t>Analog, Digital</a:t>
            </a:r>
          </a:p>
          <a:p>
            <a:pPr marL="0" indent="0">
              <a:lnSpc>
                <a:spcPct val="80000"/>
              </a:lnSpc>
              <a:buNone/>
            </a:pPr>
            <a:endParaRPr lang="en-US" sz="2800" dirty="0" smtClean="0">
              <a:ea typeface="ＭＳ Ｐゴシック" pitchFamily="34" charset="-128"/>
            </a:endParaRPr>
          </a:p>
          <a:p>
            <a:pPr>
              <a:lnSpc>
                <a:spcPct val="80000"/>
              </a:lnSpc>
            </a:pPr>
            <a:endParaRPr lang="en-US" sz="2800" dirty="0" smtClean="0">
              <a:ea typeface="ＭＳ Ｐゴシック" pitchFamily="34" charset="-128"/>
            </a:endParaRP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What Does It All Mean? </a:t>
            </a:r>
            <a:br>
              <a:rPr lang="en-US" sz="3200" b="1" dirty="0" smtClean="0">
                <a:ea typeface="ＭＳ Ｐゴシック"/>
              </a:rPr>
            </a:br>
            <a:r>
              <a:rPr lang="en-US" sz="3200" b="1" dirty="0" smtClean="0">
                <a:ea typeface="ＭＳ Ｐゴシック"/>
              </a:rPr>
              <a:t>A Light Refresher of FO Terminology</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457200" y="914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endParaRPr lang="en-US" sz="2800" dirty="0" smtClean="0">
              <a:ea typeface="ＭＳ Ｐゴシック" pitchFamily="34" charset="-128"/>
            </a:endParaRP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Early Digital Computer</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20</a:t>
            </a:fld>
            <a:endParaRPr lang="en-US" dirty="0"/>
          </a:p>
        </p:txBody>
      </p:sp>
      <p:pic>
        <p:nvPicPr>
          <p:cNvPr id="4100" name="Picture 4" descr="http://dictionary.mathsrev.com/wp-content/uploads/2011/05/abacu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1447801"/>
            <a:ext cx="4552950" cy="354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8863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457200" y="914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endParaRPr lang="en-US" sz="2800" dirty="0" smtClean="0">
              <a:ea typeface="ＭＳ Ｐゴシック" pitchFamily="34" charset="-128"/>
            </a:endParaRP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Analog Computer </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21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514601"/>
            <a:ext cx="835462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3229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561975" y="8382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r>
              <a:rPr lang="en-US" sz="2800" dirty="0" smtClean="0">
                <a:ea typeface="ＭＳ Ｐゴシック" pitchFamily="34" charset="-128"/>
              </a:rPr>
              <a:t>Example of light transmission of digital information</a:t>
            </a: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Light Signals may be Digitally Encoded</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22</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1975" y="1905000"/>
            <a:ext cx="2647950" cy="341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7757" y="2514600"/>
            <a:ext cx="5289432" cy="206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8863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304800" y="914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r>
              <a:rPr lang="en-US" sz="2800" dirty="0" smtClean="0">
                <a:ea typeface="ＭＳ Ｐゴシック" pitchFamily="34" charset="-128"/>
              </a:rPr>
              <a:t>If the signal is just above the noise threshold, digital gives a more faithful reproduction of the input</a:t>
            </a:r>
          </a:p>
          <a:p>
            <a:pPr lvl="1">
              <a:lnSpc>
                <a:spcPct val="80000"/>
              </a:lnSpc>
            </a:pPr>
            <a:r>
              <a:rPr lang="en-US" sz="2400" dirty="0" smtClean="0">
                <a:ea typeface="ＭＳ Ｐゴシック" pitchFamily="34" charset="-128"/>
              </a:rPr>
              <a:t>Analog transmits the noise just like the signal</a:t>
            </a:r>
          </a:p>
          <a:p>
            <a:pPr lvl="1">
              <a:lnSpc>
                <a:spcPct val="80000"/>
              </a:lnSpc>
            </a:pPr>
            <a:r>
              <a:rPr lang="en-US" sz="2400" dirty="0" smtClean="0">
                <a:ea typeface="ＭＳ Ｐゴシック" pitchFamily="34" charset="-128"/>
              </a:rPr>
              <a:t>Digital is either on or off, so noise is rejected once the receiver makes the correct on/off decision</a:t>
            </a:r>
          </a:p>
          <a:p>
            <a:pPr lvl="1">
              <a:lnSpc>
                <a:spcPct val="80000"/>
              </a:lnSpc>
            </a:pPr>
            <a:r>
              <a:rPr lang="en-US" sz="2400" dirty="0">
                <a:ea typeface="ＭＳ Ｐゴシック" pitchFamily="34" charset="-128"/>
              </a:rPr>
              <a:t>D</a:t>
            </a:r>
            <a:r>
              <a:rPr lang="en-US" sz="2400" dirty="0" smtClean="0">
                <a:ea typeface="ＭＳ Ｐゴシック" pitchFamily="34" charset="-128"/>
              </a:rPr>
              <a:t>igital encoding may feature error detection and correction algorithms</a:t>
            </a:r>
            <a:endParaRPr lang="en-US" sz="2800" dirty="0" smtClean="0">
              <a:ea typeface="ＭＳ Ｐゴシック" pitchFamily="34" charset="-128"/>
            </a:endParaRPr>
          </a:p>
          <a:p>
            <a:pPr>
              <a:lnSpc>
                <a:spcPct val="80000"/>
              </a:lnSpc>
            </a:pPr>
            <a:r>
              <a:rPr lang="en-US" sz="2800" dirty="0" smtClean="0">
                <a:ea typeface="ＭＳ Ｐゴシック" pitchFamily="34" charset="-128"/>
              </a:rPr>
              <a:t>Digital requires </a:t>
            </a:r>
            <a:r>
              <a:rPr lang="en-US" sz="2800" dirty="0">
                <a:ea typeface="ＭＳ Ｐゴシック" pitchFamily="34" charset="-128"/>
              </a:rPr>
              <a:t>some form of </a:t>
            </a:r>
            <a:r>
              <a:rPr lang="en-US" sz="2800" dirty="0" smtClean="0">
                <a:ea typeface="ＭＳ Ｐゴシック" pitchFamily="34" charset="-128"/>
              </a:rPr>
              <a:t>computing power</a:t>
            </a:r>
          </a:p>
          <a:p>
            <a:pPr lvl="1">
              <a:lnSpc>
                <a:spcPct val="80000"/>
              </a:lnSpc>
            </a:pPr>
            <a:r>
              <a:rPr lang="en-US" sz="2400" dirty="0" smtClean="0">
                <a:ea typeface="ＭＳ Ｐゴシック" pitchFamily="34" charset="-128"/>
              </a:rPr>
              <a:t>Processors needed for encoding and decoding the signal</a:t>
            </a:r>
          </a:p>
          <a:p>
            <a:pPr lvl="1">
              <a:lnSpc>
                <a:spcPct val="80000"/>
              </a:lnSpc>
            </a:pPr>
            <a:r>
              <a:rPr lang="en-US" sz="2400" dirty="0" smtClean="0">
                <a:ea typeface="ＭＳ Ｐゴシック" pitchFamily="34" charset="-128"/>
              </a:rPr>
              <a:t>The faster the </a:t>
            </a:r>
            <a:r>
              <a:rPr lang="en-US" sz="2400" dirty="0">
                <a:ea typeface="ＭＳ Ｐゴシック" pitchFamily="34" charset="-128"/>
              </a:rPr>
              <a:t>processors </a:t>
            </a:r>
            <a:r>
              <a:rPr lang="en-US" sz="2400" dirty="0" smtClean="0">
                <a:ea typeface="ＭＳ Ｐゴシック" pitchFamily="34" charset="-128"/>
              </a:rPr>
              <a:t>and communications channel, the more information which can be transmitted</a:t>
            </a:r>
            <a:endParaRPr lang="en-US" sz="2400" dirty="0">
              <a:ea typeface="ＭＳ Ｐゴシック" pitchFamily="34" charset="-128"/>
            </a:endParaRP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Digital vs. Analog</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23</a:t>
            </a:fld>
            <a:endParaRPr lang="en-US" dirty="0"/>
          </a:p>
        </p:txBody>
      </p:sp>
    </p:spTree>
    <p:extLst>
      <p:ext uri="{BB962C8B-B14F-4D97-AF65-F5344CB8AC3E}">
        <p14:creationId xmlns:p14="http://schemas.microsoft.com/office/powerpoint/2010/main" val="19038328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381000" y="2514600"/>
            <a:ext cx="8229600" cy="106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algn="ctr">
              <a:lnSpc>
                <a:spcPct val="80000"/>
              </a:lnSpc>
              <a:buNone/>
            </a:pPr>
            <a:r>
              <a:rPr lang="en-US" sz="3600" b="1" dirty="0" smtClean="0">
                <a:ea typeface="ＭＳ Ｐゴシック" pitchFamily="34" charset="-128"/>
              </a:rPr>
              <a:t>Questions?</a:t>
            </a:r>
          </a:p>
        </p:txBody>
      </p:sp>
      <p:sp>
        <p:nvSpPr>
          <p:cNvPr id="4" name="Rectangle 3"/>
          <p:cNvSpPr>
            <a:spLocks/>
          </p:cNvSpPr>
          <p:nvPr/>
        </p:nvSpPr>
        <p:spPr bwMode="auto">
          <a:xfrm>
            <a:off x="457200" y="228600"/>
            <a:ext cx="8305800" cy="457200"/>
          </a:xfrm>
          <a:prstGeom prst="rect">
            <a:avLst/>
          </a:prstGeom>
          <a:noFill/>
          <a:ln w="9525">
            <a:noFill/>
            <a:miter lim="800000"/>
            <a:headEnd/>
            <a:tailEnd/>
          </a:ln>
        </p:spPr>
        <p:txBody>
          <a:bodyPr anchor="ctr"/>
          <a:lstStyle/>
          <a:p>
            <a:pPr defTabSz="457200" eaLnBrk="0" hangingPunct="0"/>
            <a:r>
              <a:rPr lang="en-US" sz="2800" dirty="0" smtClean="0">
                <a:latin typeface="Arial Bold" pitchFamily="68" charset="0"/>
                <a:ea typeface="ＭＳ Ｐゴシック" pitchFamily="34" charset="-128"/>
              </a:rPr>
              <a:t>A Light Refresher on Fiber Optics Terminology</a:t>
            </a:r>
            <a:endParaRPr lang="en-US" sz="2800" b="0" dirty="0">
              <a:latin typeface="Arial Bold" pitchFamily="68" charset="0"/>
              <a:ea typeface="ＭＳ Ｐゴシック" pitchFamily="34" charset="-128"/>
            </a:endParaRPr>
          </a:p>
        </p:txBody>
      </p:sp>
      <p:sp>
        <p:nvSpPr>
          <p:cNvPr id="5" name="Slide Number Placeholder 4"/>
          <p:cNvSpPr>
            <a:spLocks noGrp="1"/>
          </p:cNvSpPr>
          <p:nvPr>
            <p:ph type="sldNum" sz="quarter" idx="12"/>
          </p:nvPr>
        </p:nvSpPr>
        <p:spPr/>
        <p:txBody>
          <a:bodyPr/>
          <a:lstStyle/>
          <a:p>
            <a:pPr>
              <a:defRPr/>
            </a:pPr>
            <a:fld id="{3D34D3F2-C5E8-4719-AF2A-77777121E7BF}" type="slidenum">
              <a:rPr lang="en-US" smtClean="0"/>
              <a:pPr>
                <a:defRPr/>
              </a:pPr>
              <a:t>24</a:t>
            </a:fld>
            <a:endParaRPr lang="en-US" dirty="0"/>
          </a:p>
        </p:txBody>
      </p:sp>
      <p:pic>
        <p:nvPicPr>
          <p:cNvPr id="6" name="Picture 6" descr="Formula One"/>
          <p:cNvPicPr>
            <a:picLocks noChangeAspect="1" noChangeArrowheads="1"/>
          </p:cNvPicPr>
          <p:nvPr/>
        </p:nvPicPr>
        <p:blipFill>
          <a:blip r:embed="rId2" cstate="print"/>
          <a:srcRect/>
          <a:stretch>
            <a:fillRect/>
          </a:stretch>
        </p:blipFill>
        <p:spPr bwMode="auto">
          <a:xfrm>
            <a:off x="6629400" y="838200"/>
            <a:ext cx="2133600" cy="1479550"/>
          </a:xfrm>
          <a:prstGeom prst="rect">
            <a:avLst/>
          </a:prstGeom>
          <a:noFill/>
        </p:spPr>
      </p:pic>
      <p:pic>
        <p:nvPicPr>
          <p:cNvPr id="7" name="Picture 7" descr="iStock_000002103225Lar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914400"/>
            <a:ext cx="2133600" cy="1484313"/>
          </a:xfrm>
          <a:prstGeom prst="rect">
            <a:avLst/>
          </a:prstGeom>
          <a:noFill/>
        </p:spPr>
      </p:pic>
      <p:pic>
        <p:nvPicPr>
          <p:cNvPr id="8" name="Picture 10" descr="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3505200"/>
            <a:ext cx="2971800" cy="2128838"/>
          </a:xfrm>
          <a:prstGeom prst="rect">
            <a:avLst/>
          </a:prstGeom>
          <a:noFill/>
        </p:spPr>
      </p:pic>
      <p:pic>
        <p:nvPicPr>
          <p:cNvPr id="9" name="Picture 8" descr="Apre 03 Stacker Reclaim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6600" y="3505200"/>
            <a:ext cx="2362200" cy="2149475"/>
          </a:xfrm>
          <a:prstGeom prst="rect">
            <a:avLst/>
          </a:prstGeom>
          <a:noFill/>
        </p:spPr>
      </p:pic>
      <p:pic>
        <p:nvPicPr>
          <p:cNvPr id="10" name="Picture 11" descr="HPIM031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400" y="3505200"/>
            <a:ext cx="2971800" cy="2133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457200" y="914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endParaRPr lang="en-US" sz="2800" dirty="0" smtClean="0">
              <a:ea typeface="ＭＳ Ｐゴシック" pitchFamily="34" charset="-128"/>
            </a:endParaRP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Bandwidth</a:t>
            </a:r>
            <a:r>
              <a:rPr lang="en-US" sz="3200" b="1" dirty="0">
                <a:ea typeface="ＭＳ Ｐゴシック"/>
              </a:rPr>
              <a:t> </a:t>
            </a:r>
            <a:r>
              <a:rPr lang="en-US" sz="3200" b="1" dirty="0" smtClean="0">
                <a:ea typeface="ＭＳ Ｐゴシック"/>
              </a:rPr>
              <a:t>and Dispersion</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3</a:t>
            </a:fld>
            <a:endParaRPr lang="en-US" dirty="0"/>
          </a:p>
        </p:txBody>
      </p:sp>
      <p:sp>
        <p:nvSpPr>
          <p:cNvPr id="6" name="Rectangle 3"/>
          <p:cNvSpPr txBox="1">
            <a:spLocks noChangeAspect="1" noChangeArrowheads="1"/>
          </p:cNvSpPr>
          <p:nvPr/>
        </p:nvSpPr>
        <p:spPr bwMode="auto">
          <a:xfrm>
            <a:off x="609600" y="838200"/>
            <a:ext cx="8229600" cy="4876800"/>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Calibri" pitchFamily="34" charset="0"/>
                <a:ea typeface="ＭＳ Ｐゴシック" pitchFamily="68" charset="-128"/>
                <a:cs typeface="ＭＳ Ｐゴシック" pitchFamily="68"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Calibri" pitchFamily="34" charset="0"/>
                <a:ea typeface="ＭＳ Ｐゴシック" pitchFamily="68"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Calibri" pitchFamily="34" charset="0"/>
                <a:ea typeface="ヒラギノ角ゴ Pro W3" pitchFamily="-111" charset="-128"/>
                <a:cs typeface="ヒラギノ角ゴ Pro W3" pitchFamily="-111" charset="-128"/>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smtClean="0"/>
          </a:p>
          <a:p>
            <a:r>
              <a:rPr lang="en-US" b="1" dirty="0" smtClean="0"/>
              <a:t>Bandwidth (</a:t>
            </a:r>
            <a:r>
              <a:rPr lang="en-US" b="1" dirty="0" smtClean="0">
                <a:ea typeface="ＭＳ Ｐゴシック"/>
              </a:rPr>
              <a:t>MBA Jargon)</a:t>
            </a:r>
            <a:r>
              <a:rPr lang="en-US" b="1" dirty="0" smtClean="0"/>
              <a:t>:</a:t>
            </a:r>
            <a:r>
              <a:rPr lang="en-US" dirty="0" smtClean="0"/>
              <a:t> ability </a:t>
            </a:r>
            <a:r>
              <a:rPr lang="en-US" dirty="0"/>
              <a:t>to do </a:t>
            </a:r>
            <a:r>
              <a:rPr lang="en-US" dirty="0" smtClean="0"/>
              <a:t>additional </a:t>
            </a:r>
            <a:r>
              <a:rPr lang="en-US" dirty="0"/>
              <a:t>work; generally used to indicate that speaker cannot or would not prefer to do additional work, as in: “I don’t think I’ll have any bandwidth this Friday</a:t>
            </a:r>
            <a:r>
              <a:rPr lang="en-US" dirty="0" smtClean="0"/>
              <a:t>”</a:t>
            </a:r>
          </a:p>
          <a:p>
            <a:r>
              <a:rPr lang="en-US" b="1" dirty="0" smtClean="0"/>
              <a:t>Dispersion (Lingo): “</a:t>
            </a:r>
            <a:r>
              <a:rPr lang="en-US" dirty="0"/>
              <a:t>Y</a:t>
            </a:r>
            <a:r>
              <a:rPr lang="en-US" dirty="0" smtClean="0"/>
              <a:t>ou can’t cast dispersion, but you can cancel it out” (and it’s not nice to cast aspersions either)</a:t>
            </a:r>
          </a:p>
          <a:p>
            <a:endParaRPr lang="en-US" dirty="0"/>
          </a:p>
        </p:txBody>
      </p:sp>
    </p:spTree>
    <p:extLst>
      <p:ext uri="{BB962C8B-B14F-4D97-AF65-F5344CB8AC3E}">
        <p14:creationId xmlns:p14="http://schemas.microsoft.com/office/powerpoint/2010/main" val="19038328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457200" y="914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endParaRPr lang="en-US" sz="2800" dirty="0" smtClean="0">
              <a:ea typeface="ＭＳ Ｐゴシック" pitchFamily="34" charset="-128"/>
            </a:endParaRP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Bandwidth of Multimode Fibers</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4</a:t>
            </a:fld>
            <a:endParaRPr lang="en-US" dirty="0"/>
          </a:p>
        </p:txBody>
      </p:sp>
      <p:sp>
        <p:nvSpPr>
          <p:cNvPr id="6" name="Rectangle 3"/>
          <p:cNvSpPr txBox="1">
            <a:spLocks noChangeAspect="1" noChangeArrowheads="1"/>
          </p:cNvSpPr>
          <p:nvPr/>
        </p:nvSpPr>
        <p:spPr bwMode="auto">
          <a:xfrm>
            <a:off x="609600" y="762000"/>
            <a:ext cx="8229600" cy="4876800"/>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Calibri" pitchFamily="34" charset="0"/>
                <a:ea typeface="ＭＳ Ｐゴシック" pitchFamily="68" charset="-128"/>
                <a:cs typeface="ＭＳ Ｐゴシック" pitchFamily="68"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Calibri" pitchFamily="34" charset="0"/>
                <a:ea typeface="ＭＳ Ｐゴシック" pitchFamily="68"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Calibri" pitchFamily="34" charset="0"/>
                <a:ea typeface="ヒラギノ角ゴ Pro W3" pitchFamily="-111" charset="-128"/>
                <a:cs typeface="ヒラギノ角ゴ Pro W3" pitchFamily="-111" charset="-128"/>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smtClean="0"/>
          </a:p>
          <a:p>
            <a:pPr eaLnBrk="0" hangingPunct="0"/>
            <a:r>
              <a:rPr lang="en-US" sz="2800" dirty="0">
                <a:solidFill>
                  <a:srgbClr val="000000"/>
                </a:solidFill>
                <a:cs typeface="Calibri" pitchFamily="34" charset="0"/>
              </a:rPr>
              <a:t>The information carrying capacity of the fiber, </a:t>
            </a:r>
            <a:r>
              <a:rPr lang="en-US" sz="2800" dirty="0" smtClean="0">
                <a:solidFill>
                  <a:srgbClr val="000000"/>
                </a:solidFill>
                <a:cs typeface="Calibri" pitchFamily="34" charset="0"/>
              </a:rPr>
              <a:t>bandwidth is </a:t>
            </a:r>
            <a:r>
              <a:rPr lang="en-US" sz="2800" dirty="0">
                <a:solidFill>
                  <a:srgbClr val="000000"/>
                </a:solidFill>
                <a:cs typeface="Calibri" pitchFamily="34" charset="0"/>
              </a:rPr>
              <a:t>the frequency at </a:t>
            </a:r>
            <a:r>
              <a:rPr lang="en-US" sz="2800" dirty="0" smtClean="0">
                <a:solidFill>
                  <a:srgbClr val="000000"/>
                </a:solidFill>
                <a:cs typeface="Calibri" pitchFamily="34" charset="0"/>
              </a:rPr>
              <a:t>which </a:t>
            </a:r>
            <a:r>
              <a:rPr lang="en-US" sz="2800" dirty="0">
                <a:solidFill>
                  <a:srgbClr val="000000"/>
                </a:solidFill>
                <a:cs typeface="Calibri" pitchFamily="34" charset="0"/>
              </a:rPr>
              <a:t>the received </a:t>
            </a:r>
            <a:r>
              <a:rPr lang="en-US" sz="2800" dirty="0" smtClean="0">
                <a:solidFill>
                  <a:srgbClr val="000000"/>
                </a:solidFill>
                <a:cs typeface="Calibri" pitchFamily="34" charset="0"/>
              </a:rPr>
              <a:t>signal </a:t>
            </a:r>
            <a:r>
              <a:rPr lang="en-US" sz="2800" dirty="0">
                <a:solidFill>
                  <a:srgbClr val="000000"/>
                </a:solidFill>
                <a:cs typeface="Calibri" pitchFamily="34" charset="0"/>
              </a:rPr>
              <a:t>drops to </a:t>
            </a:r>
            <a:r>
              <a:rPr lang="en-US" sz="2800" dirty="0" smtClean="0">
                <a:solidFill>
                  <a:srgbClr val="000000"/>
                </a:solidFill>
                <a:cs typeface="Calibri" pitchFamily="34" charset="0"/>
              </a:rPr>
              <a:t>half </a:t>
            </a:r>
            <a:r>
              <a:rPr lang="en-US" sz="2800" dirty="0">
                <a:solidFill>
                  <a:srgbClr val="000000"/>
                </a:solidFill>
                <a:cs typeface="Calibri" pitchFamily="34" charset="0"/>
              </a:rPr>
              <a:t>of its transmitted level </a:t>
            </a:r>
            <a:r>
              <a:rPr lang="en-US" sz="2800" dirty="0" smtClean="0">
                <a:solidFill>
                  <a:srgbClr val="000000"/>
                </a:solidFill>
                <a:cs typeface="Calibri" pitchFamily="34" charset="0"/>
              </a:rPr>
              <a:t>(-3dB)</a:t>
            </a:r>
          </a:p>
          <a:p>
            <a:pPr eaLnBrk="0" hangingPunct="0"/>
            <a:r>
              <a:rPr lang="en-US" sz="2800" dirty="0"/>
              <a:t>BDP - Bandwidth of a fiber multiplied by the length of the fiber (</a:t>
            </a:r>
            <a:r>
              <a:rPr lang="en-US" sz="2800" dirty="0" smtClean="0"/>
              <a:t>MHz-Km)</a:t>
            </a:r>
          </a:p>
          <a:p>
            <a:pPr eaLnBrk="0" hangingPunct="0"/>
            <a:r>
              <a:rPr lang="en-US" sz="2800" dirty="0" smtClean="0"/>
              <a:t>Example</a:t>
            </a:r>
            <a:r>
              <a:rPr lang="en-US" sz="2800" dirty="0"/>
              <a:t>:  </a:t>
            </a:r>
            <a:r>
              <a:rPr lang="en-US" sz="2800" dirty="0" smtClean="0"/>
              <a:t>ALE </a:t>
            </a:r>
            <a:r>
              <a:rPr lang="en-US" sz="2800" dirty="0"/>
              <a:t>Fiber (50</a:t>
            </a:r>
            <a:r>
              <a:rPr lang="en-US" sz="2800" dirty="0">
                <a:cs typeface="Arial" pitchFamily="34" charset="0"/>
              </a:rPr>
              <a:t>µm </a:t>
            </a:r>
            <a:r>
              <a:rPr lang="en-US" sz="2800" dirty="0" smtClean="0">
                <a:cs typeface="Arial" pitchFamily="34" charset="0"/>
              </a:rPr>
              <a:t>10Gig)  </a:t>
            </a:r>
            <a:r>
              <a:rPr lang="en-US" sz="2800" dirty="0" smtClean="0"/>
              <a:t>BDP </a:t>
            </a:r>
            <a:r>
              <a:rPr lang="en-US" sz="2800" dirty="0"/>
              <a:t>of 4700 MHz-km @ </a:t>
            </a:r>
            <a:r>
              <a:rPr lang="en-US" sz="2800" dirty="0" smtClean="0"/>
              <a:t>850nm</a:t>
            </a:r>
            <a:endParaRPr lang="en-US" sz="2800" dirty="0"/>
          </a:p>
          <a:p>
            <a:pPr lvl="1">
              <a:lnSpc>
                <a:spcPct val="80000"/>
              </a:lnSpc>
            </a:pPr>
            <a:r>
              <a:rPr lang="en-US" sz="2400" dirty="0"/>
              <a:t>1 km of the fiber would have a bandwidth of 4700 MHz</a:t>
            </a:r>
          </a:p>
          <a:p>
            <a:pPr lvl="1">
              <a:lnSpc>
                <a:spcPct val="80000"/>
              </a:lnSpc>
            </a:pPr>
            <a:r>
              <a:rPr lang="en-US" sz="2400" dirty="0"/>
              <a:t>2 km of the fiber would have a bandwidth of </a:t>
            </a:r>
            <a:r>
              <a:rPr lang="en-US" sz="2400" dirty="0">
                <a:cs typeface="Arial" pitchFamily="34" charset="0"/>
              </a:rPr>
              <a:t>≈</a:t>
            </a:r>
            <a:r>
              <a:rPr lang="en-US" sz="2400" dirty="0"/>
              <a:t> 2350 MHz </a:t>
            </a:r>
          </a:p>
          <a:p>
            <a:pPr lvl="1">
              <a:lnSpc>
                <a:spcPct val="80000"/>
              </a:lnSpc>
            </a:pPr>
            <a:r>
              <a:rPr lang="en-US" sz="2400" dirty="0"/>
              <a:t>4 km of the fiber would have a bandwidth of </a:t>
            </a:r>
            <a:r>
              <a:rPr lang="en-US" sz="2400" dirty="0">
                <a:cs typeface="Arial" pitchFamily="34" charset="0"/>
              </a:rPr>
              <a:t>≈ </a:t>
            </a:r>
            <a:r>
              <a:rPr lang="en-US" sz="2400" dirty="0"/>
              <a:t>1175 MHz</a:t>
            </a:r>
          </a:p>
          <a:p>
            <a:pPr lvl="1">
              <a:lnSpc>
                <a:spcPct val="80000"/>
              </a:lnSpc>
            </a:pPr>
            <a:r>
              <a:rPr lang="en-US" sz="2400" dirty="0"/>
              <a:t>8 km of the fiber would have a bandwidth of </a:t>
            </a:r>
            <a:r>
              <a:rPr lang="en-US" sz="2400" dirty="0">
                <a:cs typeface="Arial" pitchFamily="34" charset="0"/>
              </a:rPr>
              <a:t>≈</a:t>
            </a:r>
            <a:r>
              <a:rPr lang="en-US" sz="2400" dirty="0"/>
              <a:t> 588 MHz</a:t>
            </a:r>
          </a:p>
          <a:p>
            <a:pPr eaLnBrk="0" hangingPunct="0"/>
            <a:endParaRPr lang="en-US" sz="2400" dirty="0">
              <a:solidFill>
                <a:srgbClr val="000000"/>
              </a:solidFill>
              <a:latin typeface="Arial MT" charset="0"/>
            </a:endParaRPr>
          </a:p>
        </p:txBody>
      </p:sp>
    </p:spTree>
    <p:extLst>
      <p:ext uri="{BB962C8B-B14F-4D97-AF65-F5344CB8AC3E}">
        <p14:creationId xmlns:p14="http://schemas.microsoft.com/office/powerpoint/2010/main" val="41155074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57200" y="228600"/>
            <a:ext cx="8686800"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defTabSz="457200" fontAlgn="base">
              <a:spcBef>
                <a:spcPct val="0"/>
              </a:spcBef>
              <a:spcAft>
                <a:spcPct val="0"/>
              </a:spcAft>
              <a:defRPr/>
            </a:pPr>
            <a:r>
              <a:rPr lang="en-US" sz="3200" b="1" dirty="0" smtClean="0">
                <a:ea typeface="ＭＳ Ｐゴシック"/>
              </a:rPr>
              <a:t>OCC Laser Bandwidth Comparison</a:t>
            </a:r>
            <a:endParaRPr kumimoji="0" lang="en-US" sz="3200" b="1" i="0" u="none" strike="noStrike" kern="1200" cap="none" spc="0" normalizeH="0" baseline="0" noProof="0" dirty="0" smtClean="0">
              <a:ln>
                <a:noFill/>
              </a:ln>
              <a:solidFill>
                <a:schemeClr val="tx1"/>
              </a:solidFill>
              <a:effectLst/>
              <a:uLnTx/>
              <a:uFillTx/>
              <a:latin typeface="Arial Bold"/>
              <a:ea typeface="ＭＳ Ｐゴシック"/>
              <a:cs typeface="Arial Bold"/>
            </a:endParaRPr>
          </a:p>
        </p:txBody>
      </p:sp>
      <p:graphicFrame>
        <p:nvGraphicFramePr>
          <p:cNvPr id="5" name="Chart 4"/>
          <p:cNvGraphicFramePr/>
          <p:nvPr/>
        </p:nvGraphicFramePr>
        <p:xfrm>
          <a:off x="990600" y="914400"/>
          <a:ext cx="7391400" cy="48101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457200" y="914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endParaRPr lang="en-US" sz="2800" dirty="0" smtClean="0">
              <a:ea typeface="ＭＳ Ｐゴシック" pitchFamily="34" charset="-128"/>
            </a:endParaRP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Dispersion in Single-mode Fiber</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6</a:t>
            </a:fld>
            <a:endParaRPr lang="en-US" dirty="0"/>
          </a:p>
        </p:txBody>
      </p:sp>
      <p:sp>
        <p:nvSpPr>
          <p:cNvPr id="6" name="Rectangle 3"/>
          <p:cNvSpPr txBox="1">
            <a:spLocks noChangeAspect="1" noChangeArrowheads="1"/>
          </p:cNvSpPr>
          <p:nvPr/>
        </p:nvSpPr>
        <p:spPr bwMode="auto">
          <a:xfrm>
            <a:off x="609600" y="1066800"/>
            <a:ext cx="8229600" cy="4876800"/>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Calibri" pitchFamily="34" charset="0"/>
                <a:ea typeface="ＭＳ Ｐゴシック" pitchFamily="68" charset="-128"/>
                <a:cs typeface="ＭＳ Ｐゴシック" pitchFamily="68"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Calibri" pitchFamily="34" charset="0"/>
                <a:ea typeface="ＭＳ Ｐゴシック" pitchFamily="68"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Calibri" pitchFamily="34" charset="0"/>
                <a:ea typeface="ヒラギノ角ゴ Pro W3" pitchFamily="-111" charset="-128"/>
                <a:cs typeface="ヒラギノ角ゴ Pro W3" pitchFamily="-111" charset="-128"/>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r>
              <a:rPr lang="en-US" sz="2800" dirty="0"/>
              <a:t>Dispersion is a measure of the pulse spreading in an optical </a:t>
            </a:r>
            <a:r>
              <a:rPr lang="en-US" sz="2800" dirty="0" smtClean="0"/>
              <a:t>fiber, limiting information capacity</a:t>
            </a:r>
            <a:endParaRPr lang="en-US" sz="2800" dirty="0"/>
          </a:p>
          <a:p>
            <a:pPr marL="457200" indent="-457200"/>
            <a:endParaRPr lang="en-US" sz="2800" dirty="0"/>
          </a:p>
          <a:p>
            <a:pPr marL="457200" indent="-457200">
              <a:buNone/>
            </a:pPr>
            <a:endParaRPr lang="en-US" sz="2800" dirty="0"/>
          </a:p>
          <a:p>
            <a:pPr marL="457200" indent="-457200"/>
            <a:endParaRPr lang="en-US" sz="2800" dirty="0" smtClean="0"/>
          </a:p>
          <a:p>
            <a:pPr marL="457200" indent="-457200"/>
            <a:endParaRPr lang="en-US" sz="2800" dirty="0"/>
          </a:p>
          <a:p>
            <a:pPr marL="457200" indent="-457200"/>
            <a:r>
              <a:rPr lang="en-US" sz="2800" dirty="0"/>
              <a:t>S</a:t>
            </a:r>
            <a:r>
              <a:rPr lang="en-US" sz="2800" dirty="0" smtClean="0"/>
              <a:t>ingle-mode material dispersion happens when different </a:t>
            </a:r>
            <a:r>
              <a:rPr lang="en-US" sz="2800" dirty="0"/>
              <a:t>wavelengths propagate at different </a:t>
            </a:r>
            <a:r>
              <a:rPr lang="en-US" sz="2800" dirty="0" smtClean="0"/>
              <a:t>speeds, even from a single laser</a:t>
            </a:r>
            <a:endParaRPr lang="en-US" sz="2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4200" y="2286000"/>
            <a:ext cx="26384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887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457200" y="914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endParaRPr lang="en-US" sz="2800" dirty="0" smtClean="0">
              <a:ea typeface="ＭＳ Ｐゴシック" pitchFamily="34" charset="-128"/>
            </a:endParaRP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What Causes Dispersion in Single-mode Fiber?</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7</a:t>
            </a:fld>
            <a:endParaRPr lang="en-US" dirty="0"/>
          </a:p>
        </p:txBody>
      </p:sp>
      <p:sp>
        <p:nvSpPr>
          <p:cNvPr id="7" name="Rectangle 3"/>
          <p:cNvSpPr txBox="1">
            <a:spLocks noChangeArrowheads="1"/>
          </p:cNvSpPr>
          <p:nvPr/>
        </p:nvSpPr>
        <p:spPr>
          <a:xfrm>
            <a:off x="457200" y="1219200"/>
            <a:ext cx="8229600" cy="4525963"/>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Calibri" pitchFamily="34" charset="0"/>
                <a:ea typeface="ＭＳ Ｐゴシック" pitchFamily="68" charset="-128"/>
                <a:cs typeface="ＭＳ Ｐゴシック" pitchFamily="68"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Calibri" pitchFamily="34" charset="0"/>
                <a:ea typeface="ＭＳ Ｐゴシック" pitchFamily="68"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Calibri" pitchFamily="34" charset="0"/>
                <a:ea typeface="ヒラギノ角ゴ Pro W3" pitchFamily="-111" charset="-128"/>
                <a:cs typeface="ヒラギノ角ゴ Pro W3" pitchFamily="-111" charset="-128"/>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ヒラギノ角ゴ Pro W3"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400" dirty="0" smtClean="0"/>
              <a:t>Single-mode dispersion is the result of: </a:t>
            </a:r>
          </a:p>
          <a:p>
            <a:pPr>
              <a:lnSpc>
                <a:spcPct val="90000"/>
              </a:lnSpc>
            </a:pPr>
            <a:endParaRPr lang="en-US" sz="2400" dirty="0" smtClean="0"/>
          </a:p>
          <a:p>
            <a:pPr lvl="1">
              <a:lnSpc>
                <a:spcPct val="90000"/>
              </a:lnSpc>
              <a:buFontTx/>
              <a:buAutoNum type="arabicPeriod"/>
            </a:pPr>
            <a:r>
              <a:rPr lang="en-US" sz="2400" u="sng" dirty="0" smtClean="0"/>
              <a:t>Waveguide dispersion</a:t>
            </a:r>
            <a:r>
              <a:rPr lang="en-US" sz="2400" dirty="0" smtClean="0"/>
              <a:t> -  optical energy travels in both the core &amp; cladding at slightly differ speeds</a:t>
            </a:r>
          </a:p>
          <a:p>
            <a:pPr lvl="1">
              <a:lnSpc>
                <a:spcPct val="90000"/>
              </a:lnSpc>
              <a:buFontTx/>
              <a:buAutoNum type="arabicPeriod"/>
            </a:pPr>
            <a:endParaRPr lang="en-US" sz="2400" dirty="0" smtClean="0"/>
          </a:p>
          <a:p>
            <a:pPr lvl="1">
              <a:lnSpc>
                <a:spcPct val="90000"/>
              </a:lnSpc>
              <a:buFontTx/>
              <a:buAutoNum type="arabicPeriod"/>
            </a:pPr>
            <a:r>
              <a:rPr lang="en-US" sz="2400" u="sng" dirty="0" smtClean="0"/>
              <a:t>Material dispersion</a:t>
            </a:r>
            <a:r>
              <a:rPr lang="en-US" sz="2400" dirty="0" smtClean="0"/>
              <a:t> (predominant factor of single-mode Dispersion) – glass’s index of refraction changes with </a:t>
            </a:r>
            <a:r>
              <a:rPr lang="he-IL" sz="2400" dirty="0" smtClean="0">
                <a:cs typeface="Arial" pitchFamily="34" charset="0"/>
              </a:rPr>
              <a:t>ג</a:t>
            </a:r>
            <a:r>
              <a:rPr lang="en-US" sz="2400" dirty="0" smtClean="0">
                <a:cs typeface="Arial" pitchFamily="34" charset="0"/>
              </a:rPr>
              <a:t> and this causes different </a:t>
            </a:r>
            <a:r>
              <a:rPr lang="he-IL" sz="2400" dirty="0" smtClean="0">
                <a:cs typeface="Arial" pitchFamily="34" charset="0"/>
              </a:rPr>
              <a:t>ג</a:t>
            </a:r>
            <a:r>
              <a:rPr lang="en-US" sz="2400" dirty="0" smtClean="0">
                <a:cs typeface="Arial" pitchFamily="34" charset="0"/>
              </a:rPr>
              <a:t>‘s to travel at different speeds</a:t>
            </a:r>
            <a:r>
              <a:rPr lang="en-US" sz="2400" dirty="0" smtClean="0"/>
              <a:t> </a:t>
            </a:r>
          </a:p>
          <a:p>
            <a:pPr>
              <a:lnSpc>
                <a:spcPct val="90000"/>
              </a:lnSpc>
              <a:buFontTx/>
              <a:buNone/>
            </a:pPr>
            <a:endParaRPr lang="en-US" sz="2400" b="1" dirty="0" smtClean="0"/>
          </a:p>
          <a:p>
            <a:pPr>
              <a:lnSpc>
                <a:spcPct val="90000"/>
              </a:lnSpc>
            </a:pPr>
            <a:r>
              <a:rPr lang="en-US" sz="2400" b="1" dirty="0" smtClean="0"/>
              <a:t>Zero-Dispersion Wavelength</a:t>
            </a:r>
            <a:r>
              <a:rPr lang="en-US" sz="2400" dirty="0" smtClean="0"/>
              <a:t> is the wavelength or wavelengths at which the material dispersion and waveguide dispersion cancel one another.  </a:t>
            </a:r>
          </a:p>
        </p:txBody>
      </p:sp>
    </p:spTree>
    <p:extLst>
      <p:ext uri="{BB962C8B-B14F-4D97-AF65-F5344CB8AC3E}">
        <p14:creationId xmlns:p14="http://schemas.microsoft.com/office/powerpoint/2010/main" val="3521967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52400"/>
            <a:ext cx="8229600" cy="838200"/>
          </a:xfrm>
        </p:spPr>
        <p:txBody>
          <a:bodyPr/>
          <a:lstStyle/>
          <a:p>
            <a:pPr eaLnBrk="1" hangingPunct="1"/>
            <a:r>
              <a:rPr lang="en-US" sz="3200" b="1" dirty="0" smtClean="0"/>
              <a:t>Zero-Dispersion Wavelength</a:t>
            </a:r>
          </a:p>
        </p:txBody>
      </p:sp>
      <p:sp>
        <p:nvSpPr>
          <p:cNvPr id="64515" name="Rectangle 3"/>
          <p:cNvSpPr>
            <a:spLocks noGrp="1" noChangeArrowheads="1"/>
          </p:cNvSpPr>
          <p:nvPr>
            <p:ph type="body" idx="1"/>
          </p:nvPr>
        </p:nvSpPr>
        <p:spPr>
          <a:xfrm>
            <a:off x="762000" y="4727576"/>
            <a:ext cx="8229600" cy="1477963"/>
          </a:xfrm>
        </p:spPr>
        <p:txBody>
          <a:bodyPr/>
          <a:lstStyle/>
          <a:p>
            <a:pPr marL="0" indent="0">
              <a:lnSpc>
                <a:spcPct val="80000"/>
              </a:lnSpc>
              <a:buNone/>
            </a:pPr>
            <a:r>
              <a:rPr lang="en-US" sz="2800" dirty="0" smtClean="0">
                <a:ea typeface="ＭＳ Ｐゴシック" pitchFamily="34" charset="-128"/>
              </a:rPr>
              <a:t>Most </a:t>
            </a:r>
            <a:r>
              <a:rPr lang="en-US" sz="2800" dirty="0">
                <a:ea typeface="ＭＳ Ｐゴシック" pitchFamily="34" charset="-128"/>
              </a:rPr>
              <a:t>SM fibers (SLS, SLX, SLA, and SLB) have zero dispersion point at 1310 nm </a:t>
            </a:r>
          </a:p>
          <a:p>
            <a:pPr lvl="1">
              <a:lnSpc>
                <a:spcPct val="80000"/>
              </a:lnSpc>
            </a:pPr>
            <a:r>
              <a:rPr lang="en-US" sz="2400" dirty="0" smtClean="0">
                <a:ea typeface="ＭＳ Ｐゴシック" pitchFamily="34" charset="-128"/>
              </a:rPr>
              <a:t>Typical </a:t>
            </a:r>
            <a:r>
              <a:rPr lang="en-US" sz="2400" dirty="0">
                <a:ea typeface="ＭＳ Ｐゴシック" pitchFamily="34" charset="-128"/>
              </a:rPr>
              <a:t>value for SLX and SLA fibers 0.088 </a:t>
            </a:r>
            <a:r>
              <a:rPr lang="en-US" sz="2400" dirty="0" err="1" smtClean="0">
                <a:ea typeface="ＭＳ Ｐゴシック" pitchFamily="34" charset="-128"/>
              </a:rPr>
              <a:t>ps</a:t>
            </a:r>
            <a:r>
              <a:rPr lang="en-US" sz="2400" dirty="0" smtClean="0">
                <a:ea typeface="ＭＳ Ｐゴシック" pitchFamily="34" charset="-128"/>
              </a:rPr>
              <a:t>/nm</a:t>
            </a:r>
            <a:r>
              <a:rPr lang="en-US" sz="2400" baseline="30000" dirty="0" smtClean="0">
                <a:ea typeface="ＭＳ Ｐゴシック" pitchFamily="34" charset="-128"/>
              </a:rPr>
              <a:t>2</a:t>
            </a:r>
            <a:r>
              <a:rPr lang="en-US" sz="2400" dirty="0" smtClean="0">
                <a:ea typeface="ＭＳ Ｐゴシック" pitchFamily="34" charset="-128"/>
              </a:rPr>
              <a:t>-km</a:t>
            </a:r>
            <a:r>
              <a:rPr lang="en-US" sz="2400" dirty="0" smtClean="0"/>
              <a:t>  </a:t>
            </a:r>
          </a:p>
        </p:txBody>
      </p:sp>
      <p:pic>
        <p:nvPicPr>
          <p:cNvPr id="6451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2550" y="1195388"/>
            <a:ext cx="57912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750888"/>
            <a:ext cx="647700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1578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spect="1" noChangeArrowheads="1"/>
          </p:cNvSpPr>
          <p:nvPr>
            <p:ph type="body" idx="1"/>
          </p:nvPr>
        </p:nvSpPr>
        <p:spPr bwMode="auto">
          <a:xfrm>
            <a:off x="457200" y="914400"/>
            <a:ext cx="8229600" cy="47244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lvl="1">
              <a:lnSpc>
                <a:spcPct val="80000"/>
              </a:lnSpc>
              <a:buNone/>
            </a:pPr>
            <a:endParaRPr lang="en-US" dirty="0" smtClean="0">
              <a:ea typeface="ＭＳ Ｐゴシック" pitchFamily="34" charset="-128"/>
            </a:endParaRPr>
          </a:p>
          <a:p>
            <a:pPr>
              <a:lnSpc>
                <a:spcPct val="80000"/>
              </a:lnSpc>
            </a:pPr>
            <a:endParaRPr lang="en-US" sz="2800" dirty="0" smtClean="0">
              <a:ea typeface="ＭＳ Ｐゴシック" pitchFamily="34" charset="-128"/>
            </a:endParaRPr>
          </a:p>
          <a:p>
            <a:pPr>
              <a:lnSpc>
                <a:spcPct val="80000"/>
              </a:lnSpc>
            </a:pPr>
            <a:endParaRPr lang="en-US" sz="2800" dirty="0" smtClean="0">
              <a:ea typeface="ＭＳ Ｐゴシック" pitchFamily="34" charset="-128"/>
            </a:endParaRPr>
          </a:p>
          <a:p>
            <a:pPr lvl="2">
              <a:lnSpc>
                <a:spcPct val="80000"/>
              </a:lnSpc>
            </a:pPr>
            <a:endParaRPr lang="en-US" sz="2000" dirty="0" smtClean="0">
              <a:cs typeface="Arial" pitchFamily="34" charset="0"/>
            </a:endParaRPr>
          </a:p>
          <a:p>
            <a:pPr lvl="2">
              <a:lnSpc>
                <a:spcPct val="80000"/>
              </a:lnSpc>
            </a:pPr>
            <a:endParaRPr lang="en-US" sz="2000" dirty="0" smtClean="0">
              <a:ea typeface="ＭＳ Ｐゴシック" pitchFamily="34" charset="-128"/>
            </a:endParaRPr>
          </a:p>
          <a:p>
            <a:pPr lvl="1">
              <a:lnSpc>
                <a:spcPct val="80000"/>
              </a:lnSpc>
              <a:buNone/>
            </a:pPr>
            <a:endParaRPr lang="en-US" sz="2400" dirty="0" smtClean="0">
              <a:ea typeface="ＭＳ Ｐゴシック" pitchFamily="34" charset="-128"/>
            </a:endParaRPr>
          </a:p>
        </p:txBody>
      </p:sp>
      <p:sp>
        <p:nvSpPr>
          <p:cNvPr id="5" name="Rectangle 3"/>
          <p:cNvSpPr>
            <a:spLocks noGrp="1"/>
          </p:cNvSpPr>
          <p:nvPr>
            <p:ph type="title"/>
          </p:nvPr>
        </p:nvSpPr>
        <p:spPr bwMode="auto">
          <a:xfrm>
            <a:off x="457200" y="228600"/>
            <a:ext cx="8686800" cy="6096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a:rPr>
              <a:t>Numbers, Large and Small</a:t>
            </a:r>
          </a:p>
        </p:txBody>
      </p:sp>
      <p:sp>
        <p:nvSpPr>
          <p:cNvPr id="4" name="Slide Number Placeholder 3"/>
          <p:cNvSpPr>
            <a:spLocks noGrp="1"/>
          </p:cNvSpPr>
          <p:nvPr>
            <p:ph type="sldNum" sz="quarter" idx="12"/>
          </p:nvPr>
        </p:nvSpPr>
        <p:spPr/>
        <p:txBody>
          <a:bodyPr/>
          <a:lstStyle/>
          <a:p>
            <a:pPr>
              <a:defRPr/>
            </a:pPr>
            <a:fld id="{3D34D3F2-C5E8-4719-AF2A-77777121E7BF}" type="slidenum">
              <a:rPr lang="en-US" smtClean="0"/>
              <a:pPr>
                <a:defRPr/>
              </a:pPr>
              <a:t>9</a:t>
            </a:fld>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150" y="914401"/>
            <a:ext cx="8229600"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3070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CC_Icon_Template re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OCC_Icon_Template rev2</Template>
  <TotalTime>7200</TotalTime>
  <Words>1389</Words>
  <Application>Microsoft Macintosh PowerPoint</Application>
  <PresentationFormat>On-screen Show (4:3)</PresentationFormat>
  <Paragraphs>331</Paragraphs>
  <Slides>24</Slides>
  <Notes>18</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OCC_Icon_Template rev2</vt:lpstr>
      <vt:lpstr>1_Office Theme</vt:lpstr>
      <vt:lpstr>PowerPoint Presentation</vt:lpstr>
      <vt:lpstr>What Does It All Mean?  A Light Refresher of FO Terminology</vt:lpstr>
      <vt:lpstr>Bandwidth and Dispersion</vt:lpstr>
      <vt:lpstr>Bandwidth of Multimode Fibers</vt:lpstr>
      <vt:lpstr>PowerPoint Presentation</vt:lpstr>
      <vt:lpstr>Dispersion in Single-mode Fiber</vt:lpstr>
      <vt:lpstr>What Causes Dispersion in Single-mode Fiber?</vt:lpstr>
      <vt:lpstr>Zero-Dispersion Wavelength</vt:lpstr>
      <vt:lpstr>Numbers, Large and Small</vt:lpstr>
      <vt:lpstr>Numbers Fun Facts</vt:lpstr>
      <vt:lpstr>Attenuation (or Power Loss)</vt:lpstr>
      <vt:lpstr>Why use Decibels? </vt:lpstr>
      <vt:lpstr>How Much Optical Power is Lost? </vt:lpstr>
      <vt:lpstr>Optical Fiber Attenuation Spectrum</vt:lpstr>
      <vt:lpstr>Low Water Peak vs. Zero Water Peak</vt:lpstr>
      <vt:lpstr>What are those modes, Anyway?</vt:lpstr>
      <vt:lpstr>Just what are those modes, Anyway?</vt:lpstr>
      <vt:lpstr>Mode Field Diameter</vt:lpstr>
      <vt:lpstr>Analog vs. Digital</vt:lpstr>
      <vt:lpstr>Early Digital Computer</vt:lpstr>
      <vt:lpstr>Analog Computer </vt:lpstr>
      <vt:lpstr>Light Signals may be Digitally Encoded</vt:lpstr>
      <vt:lpstr>Digital vs. Analog</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Heather Johnson</dc:creator>
  <cp:keywords/>
  <dc:description/>
  <cp:lastModifiedBy>Heather Johnson</cp:lastModifiedBy>
  <cp:revision>307</cp:revision>
  <dcterms:created xsi:type="dcterms:W3CDTF">2010-08-16T20:27:20Z</dcterms:created>
  <dcterms:modified xsi:type="dcterms:W3CDTF">2011-09-23T17:50:34Z</dcterms:modified>
  <cp:category/>
</cp:coreProperties>
</file>