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1"/>
    <p:sldMasterId id="2147483806" r:id="rId2"/>
    <p:sldMasterId id="2147483816" r:id="rId3"/>
  </p:sldMasterIdLst>
  <p:notesMasterIdLst>
    <p:notesMasterId r:id="rId24"/>
  </p:notesMasterIdLst>
  <p:handoutMasterIdLst>
    <p:handoutMasterId r:id="rId25"/>
  </p:handoutMasterIdLst>
  <p:sldIdLst>
    <p:sldId id="259" r:id="rId4"/>
    <p:sldId id="269" r:id="rId5"/>
    <p:sldId id="277" r:id="rId6"/>
    <p:sldId id="278" r:id="rId7"/>
    <p:sldId id="261" r:id="rId8"/>
    <p:sldId id="262" r:id="rId9"/>
    <p:sldId id="279" r:id="rId10"/>
    <p:sldId id="263" r:id="rId11"/>
    <p:sldId id="264" r:id="rId12"/>
    <p:sldId id="265" r:id="rId13"/>
    <p:sldId id="267" r:id="rId14"/>
    <p:sldId id="266" r:id="rId15"/>
    <p:sldId id="271" r:id="rId16"/>
    <p:sldId id="268" r:id="rId17"/>
    <p:sldId id="272" r:id="rId18"/>
    <p:sldId id="270" r:id="rId19"/>
    <p:sldId id="273" r:id="rId20"/>
    <p:sldId id="274" r:id="rId21"/>
    <p:sldId id="275" r:id="rId22"/>
    <p:sldId id="276" r:id="rId2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ＭＳ Ｐゴシック" pitchFamily="-106" charset="-128"/>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ＭＳ Ｐゴシック" pitchFamily="-106" charset="-128"/>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ＭＳ Ｐゴシック" pitchFamily="-106" charset="-128"/>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ＭＳ Ｐゴシック" pitchFamily="-106" charset="-128"/>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ＭＳ Ｐゴシック" pitchFamily="-106" charset="-128"/>
      </a:defRPr>
    </a:lvl5pPr>
    <a:lvl6pPr marL="2286000" algn="l" defTabSz="457200" rtl="0" eaLnBrk="1" latinLnBrk="0" hangingPunct="1">
      <a:defRPr kern="1200">
        <a:solidFill>
          <a:schemeClr val="tx1"/>
        </a:solidFill>
        <a:latin typeface="Arial" charset="0"/>
        <a:ea typeface="ＭＳ Ｐゴシック" pitchFamily="-106" charset="-128"/>
        <a:cs typeface="ＭＳ Ｐゴシック" pitchFamily="-106" charset="-128"/>
      </a:defRPr>
    </a:lvl6pPr>
    <a:lvl7pPr marL="2743200" algn="l" defTabSz="457200" rtl="0" eaLnBrk="1" latinLnBrk="0" hangingPunct="1">
      <a:defRPr kern="1200">
        <a:solidFill>
          <a:schemeClr val="tx1"/>
        </a:solidFill>
        <a:latin typeface="Arial" charset="0"/>
        <a:ea typeface="ＭＳ Ｐゴシック" pitchFamily="-106" charset="-128"/>
        <a:cs typeface="ＭＳ Ｐゴシック" pitchFamily="-106" charset="-128"/>
      </a:defRPr>
    </a:lvl7pPr>
    <a:lvl8pPr marL="3200400" algn="l" defTabSz="457200" rtl="0" eaLnBrk="1" latinLnBrk="0" hangingPunct="1">
      <a:defRPr kern="1200">
        <a:solidFill>
          <a:schemeClr val="tx1"/>
        </a:solidFill>
        <a:latin typeface="Arial" charset="0"/>
        <a:ea typeface="ＭＳ Ｐゴシック" pitchFamily="-106" charset="-128"/>
        <a:cs typeface="ＭＳ Ｐゴシック" pitchFamily="-106" charset="-128"/>
      </a:defRPr>
    </a:lvl8pPr>
    <a:lvl9pPr marL="3657600" algn="l" defTabSz="457200" rtl="0" eaLnBrk="1" latinLnBrk="0" hangingPunct="1">
      <a:defRPr kern="1200">
        <a:solidFill>
          <a:schemeClr val="tx1"/>
        </a:solidFill>
        <a:latin typeface="Arial" charset="0"/>
        <a:ea typeface="ＭＳ Ｐゴシック" pitchFamily="-106" charset="-128"/>
        <a:cs typeface="ＭＳ Ｐゴシック" pitchFamily="-106"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96" autoAdjust="0"/>
    <p:restoredTop sz="94656" autoAdjust="0"/>
  </p:normalViewPr>
  <p:slideViewPr>
    <p:cSldViewPr snapToObjects="1">
      <p:cViewPr varScale="1">
        <p:scale>
          <a:sx n="79" d="100"/>
          <a:sy n="79" d="100"/>
        </p:scale>
        <p:origin x="-48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484B3AE-A2BE-9245-AC15-69293B57ECB8}" type="datetime1">
              <a:rPr lang="en-US"/>
              <a:pPr/>
              <a:t>11/30/2012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3DD1636-A96E-5844-8EC0-E5DEEE98EDF2}" type="slidenum">
              <a:rPr lang="en-US"/>
              <a:pPr/>
              <a:t>‹#›</a:t>
            </a:fld>
            <a:endParaRPr lang="en-US"/>
          </a:p>
        </p:txBody>
      </p:sp>
    </p:spTree>
    <p:extLst>
      <p:ext uri="{BB962C8B-B14F-4D97-AF65-F5344CB8AC3E}">
        <p14:creationId xmlns:p14="http://schemas.microsoft.com/office/powerpoint/2010/main" xmlns="" val="9068964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0F6084D-B8ED-9644-B598-4F03070DF58A}" type="datetime1">
              <a:rPr lang="en-US"/>
              <a:pPr/>
              <a:t>11/30/2012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2DA1D72-427B-1347-96BC-7FA563D1F249}" type="slidenum">
              <a:rPr lang="en-US"/>
              <a:pPr/>
              <a:t>‹#›</a:t>
            </a:fld>
            <a:endParaRPr lang="en-US"/>
          </a:p>
        </p:txBody>
      </p:sp>
    </p:spTree>
    <p:extLst>
      <p:ext uri="{BB962C8B-B14F-4D97-AF65-F5344CB8AC3E}">
        <p14:creationId xmlns:p14="http://schemas.microsoft.com/office/powerpoint/2010/main" xmlns="" val="137321097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2pPr>
    <a:lvl3pPr marL="914400" algn="l" defTabSz="457200" rtl="0" fontAlgn="base">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3pPr>
    <a:lvl4pPr marL="1371600" algn="l" defTabSz="457200" rtl="0" fontAlgn="base">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4pPr>
    <a:lvl5pPr marL="1828800" algn="l" defTabSz="457200" rtl="0" fontAlgn="base">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Inconsistence</a:t>
            </a:r>
            <a:r>
              <a:rPr lang="en-US" baseline="0" dirty="0" smtClean="0"/>
              <a:t> in the industry.</a:t>
            </a:r>
            <a:endParaRPr lang="en-US" dirty="0"/>
          </a:p>
        </p:txBody>
      </p:sp>
      <p:sp>
        <p:nvSpPr>
          <p:cNvPr id="4" name="Slide Number Placeholder 3"/>
          <p:cNvSpPr>
            <a:spLocks noGrp="1"/>
          </p:cNvSpPr>
          <p:nvPr>
            <p:ph type="sldNum" sz="quarter" idx="10"/>
          </p:nvPr>
        </p:nvSpPr>
        <p:spPr/>
        <p:txBody>
          <a:bodyPr/>
          <a:lstStyle/>
          <a:p>
            <a:fld id="{A2DA1D72-427B-1347-96BC-7FA563D1F249}" type="slidenum">
              <a:rPr lang="en-US" smtClean="0"/>
              <a:pPr/>
              <a:t>3</a:t>
            </a:fld>
            <a:endParaRPr lang="en-US"/>
          </a:p>
        </p:txBody>
      </p:sp>
    </p:spTree>
    <p:extLst>
      <p:ext uri="{BB962C8B-B14F-4D97-AF65-F5344CB8AC3E}">
        <p14:creationId xmlns:p14="http://schemas.microsoft.com/office/powerpoint/2010/main" xmlns="" val="2744308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A1D72-427B-1347-96BC-7FA563D1F249}" type="slidenum">
              <a:rPr lang="en-US" smtClean="0"/>
              <a:pPr/>
              <a:t>6</a:t>
            </a:fld>
            <a:endParaRPr lang="en-US"/>
          </a:p>
        </p:txBody>
      </p:sp>
    </p:spTree>
    <p:extLst>
      <p:ext uri="{BB962C8B-B14F-4D97-AF65-F5344CB8AC3E}">
        <p14:creationId xmlns:p14="http://schemas.microsoft.com/office/powerpoint/2010/main" xmlns="" val="401439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installers</a:t>
            </a:r>
            <a:r>
              <a:rPr lang="en-US" baseline="0" dirty="0" smtClean="0"/>
              <a:t> will do anything to make it look like a cable issue and not an install issue.</a:t>
            </a:r>
            <a:endParaRPr lang="en-US" dirty="0"/>
          </a:p>
        </p:txBody>
      </p:sp>
      <p:sp>
        <p:nvSpPr>
          <p:cNvPr id="4" name="Slide Number Placeholder 3"/>
          <p:cNvSpPr>
            <a:spLocks noGrp="1"/>
          </p:cNvSpPr>
          <p:nvPr>
            <p:ph type="sldNum" sz="quarter" idx="10"/>
          </p:nvPr>
        </p:nvSpPr>
        <p:spPr/>
        <p:txBody>
          <a:bodyPr/>
          <a:lstStyle/>
          <a:p>
            <a:fld id="{A2DA1D72-427B-1347-96BC-7FA563D1F249}" type="slidenum">
              <a:rPr lang="en-US" smtClean="0"/>
              <a:pPr/>
              <a:t>7</a:t>
            </a:fld>
            <a:endParaRPr lang="en-US"/>
          </a:p>
        </p:txBody>
      </p:sp>
    </p:spTree>
    <p:extLst>
      <p:ext uri="{BB962C8B-B14F-4D97-AF65-F5344CB8AC3E}">
        <p14:creationId xmlns:p14="http://schemas.microsoft.com/office/powerpoint/2010/main" xmlns="" val="3383178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lvl1pPr>
              <a:defRPr/>
            </a:lvl1pPr>
          </a:lstStyle>
          <a:p>
            <a:fld id="{CF67C0B6-A77F-CB44-9A00-25A8C1A1196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8D5DDD66-B830-9341-83B4-C315886B389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1279E795-80DF-8942-A469-01620662116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600201"/>
            <a:ext cx="6096000" cy="914400"/>
          </a:xfrm>
          <a:prstGeom prst="rect">
            <a:avLst/>
          </a:prstGeom>
        </p:spPr>
        <p:txBody>
          <a:bodyPr/>
          <a:lstStyle>
            <a:lvl1pPr>
              <a:defRPr sz="3200">
                <a:latin typeface="Arial"/>
                <a:cs typeface="Arial"/>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8BC24C2F-AD28-6C46-B742-4C31342929C2}"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38"/>
            <a:ext cx="8229600" cy="1143000"/>
          </a:xfrm>
          <a:prstGeom prst="rect">
            <a:avLst/>
          </a:prstGeom>
        </p:spPr>
        <p:txBody>
          <a:bodyPr/>
          <a:lstStyle>
            <a:lvl1pPr>
              <a:defRPr>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2209801"/>
            <a:ext cx="8229600" cy="3429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2"/>
          <p:cNvSpPr>
            <a:spLocks noGrp="1"/>
          </p:cNvSpPr>
          <p:nvPr>
            <p:ph type="sldNum" sz="quarter" idx="10"/>
          </p:nvPr>
        </p:nvSpPr>
        <p:spPr/>
        <p:txBody>
          <a:bodyPr/>
          <a:lstStyle>
            <a:lvl1pPr>
              <a:defRPr/>
            </a:lvl1pPr>
          </a:lstStyle>
          <a:p>
            <a:fld id="{395F249E-9C5C-2043-9AEE-C402CAE47F15}"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itle 1"/>
          <p:cNvSpPr>
            <a:spLocks noGrp="1"/>
          </p:cNvSpPr>
          <p:nvPr>
            <p:ph type="ctrTitle"/>
          </p:nvPr>
        </p:nvSpPr>
        <p:spPr>
          <a:xfrm>
            <a:off x="685800" y="2130425"/>
            <a:ext cx="7772400" cy="1470025"/>
          </a:xfrm>
          <a:prstGeom prst="rect">
            <a:avLst/>
          </a:prstGeom>
        </p:spPr>
        <p:txBody>
          <a:bodyPr/>
          <a:lstStyle>
            <a:lvl1pPr>
              <a:defRPr sz="3600">
                <a:latin typeface="Arial"/>
                <a:cs typeface="Arial"/>
              </a:defRPr>
            </a:lvl1pPr>
          </a:lstStyle>
          <a:p>
            <a:r>
              <a:rPr lang="en-US" smtClean="0"/>
              <a:t>Click to edit Master title style</a:t>
            </a:r>
            <a:endParaRPr lang="en-US" dirty="0"/>
          </a:p>
        </p:txBody>
      </p:sp>
      <p:sp>
        <p:nvSpPr>
          <p:cNvPr id="4"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2"/>
          <p:cNvSpPr>
            <a:spLocks noGrp="1"/>
          </p:cNvSpPr>
          <p:nvPr>
            <p:ph type="sldNum" sz="quarter" idx="10"/>
          </p:nvPr>
        </p:nvSpPr>
        <p:spPr/>
        <p:txBody>
          <a:bodyPr/>
          <a:lstStyle>
            <a:lvl1pPr>
              <a:defRPr/>
            </a:lvl1pPr>
          </a:lstStyle>
          <a:p>
            <a:fld id="{7FE10614-957E-D74D-A798-43B7B8E88F02}"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38"/>
            <a:ext cx="8229600" cy="1143000"/>
          </a:xfrm>
          <a:prstGeom prst="rect">
            <a:avLst/>
          </a:prstGeom>
        </p:spPr>
        <p:txBody>
          <a:bodyPr/>
          <a:lstStyle>
            <a:lvl1pPr>
              <a:defRPr>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2195513"/>
            <a:ext cx="4038600" cy="3443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95513"/>
            <a:ext cx="4038600" cy="3443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2"/>
          <p:cNvSpPr>
            <a:spLocks noGrp="1"/>
          </p:cNvSpPr>
          <p:nvPr>
            <p:ph type="sldNum" sz="quarter" idx="10"/>
          </p:nvPr>
        </p:nvSpPr>
        <p:spPr/>
        <p:txBody>
          <a:bodyPr/>
          <a:lstStyle>
            <a:lvl1pPr>
              <a:defRPr/>
            </a:lvl1pPr>
          </a:lstStyle>
          <a:p>
            <a:fld id="{8E287761-4439-3043-9188-BAFD9F108AB1}"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38"/>
            <a:ext cx="8229600" cy="715962"/>
          </a:xfrm>
          <a:prstGeom prst="rect">
            <a:avLst/>
          </a:prstGeom>
        </p:spPr>
        <p:txBody>
          <a:bodyPr anchor="t"/>
          <a:lstStyle>
            <a:lvl1pPr>
              <a:defRPr>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70735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4040188" cy="32004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0735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2004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2"/>
          <p:cNvSpPr>
            <a:spLocks noGrp="1"/>
          </p:cNvSpPr>
          <p:nvPr>
            <p:ph type="sldNum" sz="quarter" idx="10"/>
          </p:nvPr>
        </p:nvSpPr>
        <p:spPr/>
        <p:txBody>
          <a:bodyPr/>
          <a:lstStyle>
            <a:lvl1pPr>
              <a:defRPr/>
            </a:lvl1pPr>
          </a:lstStyle>
          <a:p>
            <a:fld id="{5D49D236-FA53-C943-ACEB-1000817D7371}"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38"/>
            <a:ext cx="8229600" cy="1143000"/>
          </a:xfrm>
          <a:prstGeom prst="rect">
            <a:avLst/>
          </a:prstGeom>
        </p:spPr>
        <p:txBody>
          <a:bodyPr/>
          <a:lstStyle>
            <a:lvl1pPr>
              <a:defRPr>
                <a:latin typeface="Arial"/>
                <a:cs typeface="Arial"/>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D26B21F8-8A22-0B43-AA15-3EB0C8EE452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a:defRPr/>
            </a:lvl1pPr>
          </a:lstStyle>
          <a:p>
            <a:fld id="{DCDE3185-4886-DF49-BA1F-50604AAF351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lide Number Placeholder 2"/>
          <p:cNvSpPr txBox="1">
            <a:spLocks/>
          </p:cNvSpPr>
          <p:nvPr/>
        </p:nvSpPr>
        <p:spPr>
          <a:xfrm>
            <a:off x="6553200" y="5867400"/>
            <a:ext cx="2133600" cy="365125"/>
          </a:xfrm>
          <a:prstGeom prst="rect">
            <a:avLst/>
          </a:prstGeom>
        </p:spPr>
        <p:txBody>
          <a:bodyPr anchor="ctr">
            <a:prstTxWarp prst="textNoShape">
              <a:avLst/>
            </a:prstTxWarp>
          </a:bodyPr>
          <a:lstStyle/>
          <a:p>
            <a:pPr algn="r"/>
            <a:fld id="{63E0ACC8-1DF9-7041-8D3C-208F2AC89E54}" type="slidenum">
              <a:rPr lang="en-US" sz="1200">
                <a:solidFill>
                  <a:srgbClr val="898989"/>
                </a:solidFill>
              </a:rPr>
              <a:pPr algn="r"/>
              <a:t>‹#›</a:t>
            </a:fld>
            <a:endParaRPr lang="en-US" sz="1200">
              <a:solidFill>
                <a:srgbClr val="898989"/>
              </a:solidFill>
            </a:endParaRPr>
          </a:p>
        </p:txBody>
      </p:sp>
      <p:sp>
        <p:nvSpPr>
          <p:cNvPr id="2" name="Title 1"/>
          <p:cNvSpPr>
            <a:spLocks noGrp="1"/>
          </p:cNvSpPr>
          <p:nvPr>
            <p:ph type="title"/>
          </p:nvPr>
        </p:nvSpPr>
        <p:spPr>
          <a:xfrm>
            <a:off x="457200" y="854075"/>
            <a:ext cx="3008313" cy="1162050"/>
          </a:xfrm>
          <a:prstGeom prst="rect">
            <a:avLst/>
          </a:prstGeom>
        </p:spPr>
        <p:txBody>
          <a:bodyPr/>
          <a:lstStyle>
            <a:lvl1pPr algn="l">
              <a:defRPr sz="2000" b="1">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854075"/>
            <a:ext cx="5111750" cy="47847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166937"/>
            <a:ext cx="3008313" cy="3471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2"/>
          <p:cNvSpPr txBox="1">
            <a:spLocks/>
          </p:cNvSpPr>
          <p:nvPr userDrawn="1"/>
        </p:nvSpPr>
        <p:spPr>
          <a:xfrm>
            <a:off x="6553200" y="5867400"/>
            <a:ext cx="2133600" cy="365125"/>
          </a:xfrm>
          <a:prstGeom prst="rect">
            <a:avLst/>
          </a:prstGeom>
        </p:spPr>
        <p:txBody>
          <a:bodyPr anchor="ctr">
            <a:prstTxWarp prst="textNoShape">
              <a:avLst/>
            </a:prstTxWarp>
          </a:bodyPr>
          <a:lstStyle/>
          <a:p>
            <a:pPr algn="r"/>
            <a:fld id="{63E0ACC8-1DF9-7041-8D3C-208F2AC89E54}" type="slidenum">
              <a:rPr lang="en-US" sz="1200">
                <a:solidFill>
                  <a:srgbClr val="898989"/>
                </a:solidFill>
              </a:rPr>
              <a:pPr algn="r"/>
              <a:t>‹#›</a:t>
            </a:fld>
            <a:endParaRPr lang="en-US" sz="1200">
              <a:solidFill>
                <a:srgbClr val="89898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D063BD94-190B-D74C-BB1C-0D3BC14E8FBF}"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761999"/>
            <a:ext cx="5486400" cy="396557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2714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2"/>
          <p:cNvSpPr>
            <a:spLocks noGrp="1"/>
          </p:cNvSpPr>
          <p:nvPr>
            <p:ph type="sldNum" sz="quarter" idx="10"/>
          </p:nvPr>
        </p:nvSpPr>
        <p:spPr/>
        <p:txBody>
          <a:bodyPr/>
          <a:lstStyle>
            <a:lvl1pPr>
              <a:defRPr/>
            </a:lvl1pPr>
          </a:lstStyle>
          <a:p>
            <a:fld id="{81DA6F2B-DDBE-0A40-9DFF-3A1DF6BE1D2F}"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600201"/>
            <a:ext cx="6096000" cy="914400"/>
          </a:xfrm>
          <a:prstGeom prst="rect">
            <a:avLst/>
          </a:prstGeom>
        </p:spPr>
        <p:txBody>
          <a:bodyPr/>
          <a:lstStyle>
            <a:lvl1pPr>
              <a:defRPr sz="3200">
                <a:latin typeface="Arial"/>
                <a:cs typeface="Arial"/>
              </a:defRPr>
            </a:lvl1pPr>
          </a:lstStyle>
          <a:p>
            <a:r>
              <a:rPr lang="en-US" dirty="0"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fld id="{8BC24C2F-AD28-6C46-B742-4C31342929C2}"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itle 1"/>
          <p:cNvSpPr>
            <a:spLocks noGrp="1"/>
          </p:cNvSpPr>
          <p:nvPr>
            <p:ph type="ctrTitle"/>
          </p:nvPr>
        </p:nvSpPr>
        <p:spPr>
          <a:xfrm>
            <a:off x="685800" y="2130425"/>
            <a:ext cx="7772400" cy="1470025"/>
          </a:xfrm>
          <a:prstGeom prst="rect">
            <a:avLst/>
          </a:prstGeom>
        </p:spPr>
        <p:txBody>
          <a:bodyPr/>
          <a:lstStyle>
            <a:lvl1pPr>
              <a:defRPr sz="3600">
                <a:latin typeface="Arial"/>
                <a:cs typeface="Arial"/>
              </a:defRPr>
            </a:lvl1pPr>
          </a:lstStyle>
          <a:p>
            <a:r>
              <a:rPr lang="en-US" dirty="0" smtClean="0"/>
              <a:t>Click to edit Master title style</a:t>
            </a:r>
            <a:endParaRPr lang="en-US" dirty="0"/>
          </a:p>
        </p:txBody>
      </p:sp>
      <p:sp>
        <p:nvSpPr>
          <p:cNvPr id="4"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2"/>
          <p:cNvSpPr>
            <a:spLocks noGrp="1"/>
          </p:cNvSpPr>
          <p:nvPr>
            <p:ph type="sldNum" sz="quarter" idx="10"/>
          </p:nvPr>
        </p:nvSpPr>
        <p:spPr/>
        <p:txBody>
          <a:bodyPr/>
          <a:lstStyle>
            <a:lvl1pPr>
              <a:defRPr/>
            </a:lvl1pPr>
          </a:lstStyle>
          <a:p>
            <a:fld id="{7FE10614-957E-D74D-A798-43B7B8E88F02}"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lvl1pPr>
              <a:defRPr/>
            </a:lvl1pPr>
          </a:lstStyle>
          <a:p>
            <a:fld id="{CF67C0B6-A77F-CB44-9A00-25A8C1A11960}"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D063BD94-190B-D74C-BB1C-0D3BC14E8FBF}"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fld id="{4B4D4A89-3DC5-A84F-880B-BEAAF413FD8C}"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p:txBody>
          <a:bodyPr/>
          <a:lstStyle>
            <a:lvl1pPr>
              <a:defRPr/>
            </a:lvl1pPr>
          </a:lstStyle>
          <a:p>
            <a:fld id="{518597A6-FB9C-FD49-9229-71FED03AF33D}"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12"/>
          </p:nvPr>
        </p:nvSpPr>
        <p:spPr/>
        <p:txBody>
          <a:bodyPr/>
          <a:lstStyle>
            <a:lvl1pPr>
              <a:defRPr/>
            </a:lvl1pPr>
          </a:lstStyle>
          <a:p>
            <a:fld id="{EBCA4609-867C-8046-B6FA-55C54696CA79}"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2"/>
          </p:nvPr>
        </p:nvSpPr>
        <p:spPr/>
        <p:txBody>
          <a:bodyPr/>
          <a:lstStyle>
            <a:lvl1pPr>
              <a:defRPr/>
            </a:lvl1pPr>
          </a:lstStyle>
          <a:p>
            <a:fld id="{E68A1805-10DB-3846-8772-D8C0A0BE3FBB}"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fld id="{E8D5EBCC-BF8B-5742-9A68-7EDE0D6EA47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fld id="{4B4D4A89-3DC5-A84F-880B-BEAAF413FD8C}"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fld id="{6234ADAE-6059-9544-B0BA-6C23D21B11DB}"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fld id="{9B08FA4E-0E09-7649-97A0-7766DE4FDFEB}"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8D5DDD66-B830-9341-83B4-C315886B3894}"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1279E795-80DF-8942-A469-01620662116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p:txBody>
          <a:bodyPr/>
          <a:lstStyle>
            <a:lvl1pPr>
              <a:defRPr/>
            </a:lvl1pPr>
          </a:lstStyle>
          <a:p>
            <a:fld id="{518597A6-FB9C-FD49-9229-71FED03AF33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12"/>
          </p:nvPr>
        </p:nvSpPr>
        <p:spPr/>
        <p:txBody>
          <a:bodyPr/>
          <a:lstStyle>
            <a:lvl1pPr>
              <a:defRPr/>
            </a:lvl1pPr>
          </a:lstStyle>
          <a:p>
            <a:fld id="{EBCA4609-867C-8046-B6FA-55C54696CA7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2"/>
          </p:nvPr>
        </p:nvSpPr>
        <p:spPr/>
        <p:txBody>
          <a:bodyPr/>
          <a:lstStyle>
            <a:lvl1pPr>
              <a:defRPr/>
            </a:lvl1pPr>
          </a:lstStyle>
          <a:p>
            <a:fld id="{E68A1805-10DB-3846-8772-D8C0A0BE3FB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fld id="{E8D5EBCC-BF8B-5742-9A68-7EDE0D6EA47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fld id="{6234ADAE-6059-9544-B0BA-6C23D21B11D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fld id="{9B08FA4E-0E09-7649-97A0-7766DE4FDFE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858000" y="56388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D498B24-BF6F-7041-9157-7F8DA5F013A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pitchFamily="-106" charset="-128"/>
          <a:cs typeface="ヒラギノ角ゴ Pro W3" pitchFamily="-106" charset="-128"/>
        </a:defRPr>
      </a:lvl1pPr>
      <a:lvl2pPr algn="ctr" defTabSz="457200" rtl="0" eaLnBrk="0" fontAlgn="base" hangingPunct="0">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2pPr>
      <a:lvl3pPr algn="ctr" defTabSz="457200" rtl="0" eaLnBrk="0" fontAlgn="base" hangingPunct="0">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3pPr>
      <a:lvl4pPr algn="ctr" defTabSz="457200" rtl="0" eaLnBrk="0" fontAlgn="base" hangingPunct="0">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4pPr>
      <a:lvl5pPr algn="ctr" defTabSz="457200" rtl="0" eaLnBrk="0" fontAlgn="base" hangingPunct="0">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5pPr>
      <a:lvl6pPr marL="457200" algn="ctr" defTabSz="457200" rtl="0" fontAlgn="base">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6pPr>
      <a:lvl7pPr marL="914400" algn="ctr" defTabSz="457200" rtl="0" fontAlgn="base">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7pPr>
      <a:lvl8pPr marL="1371600" algn="ctr" defTabSz="457200" rtl="0" fontAlgn="base">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8pPr>
      <a:lvl9pPr marL="1828800" algn="ctr" defTabSz="457200" rtl="0" fontAlgn="base">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pitchFamily="-106" charset="-128"/>
          <a:cs typeface="ヒラギノ角ゴ Pro W3" pitchFamily="-10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pitchFamily="-106" charset="-128"/>
          <a:cs typeface="ヒラギノ角ゴ Pro W3" pitchFamily="-106"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pitchFamily="-106" charset="-128"/>
          <a:cs typeface="ヒラギノ角ゴ Pro W3" pitchFamily="-106"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6" charset="-128"/>
          <a:cs typeface="ヒラギノ角ゴ Pro W3" pitchFamily="-106" charset="-128"/>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pitchFamily="-106" charset="-128"/>
          <a:cs typeface="ヒラギノ角ゴ Pro W3" pitchFamily="-106"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6858000" y="5684837"/>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278228D-3104-5043-A9E3-B9FA28621E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786" r:id="rId10"/>
    <p:sldLayoutId id="2147483803" r:id="rId11"/>
  </p:sldLayoutIdLst>
  <p:hf hdr="0" ftr="0" dt="0"/>
  <p:txStyles>
    <p:titleStyle>
      <a:lvl1pPr algn="l" defTabSz="457200" rtl="0" eaLnBrk="1" fontAlgn="base" hangingPunct="1">
        <a:spcBef>
          <a:spcPct val="0"/>
        </a:spcBef>
        <a:spcAft>
          <a:spcPct val="0"/>
        </a:spcAft>
        <a:defRPr sz="3600" kern="1200">
          <a:solidFill>
            <a:schemeClr val="tx1"/>
          </a:solidFill>
          <a:latin typeface="Arial Bold"/>
          <a:ea typeface="ＭＳ Ｐゴシック" pitchFamily="68" charset="-128"/>
          <a:cs typeface="Arial Bold"/>
        </a:defRPr>
      </a:lvl1pPr>
      <a:lvl2pPr algn="l" defTabSz="457200" rtl="0" eaLnBrk="1" fontAlgn="base" hangingPunct="1">
        <a:spcBef>
          <a:spcPct val="0"/>
        </a:spcBef>
        <a:spcAft>
          <a:spcPct val="0"/>
        </a:spcAft>
        <a:defRPr sz="3600">
          <a:solidFill>
            <a:schemeClr val="tx1"/>
          </a:solidFill>
          <a:latin typeface="Arial Bold" pitchFamily="68" charset="0"/>
          <a:ea typeface="ＭＳ Ｐゴシック" pitchFamily="68" charset="-128"/>
          <a:cs typeface="ＭＳ Ｐゴシック" pitchFamily="68" charset="-128"/>
        </a:defRPr>
      </a:lvl2pPr>
      <a:lvl3pPr algn="l" defTabSz="457200" rtl="0" eaLnBrk="1" fontAlgn="base" hangingPunct="1">
        <a:spcBef>
          <a:spcPct val="0"/>
        </a:spcBef>
        <a:spcAft>
          <a:spcPct val="0"/>
        </a:spcAft>
        <a:defRPr sz="3600">
          <a:solidFill>
            <a:schemeClr val="tx1"/>
          </a:solidFill>
          <a:latin typeface="Arial Bold" pitchFamily="68" charset="0"/>
          <a:ea typeface="ＭＳ Ｐゴシック" pitchFamily="68" charset="-128"/>
          <a:cs typeface="ＭＳ Ｐゴシック" pitchFamily="68" charset="-128"/>
        </a:defRPr>
      </a:lvl3pPr>
      <a:lvl4pPr algn="l" defTabSz="457200" rtl="0" eaLnBrk="1" fontAlgn="base" hangingPunct="1">
        <a:spcBef>
          <a:spcPct val="0"/>
        </a:spcBef>
        <a:spcAft>
          <a:spcPct val="0"/>
        </a:spcAft>
        <a:defRPr sz="3600">
          <a:solidFill>
            <a:schemeClr val="tx1"/>
          </a:solidFill>
          <a:latin typeface="Arial Bold" pitchFamily="68" charset="0"/>
          <a:ea typeface="ＭＳ Ｐゴシック" pitchFamily="68" charset="-128"/>
          <a:cs typeface="ＭＳ Ｐゴシック" pitchFamily="68" charset="-128"/>
        </a:defRPr>
      </a:lvl4pPr>
      <a:lvl5pPr algn="l" defTabSz="457200" rtl="0" eaLnBrk="1" fontAlgn="base" hangingPunct="1">
        <a:spcBef>
          <a:spcPct val="0"/>
        </a:spcBef>
        <a:spcAft>
          <a:spcPct val="0"/>
        </a:spcAft>
        <a:defRPr sz="3600">
          <a:solidFill>
            <a:schemeClr val="tx1"/>
          </a:solidFill>
          <a:latin typeface="Arial Bold" pitchFamily="68" charset="0"/>
          <a:ea typeface="ＭＳ Ｐゴシック" pitchFamily="68" charset="-128"/>
          <a:cs typeface="ＭＳ Ｐゴシック" pitchFamily="68" charset="-128"/>
        </a:defRPr>
      </a:lvl5pPr>
      <a:lvl6pPr marL="457200" algn="ctr" defTabSz="457200" rtl="0" eaLnBrk="1" fontAlgn="base" hangingPunct="1">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6pPr>
      <a:lvl7pPr marL="914400" algn="ctr" defTabSz="457200" rtl="0" eaLnBrk="1" fontAlgn="base" hangingPunct="1">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7pPr>
      <a:lvl8pPr marL="1371600" algn="ctr" defTabSz="457200" rtl="0" eaLnBrk="1" fontAlgn="base" hangingPunct="1">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8pPr>
      <a:lvl9pPr marL="1828800" algn="ctr" defTabSz="457200" rtl="0" eaLnBrk="1" fontAlgn="base" hangingPunct="1">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8" charset="-128"/>
          <a:cs typeface="ＭＳ Ｐゴシック" pitchFamily="68"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8"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pitchFamily="-111" charset="-128"/>
          <a:cs typeface="ヒラギノ角ゴ Pro W3" pitchFamily="-111"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pitchFamily="-11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6" charset="-128"/>
          <a:cs typeface="ＭＳ Ｐゴシック" pitchFamily="-106"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858000" y="56388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D498B24-BF6F-7041-9157-7F8DA5F013A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ヒラギノ角ゴ Pro W3" pitchFamily="-106" charset="-128"/>
          <a:cs typeface="ヒラギノ角ゴ Pro W3" pitchFamily="-106" charset="-128"/>
        </a:defRPr>
      </a:lvl1pPr>
      <a:lvl2pPr algn="ctr" defTabSz="457200" rtl="0" eaLnBrk="1" fontAlgn="base" hangingPunct="1">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2pPr>
      <a:lvl3pPr algn="ctr" defTabSz="457200" rtl="0" eaLnBrk="1" fontAlgn="base" hangingPunct="1">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3pPr>
      <a:lvl4pPr algn="ctr" defTabSz="457200" rtl="0" eaLnBrk="1" fontAlgn="base" hangingPunct="1">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4pPr>
      <a:lvl5pPr algn="ctr" defTabSz="457200" rtl="0" eaLnBrk="1" fontAlgn="base" hangingPunct="1">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5pPr>
      <a:lvl6pPr marL="457200" algn="ctr" defTabSz="457200" rtl="0" eaLnBrk="1" fontAlgn="base" hangingPunct="1">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6pPr>
      <a:lvl7pPr marL="914400" algn="ctr" defTabSz="457200" rtl="0" eaLnBrk="1" fontAlgn="base" hangingPunct="1">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7pPr>
      <a:lvl8pPr marL="1371600" algn="ctr" defTabSz="457200" rtl="0" eaLnBrk="1" fontAlgn="base" hangingPunct="1">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8pPr>
      <a:lvl9pPr marL="1828800" algn="ctr" defTabSz="457200" rtl="0" eaLnBrk="1" fontAlgn="base" hangingPunct="1">
        <a:spcBef>
          <a:spcPct val="0"/>
        </a:spcBef>
        <a:spcAft>
          <a:spcPct val="0"/>
        </a:spcAft>
        <a:defRPr sz="4400">
          <a:solidFill>
            <a:schemeClr val="tx1"/>
          </a:solidFill>
          <a:latin typeface="Calibri" pitchFamily="-106" charset="0"/>
          <a:ea typeface="ヒラギノ角ゴ Pro W3" pitchFamily="-106" charset="-128"/>
          <a:cs typeface="ヒラギノ角ゴ Pro W3" pitchFamily="-106"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pitchFamily="-106" charset="-128"/>
          <a:cs typeface="ヒラギノ角ゴ Pro W3" pitchFamily="-106"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pitchFamily="-106" charset="-128"/>
          <a:cs typeface="ヒラギノ角ゴ Pro W3" pitchFamily="-106" charset="-128"/>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pitchFamily="-106" charset="-128"/>
          <a:cs typeface="ヒラギノ角ゴ Pro W3" pitchFamily="-106"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pitchFamily="-106" charset="-128"/>
          <a:cs typeface="ヒラギノ角ゴ Pro W3" pitchFamily="-106" charset="-128"/>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pitchFamily="-106" charset="-128"/>
          <a:cs typeface="ヒラギノ角ゴ Pro W3" pitchFamily="-106"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5603" name="TextBox 8"/>
          <p:cNvSpPr txBox="1">
            <a:spLocks noChangeArrowheads="1"/>
          </p:cNvSpPr>
          <p:nvPr/>
        </p:nvSpPr>
        <p:spPr bwMode="auto">
          <a:xfrm>
            <a:off x="76200" y="1524000"/>
            <a:ext cx="6477000" cy="1077218"/>
          </a:xfrm>
          <a:prstGeom prst="rect">
            <a:avLst/>
          </a:prstGeom>
          <a:noFill/>
          <a:ln w="9525">
            <a:noFill/>
            <a:miter lim="800000"/>
            <a:headEnd/>
            <a:tailEnd/>
          </a:ln>
        </p:spPr>
        <p:txBody>
          <a:bodyPr wrap="square">
            <a:prstTxWarp prst="textNoShape">
              <a:avLst/>
            </a:prstTxWarp>
            <a:spAutoFit/>
          </a:bodyPr>
          <a:lstStyle/>
          <a:p>
            <a:r>
              <a:rPr lang="en-US" sz="3200" b="1" dirty="0" smtClean="0"/>
              <a:t>Rodent Resistant </a:t>
            </a:r>
            <a:endParaRPr lang="en-US" sz="3200" b="1" dirty="0" smtClean="0"/>
          </a:p>
          <a:p>
            <a:r>
              <a:rPr lang="en-US" sz="3200" b="1" dirty="0" smtClean="0"/>
              <a:t>Fiber </a:t>
            </a:r>
            <a:r>
              <a:rPr lang="en-US" sz="3200" b="1" dirty="0" smtClean="0"/>
              <a:t>Optic Cables</a:t>
            </a:r>
            <a:endParaRPr lang="en-US"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65638" y="312738"/>
            <a:ext cx="8229600" cy="6016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a:ea typeface="Arial" charset="0"/>
                <a:cs typeface="Arial" charset="0"/>
              </a:rPr>
              <a:t>Subterranean </a:t>
            </a:r>
            <a:r>
              <a:rPr lang="en-US" sz="2800" b="1" dirty="0" smtClean="0">
                <a:ea typeface="Arial" charset="0"/>
                <a:cs typeface="Arial" charset="0"/>
              </a:rPr>
              <a:t>Tunnels</a:t>
            </a:r>
            <a:endParaRPr lang="en-US" sz="2800" b="1" dirty="0" smtClean="0">
              <a:latin typeface="Arial" charset="0"/>
              <a:ea typeface="Arial" charset="0"/>
              <a:cs typeface="Arial" charset="0"/>
            </a:endParaRPr>
          </a:p>
        </p:txBody>
      </p:sp>
      <p:sp>
        <p:nvSpPr>
          <p:cNvPr id="26627" name="Content Placeholder 2"/>
          <p:cNvSpPr>
            <a:spLocks noGrp="1" noChangeAspect="1"/>
          </p:cNvSpPr>
          <p:nvPr>
            <p:ph idx="1"/>
          </p:nvPr>
        </p:nvSpPr>
        <p:spPr bwMode="auto">
          <a:xfrm>
            <a:off x="620957" y="808913"/>
            <a:ext cx="4817818" cy="4448887"/>
          </a:xfrm>
          <a:noFill/>
          <a:ln>
            <a:miter lim="800000"/>
            <a:headEnd/>
            <a:tailEnd/>
          </a:ln>
        </p:spPr>
        <p:txBody>
          <a:bodyPr vert="horz" wrap="square" lIns="91440" tIns="45720" rIns="91440" bIns="45720" numCol="1" anchor="t" anchorCtr="0" compatLnSpc="1">
            <a:prstTxWarp prst="textNoShape">
              <a:avLst/>
            </a:prstTxWarp>
            <a:normAutofit/>
          </a:bodyPr>
          <a:lstStyle/>
          <a:p>
            <a:pPr>
              <a:spcBef>
                <a:spcPts val="600"/>
              </a:spcBef>
            </a:pPr>
            <a:r>
              <a:rPr lang="en-US" sz="2000" dirty="0" smtClean="0">
                <a:ea typeface="Arial" charset="0"/>
                <a:cs typeface="Arial" charset="0"/>
              </a:rPr>
              <a:t>Rats </a:t>
            </a:r>
            <a:r>
              <a:rPr lang="en-US" sz="2000" dirty="0" smtClean="0">
                <a:ea typeface="Arial" charset="0"/>
                <a:cs typeface="Arial" charset="0"/>
              </a:rPr>
              <a:t>and Mice are typically found in these locations</a:t>
            </a:r>
          </a:p>
          <a:p>
            <a:pPr>
              <a:spcBef>
                <a:spcPts val="600"/>
              </a:spcBef>
            </a:pPr>
            <a:r>
              <a:rPr lang="en-US" sz="2000" dirty="0" smtClean="0">
                <a:ea typeface="Arial" charset="0"/>
                <a:cs typeface="Arial" charset="0"/>
              </a:rPr>
              <a:t>FRP is used to deter rats and mice</a:t>
            </a:r>
          </a:p>
          <a:p>
            <a:pPr>
              <a:spcBef>
                <a:spcPts val="600"/>
              </a:spcBef>
            </a:pPr>
            <a:r>
              <a:rPr lang="en-US" sz="2000" dirty="0" err="1" smtClean="0">
                <a:ea typeface="Arial" charset="0"/>
                <a:cs typeface="Arial" charset="0"/>
              </a:rPr>
              <a:t>Bitterant</a:t>
            </a:r>
            <a:r>
              <a:rPr lang="en-US" sz="2000" dirty="0" smtClean="0">
                <a:ea typeface="Arial" charset="0"/>
                <a:cs typeface="Arial" charset="0"/>
              </a:rPr>
              <a:t> can be added for further rat and mice resistance</a:t>
            </a:r>
          </a:p>
          <a:p>
            <a:pPr>
              <a:spcBef>
                <a:spcPts val="600"/>
              </a:spcBef>
            </a:pPr>
            <a:r>
              <a:rPr lang="en-US" sz="2000" dirty="0" smtClean="0">
                <a:ea typeface="Arial" charset="0"/>
                <a:cs typeface="Arial" charset="0"/>
              </a:rPr>
              <a:t>LSZH may be required</a:t>
            </a:r>
          </a:p>
          <a:p>
            <a:pPr lvl="1">
              <a:spcBef>
                <a:spcPts val="600"/>
              </a:spcBef>
            </a:pPr>
            <a:r>
              <a:rPr lang="en-US" sz="1600" dirty="0" smtClean="0">
                <a:ea typeface="Arial" charset="0"/>
                <a:cs typeface="Arial" charset="0"/>
              </a:rPr>
              <a:t>DX series FRP LSZH Riser from 2-12 Fibers, 18-48 fibers with just LSZH</a:t>
            </a:r>
          </a:p>
          <a:p>
            <a:pPr lvl="1">
              <a:spcBef>
                <a:spcPts val="600"/>
              </a:spcBef>
            </a:pPr>
            <a:r>
              <a:rPr lang="en-US" sz="1600" dirty="0" smtClean="0">
                <a:ea typeface="Arial" charset="0"/>
                <a:cs typeface="Arial" charset="0"/>
              </a:rPr>
              <a:t>DX series CST LSZH Riser from 2-12 Fibers, </a:t>
            </a:r>
            <a:r>
              <a:rPr lang="en-US" sz="1600" dirty="0">
                <a:ea typeface="Arial" charset="0"/>
                <a:cs typeface="Arial" charset="0"/>
              </a:rPr>
              <a:t>18-48 fibers with just LSZH</a:t>
            </a:r>
            <a:endParaRPr lang="en-US" sz="1600" dirty="0" smtClean="0">
              <a:ea typeface="Arial" charset="0"/>
              <a:cs typeface="Arial" charset="0"/>
            </a:endParaRPr>
          </a:p>
          <a:p>
            <a:pPr>
              <a:spcBef>
                <a:spcPts val="600"/>
              </a:spcBef>
            </a:pPr>
            <a:r>
              <a:rPr lang="en-US" sz="2000" dirty="0">
                <a:ea typeface="Arial" charset="0"/>
                <a:cs typeface="Arial" charset="0"/>
              </a:rPr>
              <a:t>If Burrowing Rodents are present, CST is required</a:t>
            </a:r>
          </a:p>
          <a:p>
            <a:endParaRPr lang="en-US" sz="1400" dirty="0">
              <a:ea typeface="Arial" charset="0"/>
              <a:cs typeface="Arial" charset="0"/>
            </a:endParaRPr>
          </a:p>
          <a:p>
            <a:pPr marL="0" indent="0">
              <a:buNone/>
            </a:pPr>
            <a:endParaRPr lang="en-US" sz="1400" dirty="0" smtClean="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10</a:t>
            </a:fld>
            <a:endParaRPr lang="en-US"/>
          </a:p>
        </p:txBody>
      </p:sp>
      <p:pic>
        <p:nvPicPr>
          <p:cNvPr id="5122" name="Picture 2" descr="http://theboldcorsicanflame.files.wordpress.com/2010/09/subwaytunnel-undercity-stevedunca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83456" y="102684"/>
            <a:ext cx="3608144" cy="270610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43200" y="5213959"/>
            <a:ext cx="2695575" cy="705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40262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33400" y="312738"/>
            <a:ext cx="8229600" cy="6016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ea typeface="Arial" charset="0"/>
                <a:cs typeface="Arial" charset="0"/>
              </a:rPr>
              <a:t>Conduit/Cable Tray</a:t>
            </a:r>
            <a:endParaRPr lang="en-US" sz="2800" b="1" dirty="0" smtClean="0">
              <a:latin typeface="Arial" charset="0"/>
              <a:ea typeface="Arial" charset="0"/>
              <a:cs typeface="Arial" charset="0"/>
            </a:endParaRPr>
          </a:p>
        </p:txBody>
      </p:sp>
      <p:sp>
        <p:nvSpPr>
          <p:cNvPr id="26627" name="Content Placeholder 2"/>
          <p:cNvSpPr>
            <a:spLocks noGrp="1" noChangeAspect="1"/>
          </p:cNvSpPr>
          <p:nvPr>
            <p:ph idx="1"/>
          </p:nvPr>
        </p:nvSpPr>
        <p:spPr bwMode="auto">
          <a:xfrm>
            <a:off x="548641" y="914400"/>
            <a:ext cx="5394960" cy="5257800"/>
          </a:xfrm>
          <a:noFill/>
          <a:ln>
            <a:miter lim="800000"/>
            <a:headEnd/>
            <a:tailEnd/>
          </a:ln>
        </p:spPr>
        <p:txBody>
          <a:bodyPr vert="horz" wrap="square" lIns="91440" tIns="45720" rIns="91440" bIns="45720" numCol="1" anchor="t" anchorCtr="0" compatLnSpc="1">
            <a:prstTxWarp prst="textNoShape">
              <a:avLst/>
            </a:prstTxWarp>
            <a:noAutofit/>
          </a:bodyPr>
          <a:lstStyle/>
          <a:p>
            <a:pPr marL="0" indent="0">
              <a:spcBef>
                <a:spcPts val="600"/>
              </a:spcBef>
              <a:buNone/>
            </a:pPr>
            <a:r>
              <a:rPr lang="en-US" sz="1800" b="1" dirty="0" smtClean="0">
                <a:ea typeface="Arial" charset="0"/>
                <a:cs typeface="Arial" charset="0"/>
              </a:rPr>
              <a:t>FRP</a:t>
            </a:r>
          </a:p>
          <a:p>
            <a:pPr>
              <a:spcBef>
                <a:spcPts val="600"/>
              </a:spcBef>
            </a:pPr>
            <a:r>
              <a:rPr lang="en-US" sz="1600" dirty="0">
                <a:ea typeface="Arial" charset="0"/>
                <a:cs typeface="Arial" charset="0"/>
              </a:rPr>
              <a:t>Rats and Mice are typically found in these locations</a:t>
            </a:r>
          </a:p>
          <a:p>
            <a:pPr>
              <a:spcBef>
                <a:spcPts val="600"/>
              </a:spcBef>
            </a:pPr>
            <a:r>
              <a:rPr lang="en-US" sz="1600" dirty="0">
                <a:ea typeface="Arial" charset="0"/>
                <a:cs typeface="Arial" charset="0"/>
              </a:rPr>
              <a:t>FRP is used to deter rats and mice</a:t>
            </a:r>
          </a:p>
          <a:p>
            <a:pPr>
              <a:spcBef>
                <a:spcPts val="600"/>
              </a:spcBef>
            </a:pPr>
            <a:r>
              <a:rPr lang="en-US" sz="1600" dirty="0" err="1">
                <a:ea typeface="Arial" charset="0"/>
                <a:cs typeface="Arial" charset="0"/>
              </a:rPr>
              <a:t>Bitterant</a:t>
            </a:r>
            <a:r>
              <a:rPr lang="en-US" sz="1600" dirty="0">
                <a:ea typeface="Arial" charset="0"/>
                <a:cs typeface="Arial" charset="0"/>
              </a:rPr>
              <a:t> </a:t>
            </a:r>
            <a:r>
              <a:rPr lang="en-US" sz="1600" dirty="0" smtClean="0">
                <a:ea typeface="Arial" charset="0"/>
                <a:cs typeface="Arial" charset="0"/>
              </a:rPr>
              <a:t>can be </a:t>
            </a:r>
            <a:r>
              <a:rPr lang="en-US" sz="1600" dirty="0">
                <a:ea typeface="Arial" charset="0"/>
                <a:cs typeface="Arial" charset="0"/>
              </a:rPr>
              <a:t>added for further rat and mice </a:t>
            </a:r>
            <a:r>
              <a:rPr lang="en-US" sz="1600" dirty="0" smtClean="0">
                <a:ea typeface="Arial" charset="0"/>
                <a:cs typeface="Arial" charset="0"/>
              </a:rPr>
              <a:t>resistance</a:t>
            </a:r>
          </a:p>
          <a:p>
            <a:pPr>
              <a:spcBef>
                <a:spcPts val="600"/>
              </a:spcBef>
            </a:pPr>
            <a:r>
              <a:rPr lang="en-US" sz="1600" dirty="0" smtClean="0">
                <a:ea typeface="Arial" charset="0"/>
                <a:cs typeface="Arial" charset="0"/>
              </a:rPr>
              <a:t>DX Series 2-144 fibers with FRP and Riser Rating</a:t>
            </a:r>
            <a:endParaRPr lang="en-US" sz="1600" dirty="0">
              <a:ea typeface="Arial" charset="0"/>
              <a:cs typeface="Arial" charset="0"/>
            </a:endParaRPr>
          </a:p>
          <a:p>
            <a:pPr marL="0" indent="0">
              <a:spcBef>
                <a:spcPts val="600"/>
              </a:spcBef>
              <a:buNone/>
            </a:pPr>
            <a:r>
              <a:rPr lang="en-US" sz="1800" b="1" dirty="0" smtClean="0">
                <a:ea typeface="Arial" charset="0"/>
                <a:cs typeface="Arial" charset="0"/>
              </a:rPr>
              <a:t>CST</a:t>
            </a:r>
          </a:p>
          <a:p>
            <a:pPr>
              <a:spcBef>
                <a:spcPts val="600"/>
              </a:spcBef>
            </a:pPr>
            <a:r>
              <a:rPr lang="en-US" sz="1600" dirty="0" smtClean="0">
                <a:ea typeface="Arial" charset="0"/>
                <a:cs typeface="Arial" charset="0"/>
              </a:rPr>
              <a:t>CST Not typically recommended but can be used</a:t>
            </a:r>
          </a:p>
          <a:p>
            <a:pPr>
              <a:spcBef>
                <a:spcPts val="600"/>
              </a:spcBef>
            </a:pPr>
            <a:r>
              <a:rPr lang="en-US" sz="1600" dirty="0" smtClean="0">
                <a:ea typeface="Arial" charset="0"/>
                <a:cs typeface="Arial" charset="0"/>
              </a:rPr>
              <a:t>Increases Diameter (up to 177%)</a:t>
            </a:r>
          </a:p>
          <a:p>
            <a:pPr>
              <a:spcBef>
                <a:spcPts val="600"/>
              </a:spcBef>
            </a:pPr>
            <a:r>
              <a:rPr lang="en-US" sz="1600" dirty="0" smtClean="0">
                <a:ea typeface="Arial" charset="0"/>
                <a:cs typeface="Arial" charset="0"/>
              </a:rPr>
              <a:t>Increases Weight (up to 370%)</a:t>
            </a:r>
          </a:p>
          <a:p>
            <a:pPr>
              <a:spcBef>
                <a:spcPts val="600"/>
              </a:spcBef>
            </a:pPr>
            <a:r>
              <a:rPr lang="en-US" sz="1600" dirty="0" smtClean="0">
                <a:ea typeface="Arial" charset="0"/>
                <a:cs typeface="Arial" charset="0"/>
              </a:rPr>
              <a:t>Increases Tensile Loads</a:t>
            </a:r>
          </a:p>
          <a:p>
            <a:pPr>
              <a:spcBef>
                <a:spcPts val="600"/>
              </a:spcBef>
            </a:pPr>
            <a:r>
              <a:rPr lang="en-US" sz="1600" dirty="0" smtClean="0">
                <a:ea typeface="Arial" charset="0"/>
                <a:cs typeface="Arial" charset="0"/>
              </a:rPr>
              <a:t>Increases Minimum Bend Radius (up to 154%)</a:t>
            </a:r>
          </a:p>
          <a:p>
            <a:pPr>
              <a:spcBef>
                <a:spcPts val="600"/>
              </a:spcBef>
            </a:pPr>
            <a:r>
              <a:rPr lang="en-US" sz="1600" dirty="0" smtClean="0">
                <a:ea typeface="Arial" charset="0"/>
                <a:cs typeface="Arial" charset="0"/>
              </a:rPr>
              <a:t>Decreases the number of cables that can be installed in a single conduit (fill ratio)</a:t>
            </a:r>
          </a:p>
          <a:p>
            <a:pPr>
              <a:spcBef>
                <a:spcPts val="600"/>
              </a:spcBef>
            </a:pPr>
            <a:r>
              <a:rPr lang="en-US" sz="1600" dirty="0" smtClean="0">
                <a:ea typeface="Arial" charset="0"/>
                <a:cs typeface="Arial" charset="0"/>
              </a:rPr>
              <a:t>Decreases crush resistance</a:t>
            </a:r>
          </a:p>
          <a:p>
            <a:pPr>
              <a:spcBef>
                <a:spcPts val="600"/>
              </a:spcBef>
            </a:pPr>
            <a:r>
              <a:rPr lang="en-US" sz="1600" dirty="0" smtClean="0">
                <a:ea typeface="Arial" charset="0"/>
                <a:cs typeface="Arial" charset="0"/>
              </a:rPr>
              <a:t>Attention to detail when attaching a pulling grip</a:t>
            </a:r>
          </a:p>
          <a:p>
            <a:pPr>
              <a:spcBef>
                <a:spcPts val="600"/>
              </a:spcBef>
            </a:pPr>
            <a:endParaRPr lang="en-US" sz="1400" dirty="0">
              <a:ea typeface="Arial" charset="0"/>
              <a:cs typeface="Arial" charset="0"/>
            </a:endParaRPr>
          </a:p>
          <a:p>
            <a:pPr marL="0" indent="0">
              <a:lnSpc>
                <a:spcPct val="150000"/>
              </a:lnSpc>
              <a:buNone/>
            </a:pPr>
            <a:endParaRPr lang="en-US" sz="1400" dirty="0" smtClean="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11</a:t>
            </a:fld>
            <a:endParaRPr lang="en-US" dirty="0"/>
          </a:p>
        </p:txBody>
      </p:sp>
      <p:pic>
        <p:nvPicPr>
          <p:cNvPr id="7" name="Picture 7" descr="IMG_016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01285" y="221298"/>
            <a:ext cx="3290315" cy="2468880"/>
          </a:xfrm>
          <a:prstGeom prst="rect">
            <a:avLst/>
          </a:prstGeom>
          <a:noFill/>
          <a:extLst>
            <a:ext uri="{909E8E84-426E-40dd-AFC4-6F175D3DCCD1}">
              <a14:hiddenFill xmlns:a14="http://schemas.microsoft.com/office/drawing/2010/main" xmlns="">
                <a:solidFill>
                  <a:srgbClr val="FFFFFF"/>
                </a:solidFill>
              </a14:hiddenFill>
            </a:ext>
          </a:extLst>
        </p:spPr>
      </p:pic>
      <p:pic>
        <p:nvPicPr>
          <p:cNvPr id="8194" name="Picture 2" descr="http://media2.apnonline.com.au/img/media/images/2012/06/08/TCH_09-06-2012_FRONT_PAGE_01_132036136_fct1025x631x102_t46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99277" y="2884852"/>
            <a:ext cx="2552700" cy="157046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5" descr="IMG_017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32473" y="4769802"/>
            <a:ext cx="1705665" cy="12801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4498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7">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27">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27">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62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65638" y="312738"/>
            <a:ext cx="8229600" cy="5254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ea typeface="Arial" charset="0"/>
                <a:cs typeface="Arial" charset="0"/>
              </a:rPr>
              <a:t>Deployable</a:t>
            </a:r>
            <a:endParaRPr lang="en-US" sz="2800" b="1" dirty="0" smtClean="0">
              <a:latin typeface="Arial" charset="0"/>
              <a:ea typeface="Arial" charset="0"/>
              <a:cs typeface="Arial" charset="0"/>
            </a:endParaRPr>
          </a:p>
        </p:txBody>
      </p:sp>
      <p:sp>
        <p:nvSpPr>
          <p:cNvPr id="26627" name="Content Placeholder 2"/>
          <p:cNvSpPr>
            <a:spLocks noGrp="1" noChangeAspect="1"/>
          </p:cNvSpPr>
          <p:nvPr>
            <p:ph idx="1"/>
          </p:nvPr>
        </p:nvSpPr>
        <p:spPr bwMode="auto">
          <a:xfrm>
            <a:off x="565638" y="838200"/>
            <a:ext cx="4692162" cy="5211762"/>
          </a:xfrm>
          <a:noFill/>
          <a:ln>
            <a:miter lim="800000"/>
            <a:headEnd/>
            <a:tailEnd/>
          </a:ln>
        </p:spPr>
        <p:txBody>
          <a:bodyPr vert="horz" wrap="square" lIns="91440" tIns="45720" rIns="91440" bIns="45720" numCol="1" anchor="t" anchorCtr="0" compatLnSpc="1">
            <a:prstTxWarp prst="textNoShape">
              <a:avLst/>
            </a:prstTxWarp>
            <a:noAutofit/>
          </a:bodyPr>
          <a:lstStyle/>
          <a:p>
            <a:pPr marL="0" indent="0">
              <a:spcBef>
                <a:spcPts val="600"/>
              </a:spcBef>
              <a:buNone/>
            </a:pPr>
            <a:r>
              <a:rPr lang="en-US" sz="1800" b="1" dirty="0" smtClean="0">
                <a:ea typeface="Arial" charset="0"/>
                <a:cs typeface="Arial" charset="0"/>
              </a:rPr>
              <a:t>Dielectric</a:t>
            </a:r>
          </a:p>
          <a:p>
            <a:pPr>
              <a:spcBef>
                <a:spcPts val="600"/>
              </a:spcBef>
            </a:pPr>
            <a:r>
              <a:rPr lang="en-US" sz="1200" dirty="0" smtClean="0">
                <a:ea typeface="Arial" charset="0"/>
                <a:cs typeface="Arial" charset="0"/>
              </a:rPr>
              <a:t>Wide range of threats in this environment</a:t>
            </a:r>
          </a:p>
          <a:p>
            <a:pPr>
              <a:spcBef>
                <a:spcPts val="600"/>
              </a:spcBef>
            </a:pPr>
            <a:r>
              <a:rPr lang="en-US" sz="1200" dirty="0" smtClean="0">
                <a:ea typeface="Arial" charset="0"/>
                <a:cs typeface="Arial" charset="0"/>
              </a:rPr>
              <a:t>FRP gives maximum protection for deployable</a:t>
            </a:r>
          </a:p>
          <a:p>
            <a:pPr marL="0" indent="0">
              <a:spcBef>
                <a:spcPts val="600"/>
              </a:spcBef>
              <a:buNone/>
            </a:pPr>
            <a:r>
              <a:rPr lang="en-US" sz="1200" dirty="0">
                <a:ea typeface="Arial" charset="0"/>
                <a:cs typeface="Arial" charset="0"/>
              </a:rPr>
              <a:t>	</a:t>
            </a:r>
            <a:r>
              <a:rPr lang="en-US" sz="1200" dirty="0" smtClean="0">
                <a:ea typeface="Arial" charset="0"/>
                <a:cs typeface="Arial" charset="0"/>
              </a:rPr>
              <a:t>surface rodent protection</a:t>
            </a:r>
          </a:p>
          <a:p>
            <a:pPr>
              <a:spcBef>
                <a:spcPts val="600"/>
              </a:spcBef>
            </a:pPr>
            <a:r>
              <a:rPr lang="en-US" sz="1200" dirty="0" smtClean="0">
                <a:ea typeface="Arial" charset="0"/>
                <a:cs typeface="Arial" charset="0"/>
              </a:rPr>
              <a:t>Low Luster V jacket with appropriate color</a:t>
            </a:r>
          </a:p>
          <a:p>
            <a:pPr lvl="1">
              <a:spcBef>
                <a:spcPts val="600"/>
              </a:spcBef>
            </a:pPr>
            <a:r>
              <a:rPr lang="en-US" sz="1000" dirty="0" smtClean="0">
                <a:ea typeface="Arial" charset="0"/>
                <a:cs typeface="Arial" charset="0"/>
              </a:rPr>
              <a:t>Designed to make cable “blend in” with surroundings (prevent deployable cable appearing like a snake)</a:t>
            </a:r>
          </a:p>
          <a:p>
            <a:pPr lvl="1">
              <a:spcBef>
                <a:spcPts val="600"/>
              </a:spcBef>
            </a:pPr>
            <a:r>
              <a:rPr lang="en-US" sz="1000" dirty="0" smtClean="0">
                <a:ea typeface="Arial" charset="0"/>
                <a:cs typeface="Arial" charset="0"/>
              </a:rPr>
              <a:t>Coyotes, Jackals, Deer, and other large mammals</a:t>
            </a:r>
          </a:p>
          <a:p>
            <a:pPr>
              <a:spcBef>
                <a:spcPts val="600"/>
              </a:spcBef>
            </a:pPr>
            <a:r>
              <a:rPr lang="en-US" sz="1200" dirty="0" err="1" smtClean="0">
                <a:ea typeface="Arial" charset="0"/>
                <a:cs typeface="Arial" charset="0"/>
              </a:rPr>
              <a:t>Bitterant</a:t>
            </a:r>
            <a:r>
              <a:rPr lang="en-US" sz="1200" dirty="0" smtClean="0">
                <a:ea typeface="Arial" charset="0"/>
                <a:cs typeface="Arial" charset="0"/>
              </a:rPr>
              <a:t> may be added for further </a:t>
            </a:r>
            <a:r>
              <a:rPr lang="en-US" sz="1200" dirty="0" smtClean="0">
                <a:ea typeface="Arial" charset="0"/>
                <a:cs typeface="Arial" charset="0"/>
              </a:rPr>
              <a:t>resistance</a:t>
            </a:r>
            <a:endParaRPr lang="en-US" sz="1200" dirty="0" smtClean="0">
              <a:ea typeface="Arial" charset="0"/>
              <a:cs typeface="Arial" charset="0"/>
            </a:endParaRPr>
          </a:p>
          <a:p>
            <a:pPr marL="0" indent="0">
              <a:spcBef>
                <a:spcPts val="600"/>
              </a:spcBef>
              <a:buNone/>
            </a:pPr>
            <a:r>
              <a:rPr lang="en-US" sz="1800" b="1" dirty="0" smtClean="0">
                <a:ea typeface="Arial" charset="0"/>
                <a:cs typeface="Arial" charset="0"/>
              </a:rPr>
              <a:t>Metallic</a:t>
            </a:r>
          </a:p>
          <a:p>
            <a:pPr>
              <a:spcBef>
                <a:spcPts val="600"/>
              </a:spcBef>
            </a:pPr>
            <a:r>
              <a:rPr lang="en-US" sz="1200" dirty="0" smtClean="0">
                <a:ea typeface="Arial" charset="0"/>
                <a:cs typeface="Arial" charset="0"/>
              </a:rPr>
              <a:t>CST and ILA are never recommended</a:t>
            </a:r>
          </a:p>
          <a:p>
            <a:pPr>
              <a:spcBef>
                <a:spcPts val="600"/>
              </a:spcBef>
            </a:pPr>
            <a:r>
              <a:rPr lang="en-US" sz="1200" dirty="0" smtClean="0">
                <a:ea typeface="Arial" charset="0"/>
                <a:cs typeface="Arial" charset="0"/>
              </a:rPr>
              <a:t>Metallic Braid  not generally recommended</a:t>
            </a:r>
          </a:p>
          <a:p>
            <a:pPr lvl="1">
              <a:spcBef>
                <a:spcPts val="600"/>
              </a:spcBef>
            </a:pPr>
            <a:r>
              <a:rPr lang="en-US" sz="1000" dirty="0" smtClean="0">
                <a:ea typeface="Arial" charset="0"/>
                <a:cs typeface="Arial" charset="0"/>
              </a:rPr>
              <a:t>Braid used for Marine Grade applications</a:t>
            </a:r>
          </a:p>
          <a:p>
            <a:pPr>
              <a:spcBef>
                <a:spcPts val="600"/>
              </a:spcBef>
            </a:pPr>
            <a:r>
              <a:rPr lang="en-US" sz="1200" dirty="0" smtClean="0">
                <a:ea typeface="Arial" charset="0"/>
                <a:cs typeface="Arial" charset="0"/>
              </a:rPr>
              <a:t>Defeats purpose of using Fiber Optic Cable</a:t>
            </a:r>
          </a:p>
          <a:p>
            <a:pPr lvl="1">
              <a:spcBef>
                <a:spcPts val="600"/>
              </a:spcBef>
            </a:pPr>
            <a:r>
              <a:rPr lang="en-US" sz="1000" dirty="0" smtClean="0">
                <a:ea typeface="Arial" charset="0"/>
                <a:cs typeface="Arial" charset="0"/>
              </a:rPr>
              <a:t>Heavy</a:t>
            </a:r>
          </a:p>
          <a:p>
            <a:pPr lvl="1">
              <a:spcBef>
                <a:spcPts val="600"/>
              </a:spcBef>
            </a:pPr>
            <a:r>
              <a:rPr lang="en-US" sz="1000" dirty="0" smtClean="0">
                <a:ea typeface="Arial" charset="0"/>
                <a:cs typeface="Arial" charset="0"/>
              </a:rPr>
              <a:t>Large Diameter</a:t>
            </a:r>
          </a:p>
          <a:p>
            <a:pPr lvl="1">
              <a:spcBef>
                <a:spcPts val="600"/>
              </a:spcBef>
            </a:pPr>
            <a:r>
              <a:rPr lang="en-US" sz="1000" dirty="0" smtClean="0">
                <a:ea typeface="Arial" charset="0"/>
                <a:cs typeface="Arial" charset="0"/>
              </a:rPr>
              <a:t>Stiff</a:t>
            </a:r>
          </a:p>
          <a:p>
            <a:pPr lvl="1">
              <a:spcBef>
                <a:spcPts val="600"/>
              </a:spcBef>
            </a:pPr>
            <a:r>
              <a:rPr lang="en-US" sz="1000" dirty="0" smtClean="0">
                <a:ea typeface="Arial" charset="0"/>
                <a:cs typeface="Arial" charset="0"/>
              </a:rPr>
              <a:t>Metallic</a:t>
            </a:r>
          </a:p>
          <a:p>
            <a:pPr>
              <a:spcBef>
                <a:spcPts val="600"/>
              </a:spcBef>
            </a:pPr>
            <a:r>
              <a:rPr lang="en-US" sz="1200" dirty="0" smtClean="0">
                <a:ea typeface="Arial" charset="0"/>
                <a:cs typeface="Arial" charset="0"/>
              </a:rPr>
              <a:t>If you have a customer that mandates metallic Braid or CST, contact OCC Engineering</a:t>
            </a:r>
          </a:p>
          <a:p>
            <a:pPr lvl="1">
              <a:lnSpc>
                <a:spcPct val="150000"/>
              </a:lnSpc>
            </a:pPr>
            <a:endParaRPr lang="en-US" sz="600" dirty="0" smtClean="0">
              <a:ea typeface="Arial" charset="0"/>
              <a:cs typeface="Arial" charset="0"/>
            </a:endParaRPr>
          </a:p>
          <a:p>
            <a:pPr>
              <a:lnSpc>
                <a:spcPct val="150000"/>
              </a:lnSpc>
            </a:pPr>
            <a:endParaRPr lang="en-US" sz="1400" dirty="0">
              <a:ea typeface="Arial" charset="0"/>
              <a:cs typeface="Arial" charset="0"/>
            </a:endParaRPr>
          </a:p>
          <a:p>
            <a:pPr marL="0" indent="0">
              <a:lnSpc>
                <a:spcPct val="150000"/>
              </a:lnSpc>
              <a:buNone/>
            </a:pPr>
            <a:endParaRPr lang="en-US" sz="1400" dirty="0" smtClean="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12</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64751" y="533400"/>
            <a:ext cx="3330487" cy="205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descr="image00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64751" y="3134862"/>
            <a:ext cx="3330487" cy="197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8533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7">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7">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7">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27">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27">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627">
                                            <p:txEl>
                                              <p:pRg st="16" end="1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27">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65638" y="312738"/>
            <a:ext cx="8229600" cy="5254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ea typeface="Arial" charset="0"/>
                <a:cs typeface="Arial" charset="0"/>
              </a:rPr>
              <a:t>Termite Resistance</a:t>
            </a:r>
            <a:endParaRPr lang="en-US" sz="2800" b="1" dirty="0" smtClean="0">
              <a:latin typeface="Arial" charset="0"/>
              <a:ea typeface="Arial" charset="0"/>
              <a:cs typeface="Arial" charset="0"/>
            </a:endParaRPr>
          </a:p>
        </p:txBody>
      </p:sp>
      <p:sp>
        <p:nvSpPr>
          <p:cNvPr id="26627" name="Content Placeholder 2"/>
          <p:cNvSpPr>
            <a:spLocks noGrp="1" noChangeAspect="1"/>
          </p:cNvSpPr>
          <p:nvPr>
            <p:ph idx="1"/>
          </p:nvPr>
        </p:nvSpPr>
        <p:spPr bwMode="auto">
          <a:xfrm>
            <a:off x="631417" y="838200"/>
            <a:ext cx="4164874" cy="4807901"/>
          </a:xfrm>
          <a:noFill/>
          <a:ln>
            <a:miter lim="800000"/>
            <a:headEnd/>
            <a:tailEnd/>
          </a:ln>
        </p:spPr>
        <p:txBody>
          <a:bodyPr vert="horz" wrap="square" lIns="91440" tIns="45720" rIns="91440" bIns="45720" numCol="1" anchor="t" anchorCtr="0" compatLnSpc="1">
            <a:prstTxWarp prst="textNoShape">
              <a:avLst/>
            </a:prstTxWarp>
            <a:normAutofit/>
          </a:bodyPr>
          <a:lstStyle/>
          <a:p>
            <a:pPr>
              <a:lnSpc>
                <a:spcPct val="150000"/>
              </a:lnSpc>
            </a:pPr>
            <a:r>
              <a:rPr lang="en-US" sz="1800" dirty="0" smtClean="0">
                <a:ea typeface="Arial" charset="0"/>
                <a:cs typeface="Arial" charset="0"/>
              </a:rPr>
              <a:t>Specific </a:t>
            </a:r>
            <a:r>
              <a:rPr lang="en-US" sz="1800" dirty="0" smtClean="0">
                <a:ea typeface="Arial" charset="0"/>
                <a:cs typeface="Arial" charset="0"/>
              </a:rPr>
              <a:t>threat for selective locations</a:t>
            </a:r>
          </a:p>
          <a:p>
            <a:pPr>
              <a:lnSpc>
                <a:spcPct val="150000"/>
              </a:lnSpc>
            </a:pPr>
            <a:r>
              <a:rPr lang="en-US" sz="1800" dirty="0" smtClean="0">
                <a:ea typeface="Arial" charset="0"/>
                <a:cs typeface="Arial" charset="0"/>
              </a:rPr>
              <a:t>Termites can be very aggressive in attacking an outer jacket</a:t>
            </a:r>
          </a:p>
          <a:p>
            <a:pPr>
              <a:lnSpc>
                <a:spcPct val="150000"/>
              </a:lnSpc>
            </a:pPr>
            <a:r>
              <a:rPr lang="en-US" sz="1800" dirty="0" smtClean="0">
                <a:ea typeface="Arial" charset="0"/>
                <a:cs typeface="Arial" charset="0"/>
              </a:rPr>
              <a:t>DX Series cable </a:t>
            </a:r>
          </a:p>
          <a:p>
            <a:pPr lvl="1">
              <a:lnSpc>
                <a:spcPct val="150000"/>
              </a:lnSpc>
            </a:pPr>
            <a:r>
              <a:rPr lang="en-US" sz="1800" dirty="0" smtClean="0">
                <a:ea typeface="Arial" charset="0"/>
                <a:cs typeface="Arial" charset="0"/>
              </a:rPr>
              <a:t>Hard Elastomer inner jacket </a:t>
            </a:r>
          </a:p>
          <a:p>
            <a:pPr lvl="1">
              <a:lnSpc>
                <a:spcPct val="150000"/>
              </a:lnSpc>
            </a:pPr>
            <a:r>
              <a:rPr lang="en-US" sz="1800" dirty="0" smtClean="0">
                <a:ea typeface="Arial" charset="0"/>
                <a:cs typeface="Arial" charset="0"/>
              </a:rPr>
              <a:t>PVC Outer Sacrificial Jacket</a:t>
            </a:r>
          </a:p>
          <a:p>
            <a:pPr>
              <a:lnSpc>
                <a:spcPct val="150000"/>
              </a:lnSpc>
            </a:pPr>
            <a:endParaRPr lang="en-US" sz="1400" dirty="0">
              <a:ea typeface="Arial" charset="0"/>
              <a:cs typeface="Arial" charset="0"/>
            </a:endParaRPr>
          </a:p>
          <a:p>
            <a:pPr marL="0" indent="0">
              <a:lnSpc>
                <a:spcPct val="150000"/>
              </a:lnSpc>
              <a:buNone/>
            </a:pPr>
            <a:endParaRPr lang="en-US" sz="1400" dirty="0" smtClean="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13</a:t>
            </a:fld>
            <a:endParaRPr lang="en-US"/>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96290" y="3429000"/>
            <a:ext cx="4195309"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descr="termitehazard"/>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02506" y="838200"/>
            <a:ext cx="1698294"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4" descr="UsdaTermiteMapNo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00800" y="914400"/>
            <a:ext cx="2624504" cy="2048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84203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65638" y="312738"/>
            <a:ext cx="8229600" cy="5254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ea typeface="Arial" charset="0"/>
                <a:cs typeface="Arial" charset="0"/>
              </a:rPr>
              <a:t>Field Trials – Rodent Resistance</a:t>
            </a:r>
            <a:endParaRPr lang="en-US" sz="2800" b="1" dirty="0" smtClean="0">
              <a:latin typeface="Arial" charset="0"/>
              <a:ea typeface="Arial" charset="0"/>
              <a:cs typeface="Arial" charset="0"/>
            </a:endParaRPr>
          </a:p>
        </p:txBody>
      </p:sp>
      <p:sp>
        <p:nvSpPr>
          <p:cNvPr id="26627" name="Content Placeholder 2"/>
          <p:cNvSpPr>
            <a:spLocks noGrp="1" noChangeAspect="1"/>
          </p:cNvSpPr>
          <p:nvPr>
            <p:ph idx="1"/>
          </p:nvPr>
        </p:nvSpPr>
        <p:spPr bwMode="auto">
          <a:xfrm>
            <a:off x="653234" y="894521"/>
            <a:ext cx="8033566" cy="1772479"/>
          </a:xfrm>
          <a:noFill/>
          <a:ln>
            <a:miter lim="800000"/>
            <a:headEnd/>
            <a:tailEnd/>
          </a:ln>
        </p:spPr>
        <p:txBody>
          <a:bodyPr vert="horz" wrap="square" lIns="91440" tIns="45720" rIns="91440" bIns="45720" numCol="1" anchor="t" anchorCtr="0" compatLnSpc="1">
            <a:prstTxWarp prst="textNoShape">
              <a:avLst/>
            </a:prstTxWarp>
            <a:normAutofit/>
          </a:bodyPr>
          <a:lstStyle/>
          <a:p>
            <a:pPr>
              <a:spcBef>
                <a:spcPts val="600"/>
              </a:spcBef>
            </a:pPr>
            <a:r>
              <a:rPr lang="en-US" sz="1800" dirty="0" smtClean="0">
                <a:ea typeface="Arial" charset="0"/>
                <a:cs typeface="Arial" charset="0"/>
              </a:rPr>
              <a:t>Nobody in North America testing fiber optic cable rodent resistance with caged rodents</a:t>
            </a:r>
          </a:p>
          <a:p>
            <a:pPr>
              <a:spcBef>
                <a:spcPts val="600"/>
              </a:spcBef>
            </a:pPr>
            <a:r>
              <a:rPr lang="en-US" sz="1800" dirty="0" smtClean="0">
                <a:ea typeface="Arial" charset="0"/>
                <a:cs typeface="Arial" charset="0"/>
              </a:rPr>
              <a:t>OCC conducting field trial.  Currently on-going.</a:t>
            </a:r>
          </a:p>
          <a:p>
            <a:pPr>
              <a:spcBef>
                <a:spcPts val="600"/>
              </a:spcBef>
            </a:pPr>
            <a:r>
              <a:rPr lang="en-US" sz="1800" dirty="0" smtClean="0">
                <a:ea typeface="Arial" charset="0"/>
                <a:cs typeface="Arial" charset="0"/>
              </a:rPr>
              <a:t>All cables located at OCC in Roanoke, VA</a:t>
            </a:r>
          </a:p>
          <a:p>
            <a:pPr>
              <a:spcBef>
                <a:spcPts val="600"/>
              </a:spcBef>
            </a:pPr>
            <a:r>
              <a:rPr lang="en-US" sz="1800" dirty="0" smtClean="0">
                <a:ea typeface="Arial" charset="0"/>
                <a:cs typeface="Arial" charset="0"/>
              </a:rPr>
              <a:t>Multiple cable types laid in parallel next to pathway for burrowing rodents</a:t>
            </a:r>
          </a:p>
          <a:p>
            <a:pPr>
              <a:lnSpc>
                <a:spcPct val="150000"/>
              </a:lnSpc>
            </a:pPr>
            <a:endParaRPr lang="en-US" sz="1400" dirty="0">
              <a:ea typeface="Arial" charset="0"/>
              <a:cs typeface="Arial" charset="0"/>
            </a:endParaRPr>
          </a:p>
          <a:p>
            <a:pPr marL="0" indent="0">
              <a:lnSpc>
                <a:spcPct val="150000"/>
              </a:lnSpc>
              <a:buNone/>
            </a:pPr>
            <a:endParaRPr lang="en-US" sz="1400" dirty="0" smtClean="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14</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xmlns="" val="2952945304"/>
              </p:ext>
            </p:extLst>
          </p:nvPr>
        </p:nvGraphicFramePr>
        <p:xfrm>
          <a:off x="990600" y="2819400"/>
          <a:ext cx="6642100" cy="2404110"/>
        </p:xfrm>
        <a:graphic>
          <a:graphicData uri="http://schemas.openxmlformats.org/drawingml/2006/table">
            <a:tbl>
              <a:tblPr>
                <a:tableStyleId>{5C22544A-7EE6-4342-B048-85BDC9FD1C3A}</a:tableStyleId>
              </a:tblPr>
              <a:tblGrid>
                <a:gridCol w="253879"/>
                <a:gridCol w="1662905"/>
                <a:gridCol w="2361071"/>
                <a:gridCol w="774330"/>
                <a:gridCol w="980606"/>
                <a:gridCol w="609309"/>
              </a:tblGrid>
              <a:tr h="344805">
                <a:tc>
                  <a:txBody>
                    <a:bodyPr/>
                    <a:lstStyle/>
                    <a:p>
                      <a:pPr algn="l" fontAlgn="b"/>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100" u="sng" strike="noStrike" dirty="0">
                          <a:effectLst/>
                        </a:rPr>
                        <a:t>Part Number</a:t>
                      </a:r>
                      <a:endParaRPr lang="en-US" sz="1100" b="1" i="0" u="sng" strike="noStrike" dirty="0">
                        <a:solidFill>
                          <a:srgbClr val="000000"/>
                        </a:solidFill>
                        <a:effectLst/>
                        <a:latin typeface="Calibri"/>
                      </a:endParaRPr>
                    </a:p>
                  </a:txBody>
                  <a:tcPr marL="9525" marR="9525" marT="9525" marB="0" anchor="b"/>
                </a:tc>
                <a:tc>
                  <a:txBody>
                    <a:bodyPr/>
                    <a:lstStyle/>
                    <a:p>
                      <a:pPr algn="l" fontAlgn="b"/>
                      <a:r>
                        <a:rPr lang="en-US" sz="1100" u="sng" strike="noStrike">
                          <a:effectLst/>
                        </a:rPr>
                        <a:t>Description</a:t>
                      </a:r>
                      <a:endParaRPr lang="en-US" sz="1100" b="1" i="0" u="sng" strike="noStrike">
                        <a:solidFill>
                          <a:srgbClr val="000000"/>
                        </a:solidFill>
                        <a:effectLst/>
                        <a:latin typeface="Calibri"/>
                      </a:endParaRPr>
                    </a:p>
                  </a:txBody>
                  <a:tcPr marL="9525" marR="9525" marT="9525" marB="0" anchor="b"/>
                </a:tc>
                <a:tc>
                  <a:txBody>
                    <a:bodyPr/>
                    <a:lstStyle/>
                    <a:p>
                      <a:pPr algn="ctr" fontAlgn="b"/>
                      <a:r>
                        <a:rPr lang="en-US" sz="1100" u="sng" strike="noStrike">
                          <a:effectLst/>
                        </a:rPr>
                        <a:t>Jacket Color</a:t>
                      </a:r>
                      <a:endParaRPr lang="en-US" sz="1100" b="1" i="0" u="sng" strike="noStrike">
                        <a:solidFill>
                          <a:srgbClr val="000000"/>
                        </a:solidFill>
                        <a:effectLst/>
                        <a:latin typeface="Calibri"/>
                      </a:endParaRPr>
                    </a:p>
                  </a:txBody>
                  <a:tcPr marL="9525" marR="9525" marT="9525" marB="0" anchor="b"/>
                </a:tc>
                <a:tc>
                  <a:txBody>
                    <a:bodyPr/>
                    <a:lstStyle/>
                    <a:p>
                      <a:pPr algn="ctr" fontAlgn="b"/>
                      <a:r>
                        <a:rPr lang="en-US" sz="1100" u="sng" strike="noStrike">
                          <a:effectLst/>
                        </a:rPr>
                        <a:t>Diameter (mm)</a:t>
                      </a:r>
                      <a:endParaRPr lang="en-US" sz="1100" b="1" i="0" u="sng" strike="noStrike">
                        <a:solidFill>
                          <a:srgbClr val="000000"/>
                        </a:solidFill>
                        <a:effectLst/>
                        <a:latin typeface="Calibri"/>
                      </a:endParaRPr>
                    </a:p>
                  </a:txBody>
                  <a:tcPr marL="9525" marR="9525" marT="9525" marB="0" anchor="b"/>
                </a:tc>
                <a:tc>
                  <a:txBody>
                    <a:bodyPr/>
                    <a:lstStyle/>
                    <a:p>
                      <a:pPr algn="ctr" fontAlgn="b"/>
                      <a:r>
                        <a:rPr lang="en-US" sz="1100" u="sng" strike="noStrike">
                          <a:effectLst/>
                        </a:rPr>
                        <a:t>Bitterant</a:t>
                      </a:r>
                      <a:endParaRPr lang="en-US" sz="1100" b="1" i="0" u="sng" strike="noStrike">
                        <a:solidFill>
                          <a:srgbClr val="000000"/>
                        </a:solidFill>
                        <a:effectLst/>
                        <a:latin typeface="Calibri"/>
                      </a:endParaRPr>
                    </a:p>
                  </a:txBody>
                  <a:tcPr marL="9525" marR="9525" marT="9525" marB="0" anchor="b"/>
                </a:tc>
              </a:tr>
              <a:tr h="190500">
                <a:tc>
                  <a:txBody>
                    <a:bodyPr/>
                    <a:lstStyle/>
                    <a:p>
                      <a:pPr algn="ctr" fontAlgn="b"/>
                      <a:r>
                        <a:rPr lang="en-US" sz="1100" u="none" strike="noStrike">
                          <a:effectLst/>
                        </a:rPr>
                        <a:t>1</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OC-0002818</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D-006V, bitterant, Sand Beige</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Beige</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6</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Yes</a:t>
                      </a:r>
                      <a:endParaRPr lang="en-US" sz="1100" b="0" i="0" u="none" strike="noStrike">
                        <a:solidFill>
                          <a:srgbClr val="000000"/>
                        </a:solidFill>
                        <a:effectLst/>
                        <a:latin typeface="Calibri"/>
                      </a:endParaRPr>
                    </a:p>
                  </a:txBody>
                  <a:tcPr marL="9525" marR="9525" marT="9525" marB="0" anchor="b"/>
                </a:tc>
              </a:tr>
              <a:tr h="190500">
                <a:tc>
                  <a:txBody>
                    <a:bodyPr/>
                    <a:lstStyle/>
                    <a:p>
                      <a:pPr algn="ctr" fontAlgn="b"/>
                      <a:r>
                        <a:rPr lang="en-US" sz="1100" u="none" strike="noStrike">
                          <a:effectLst/>
                        </a:rPr>
                        <a:t>2</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OC-0001138</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D-012V, bitterant, Sand Beige, FRP</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Beige</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11</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Yes</a:t>
                      </a:r>
                      <a:endParaRPr lang="en-US" sz="1100" b="0" i="0" u="none" strike="noStrike">
                        <a:solidFill>
                          <a:srgbClr val="000000"/>
                        </a:solidFill>
                        <a:effectLst/>
                        <a:latin typeface="Calibri"/>
                      </a:endParaRPr>
                    </a:p>
                  </a:txBody>
                  <a:tcPr marL="9525" marR="9525" marT="9525" marB="0" anchor="b"/>
                </a:tc>
              </a:tr>
              <a:tr h="190500">
                <a:tc>
                  <a:txBody>
                    <a:bodyPr/>
                    <a:lstStyle/>
                    <a:p>
                      <a:pPr algn="ctr" fontAlgn="b"/>
                      <a:r>
                        <a:rPr lang="en-US" sz="1100" u="none" strike="noStrike">
                          <a:effectLst/>
                        </a:rPr>
                        <a:t>3</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D-040VWST9KA-M022</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D-040V,Bitterant</a:t>
                      </a:r>
                      <a:endParaRPr lang="en-US" sz="1100" b="0" i="0" u="none" strike="noStrike" dirty="0">
                        <a:solidFill>
                          <a:srgbClr val="000000"/>
                        </a:solidFill>
                        <a:effectLst/>
                        <a:latin typeface="Calibri"/>
                      </a:endParaRPr>
                    </a:p>
                  </a:txBody>
                  <a:tcPr marL="9525" marR="9525" marT="9525" marB="0" anchor="b"/>
                </a:tc>
                <a:tc>
                  <a:txBody>
                    <a:bodyPr/>
                    <a:lstStyle/>
                    <a:p>
                      <a:pPr algn="ctr" fontAlgn="b"/>
                      <a:r>
                        <a:rPr lang="en-US" sz="1100" u="none" strike="noStrike">
                          <a:effectLst/>
                        </a:rPr>
                        <a:t>Black</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10.3</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Yes</a:t>
                      </a:r>
                      <a:endParaRPr lang="en-US" sz="1100" b="0" i="0" u="none" strike="noStrike">
                        <a:solidFill>
                          <a:srgbClr val="000000"/>
                        </a:solidFill>
                        <a:effectLst/>
                        <a:latin typeface="Calibri"/>
                      </a:endParaRPr>
                    </a:p>
                  </a:txBody>
                  <a:tcPr marL="9525" marR="9525" marT="9525" marB="0" anchor="b"/>
                </a:tc>
              </a:tr>
              <a:tr h="190500">
                <a:tc>
                  <a:txBody>
                    <a:bodyPr/>
                    <a:lstStyle/>
                    <a:p>
                      <a:pPr algn="ctr" fontAlgn="b"/>
                      <a:r>
                        <a:rPr lang="en-US" sz="1100" u="none" strike="noStrike">
                          <a:effectLst/>
                        </a:rPr>
                        <a:t>4</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DX012ZWLS9KAB2-MABS</a:t>
                      </a:r>
                      <a:endParaRPr lang="en-US" sz="1100" b="0" i="0" u="none" strike="noStrike">
                        <a:solidFill>
                          <a:srgbClr val="000000"/>
                        </a:solidFill>
                        <a:effectLst/>
                        <a:latin typeface="Calibri"/>
                      </a:endParaRPr>
                    </a:p>
                  </a:txBody>
                  <a:tcPr marL="9525" marR="9525" marT="9525" marB="0" anchor="b"/>
                </a:tc>
                <a:tc>
                  <a:txBody>
                    <a:bodyPr/>
                    <a:lstStyle/>
                    <a:p>
                      <a:pPr algn="l" fontAlgn="b"/>
                      <a:r>
                        <a:rPr lang="pl-PL" sz="1100" u="none" strike="noStrike">
                          <a:effectLst/>
                        </a:rPr>
                        <a:t>DX012Z, Bronze Braid, Z outer jacket</a:t>
                      </a:r>
                      <a:endParaRPr lang="pl-PL"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Black</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11.5</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No</a:t>
                      </a:r>
                      <a:endParaRPr lang="en-US" sz="1100" b="0" i="0" u="none" strike="noStrike">
                        <a:solidFill>
                          <a:srgbClr val="000000"/>
                        </a:solidFill>
                        <a:effectLst/>
                        <a:latin typeface="Calibri"/>
                      </a:endParaRPr>
                    </a:p>
                  </a:txBody>
                  <a:tcPr marL="9525" marR="9525" marT="9525" marB="0" anchor="b"/>
                </a:tc>
              </a:tr>
              <a:tr h="190500">
                <a:tc>
                  <a:txBody>
                    <a:bodyPr/>
                    <a:lstStyle/>
                    <a:p>
                      <a:pPr algn="ctr" fontAlgn="b"/>
                      <a:r>
                        <a:rPr lang="en-US" sz="1100" u="none" strike="noStrike">
                          <a:effectLst/>
                        </a:rPr>
                        <a:t>5</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DX012DALT9KAF4</a:t>
                      </a:r>
                      <a:endParaRPr lang="en-US" sz="1100" b="0" i="0" u="none" strike="noStrike">
                        <a:solidFill>
                          <a:srgbClr val="000000"/>
                        </a:solidFill>
                        <a:effectLst/>
                        <a:latin typeface="Calibri"/>
                      </a:endParaRPr>
                    </a:p>
                  </a:txBody>
                  <a:tcPr marL="9525" marR="9525" marT="9525" marB="0" anchor="b"/>
                </a:tc>
                <a:tc>
                  <a:txBody>
                    <a:bodyPr/>
                    <a:lstStyle/>
                    <a:p>
                      <a:pPr algn="l" fontAlgn="b"/>
                      <a:r>
                        <a:rPr lang="sv-SE" sz="1100" u="none" strike="noStrike">
                          <a:effectLst/>
                        </a:rPr>
                        <a:t>DX012D, FRP, D outer jacket</a:t>
                      </a:r>
                      <a:endParaRPr lang="sv-SE"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Black</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11.5</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No</a:t>
                      </a:r>
                      <a:endParaRPr lang="en-US" sz="1100" b="0" i="0" u="none" strike="noStrike">
                        <a:solidFill>
                          <a:srgbClr val="000000"/>
                        </a:solidFill>
                        <a:effectLst/>
                        <a:latin typeface="Calibri"/>
                      </a:endParaRPr>
                    </a:p>
                  </a:txBody>
                  <a:tcPr marL="9525" marR="9525" marT="9525" marB="0" anchor="b"/>
                </a:tc>
              </a:tr>
              <a:tr h="190500">
                <a:tc>
                  <a:txBody>
                    <a:bodyPr/>
                    <a:lstStyle/>
                    <a:p>
                      <a:pPr algn="ctr" fontAlgn="b"/>
                      <a:r>
                        <a:rPr lang="en-US" sz="1100" u="none" strike="noStrike">
                          <a:effectLst/>
                        </a:rPr>
                        <a:t>6</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DX012DWLS9KAA2</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DX012, CST, A outer jacket</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Black</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13.4</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No</a:t>
                      </a:r>
                      <a:endParaRPr lang="en-US" sz="1100" b="0" i="0" u="none" strike="noStrike">
                        <a:solidFill>
                          <a:srgbClr val="000000"/>
                        </a:solidFill>
                        <a:effectLst/>
                        <a:latin typeface="Calibri"/>
                      </a:endParaRPr>
                    </a:p>
                  </a:txBody>
                  <a:tcPr marL="9525" marR="9525" marT="9525" marB="0" anchor="b"/>
                </a:tc>
              </a:tr>
              <a:tr h="381000">
                <a:tc>
                  <a:txBody>
                    <a:bodyPr/>
                    <a:lstStyle/>
                    <a:p>
                      <a:pPr algn="ctr" fontAlgn="t"/>
                      <a:r>
                        <a:rPr lang="en-US" sz="1100" u="none" strike="noStrike">
                          <a:effectLst/>
                        </a:rPr>
                        <a:t>7</a:t>
                      </a:r>
                      <a:endParaRPr lang="en-US" sz="1100" b="0" i="0" u="none" strike="noStrike">
                        <a:solidFill>
                          <a:srgbClr val="000000"/>
                        </a:solidFill>
                        <a:effectLst/>
                        <a:latin typeface="Calibri"/>
                      </a:endParaRPr>
                    </a:p>
                  </a:txBody>
                  <a:tcPr marL="9525" marR="9525" marT="9525" marB="0"/>
                </a:tc>
                <a:tc>
                  <a:txBody>
                    <a:bodyPr/>
                    <a:lstStyle/>
                    <a:p>
                      <a:pPr algn="l" fontAlgn="t"/>
                      <a:r>
                        <a:rPr lang="en-US" sz="1100" u="none" strike="noStrike">
                          <a:effectLst/>
                        </a:rPr>
                        <a:t>Braided TBFUN Prototype</a:t>
                      </a:r>
                      <a:endParaRPr lang="en-US" sz="1100" b="0" i="0" u="none" strike="noStrike">
                        <a:solidFill>
                          <a:srgbClr val="000000"/>
                        </a:solidFill>
                        <a:effectLst/>
                        <a:latin typeface="Calibri"/>
                      </a:endParaRPr>
                    </a:p>
                  </a:txBody>
                  <a:tcPr marL="9525" marR="9525" marT="9525" marB="0"/>
                </a:tc>
                <a:tc>
                  <a:txBody>
                    <a:bodyPr/>
                    <a:lstStyle/>
                    <a:p>
                      <a:pPr algn="l" fontAlgn="t"/>
                      <a:r>
                        <a:rPr lang="en-US" sz="1100" u="none" strike="noStrike">
                          <a:effectLst/>
                        </a:rPr>
                        <a:t>TBFUN with R inner jacket, Stainless Steel Braid, V outer jacket</a:t>
                      </a:r>
                      <a:endParaRPr lang="en-US" sz="1100" b="0" i="0" u="none" strike="noStrike">
                        <a:solidFill>
                          <a:srgbClr val="000000"/>
                        </a:solidFill>
                        <a:effectLst/>
                        <a:latin typeface="Calibri"/>
                      </a:endParaRPr>
                    </a:p>
                  </a:txBody>
                  <a:tcPr marL="9525" marR="9525" marT="9525" marB="0"/>
                </a:tc>
                <a:tc>
                  <a:txBody>
                    <a:bodyPr/>
                    <a:lstStyle/>
                    <a:p>
                      <a:pPr algn="ctr" fontAlgn="t"/>
                      <a:r>
                        <a:rPr lang="en-US" sz="1100" u="none" strike="noStrike">
                          <a:effectLst/>
                        </a:rPr>
                        <a:t>Black</a:t>
                      </a:r>
                      <a:endParaRPr lang="en-US" sz="1100" b="0" i="0" u="none" strike="noStrike">
                        <a:solidFill>
                          <a:srgbClr val="000000"/>
                        </a:solidFill>
                        <a:effectLst/>
                        <a:latin typeface="Calibri"/>
                      </a:endParaRPr>
                    </a:p>
                  </a:txBody>
                  <a:tcPr marL="9525" marR="9525" marT="9525" marB="0"/>
                </a:tc>
                <a:tc>
                  <a:txBody>
                    <a:bodyPr/>
                    <a:lstStyle/>
                    <a:p>
                      <a:pPr algn="ctr" fontAlgn="t"/>
                      <a:r>
                        <a:rPr lang="en-US" sz="1100" u="none" strike="noStrike">
                          <a:effectLst/>
                        </a:rPr>
                        <a:t>7.1</a:t>
                      </a:r>
                      <a:endParaRPr lang="en-US" sz="1100" b="0" i="0" u="none" strike="noStrike">
                        <a:solidFill>
                          <a:srgbClr val="000000"/>
                        </a:solidFill>
                        <a:effectLst/>
                        <a:latin typeface="Calibri"/>
                      </a:endParaRPr>
                    </a:p>
                  </a:txBody>
                  <a:tcPr marL="9525" marR="9525" marT="9525" marB="0"/>
                </a:tc>
                <a:tc>
                  <a:txBody>
                    <a:bodyPr/>
                    <a:lstStyle/>
                    <a:p>
                      <a:pPr algn="ctr" fontAlgn="t"/>
                      <a:r>
                        <a:rPr lang="en-US" sz="1100" u="none" strike="noStrike">
                          <a:effectLst/>
                        </a:rPr>
                        <a:t>No</a:t>
                      </a:r>
                      <a:endParaRPr lang="en-US" sz="1100" b="0" i="0" u="none" strike="noStrike">
                        <a:solidFill>
                          <a:srgbClr val="000000"/>
                        </a:solidFill>
                        <a:effectLst/>
                        <a:latin typeface="Calibri"/>
                      </a:endParaRPr>
                    </a:p>
                  </a:txBody>
                  <a:tcPr marL="9525" marR="9525" marT="9525" marB="0"/>
                </a:tc>
              </a:tr>
              <a:tr h="190500">
                <a:tc>
                  <a:txBody>
                    <a:bodyPr/>
                    <a:lstStyle/>
                    <a:p>
                      <a:pPr algn="ctr" fontAlgn="b"/>
                      <a:r>
                        <a:rPr lang="en-US" sz="1100" u="none" strike="noStrike">
                          <a:effectLst/>
                        </a:rPr>
                        <a:t>8</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GMTTAZ02</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Beldon Tactical Cable</a:t>
                      </a:r>
                      <a:endParaRPr lang="en-US" sz="1100" b="0" i="0" u="none" strike="noStrike">
                        <a:solidFill>
                          <a:srgbClr val="000000"/>
                        </a:solidFill>
                        <a:effectLst/>
                        <a:latin typeface="Calibri"/>
                      </a:endParaRPr>
                    </a:p>
                  </a:txBody>
                  <a:tcPr marL="9525" marR="9525" marT="9525" marB="0" anchor="b"/>
                </a:tc>
                <a:tc>
                  <a:txBody>
                    <a:bodyPr/>
                    <a:lstStyle/>
                    <a:p>
                      <a:pPr algn="ctr" fontAlgn="t"/>
                      <a:r>
                        <a:rPr lang="en-US" sz="1100" u="none" strike="noStrike">
                          <a:effectLst/>
                        </a:rPr>
                        <a:t>Black</a:t>
                      </a:r>
                      <a:endParaRPr lang="en-US" sz="1100" b="0" i="0" u="none" strike="noStrike">
                        <a:solidFill>
                          <a:srgbClr val="000000"/>
                        </a:solidFill>
                        <a:effectLst/>
                        <a:latin typeface="Calibri"/>
                      </a:endParaRPr>
                    </a:p>
                  </a:txBody>
                  <a:tcPr marL="9525" marR="9525" marT="9525" marB="0"/>
                </a:tc>
                <a:tc>
                  <a:txBody>
                    <a:bodyPr/>
                    <a:lstStyle/>
                    <a:p>
                      <a:pPr algn="ctr" fontAlgn="b"/>
                      <a:r>
                        <a:rPr lang="en-US" sz="1100" u="none" strike="noStrike">
                          <a:effectLst/>
                        </a:rPr>
                        <a:t>5.48</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a:t>
                      </a:r>
                      <a:endParaRPr lang="en-US" sz="1100" b="0" i="0" u="none" strike="noStrike">
                        <a:solidFill>
                          <a:srgbClr val="000000"/>
                        </a:solidFill>
                        <a:effectLst/>
                        <a:latin typeface="Calibri"/>
                      </a:endParaRPr>
                    </a:p>
                  </a:txBody>
                  <a:tcPr marL="9525" marR="9525" marT="9525" marB="0" anchor="b"/>
                </a:tc>
              </a:tr>
              <a:tr h="190500">
                <a:tc>
                  <a:txBody>
                    <a:bodyPr/>
                    <a:lstStyle/>
                    <a:p>
                      <a:pPr algn="ctr" fontAlgn="b"/>
                      <a:r>
                        <a:rPr lang="en-US" sz="1100" u="none" strike="noStrike">
                          <a:effectLst/>
                        </a:rPr>
                        <a:t>9</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B-002VSLS95KM</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B-002V Standard Mil Tact</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Black</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6.5</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dirty="0">
                          <a:effectLst/>
                        </a:rPr>
                        <a:t>No</a:t>
                      </a:r>
                      <a:endParaRPr lang="en-US"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xmlns="" val="338544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33400" y="312738"/>
            <a:ext cx="8229600" cy="577850"/>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ea typeface="Arial" charset="0"/>
                <a:cs typeface="Arial" charset="0"/>
              </a:rPr>
              <a:t>Field Trials – Rodent Resistance</a:t>
            </a:r>
            <a:endParaRPr lang="en-US" sz="2800" b="1" dirty="0" smtClean="0">
              <a:latin typeface="Arial" charset="0"/>
              <a:ea typeface="Arial" charset="0"/>
              <a:cs typeface="Arial" charset="0"/>
            </a:endParaRPr>
          </a:p>
        </p:txBody>
      </p:sp>
      <p:sp>
        <p:nvSpPr>
          <p:cNvPr id="26627" name="Content Placeholder 2"/>
          <p:cNvSpPr>
            <a:spLocks noGrp="1" noChangeAspect="1"/>
          </p:cNvSpPr>
          <p:nvPr>
            <p:ph idx="1"/>
          </p:nvPr>
        </p:nvSpPr>
        <p:spPr bwMode="auto">
          <a:xfrm>
            <a:off x="565637" y="1455738"/>
            <a:ext cx="8033566" cy="4807901"/>
          </a:xfrm>
          <a:noFill/>
          <a:ln>
            <a:miter lim="800000"/>
            <a:headEnd/>
            <a:tailEnd/>
          </a:ln>
        </p:spPr>
        <p:txBody>
          <a:bodyPr vert="horz" wrap="square" lIns="91440" tIns="45720" rIns="91440" bIns="45720" numCol="1" anchor="t" anchorCtr="0" compatLnSpc="1">
            <a:prstTxWarp prst="textNoShape">
              <a:avLst/>
            </a:prstTxWarp>
            <a:normAutofit/>
          </a:bodyPr>
          <a:lstStyle/>
          <a:p>
            <a:pPr>
              <a:lnSpc>
                <a:spcPct val="150000"/>
              </a:lnSpc>
            </a:pPr>
            <a:r>
              <a:rPr lang="en-US" sz="1400" dirty="0" smtClean="0">
                <a:ea typeface="Arial" charset="0"/>
                <a:cs typeface="Arial" charset="0"/>
              </a:rPr>
              <a:t>Currently</a:t>
            </a:r>
            <a:endParaRPr lang="en-US" sz="1400" dirty="0">
              <a:ea typeface="Arial" charset="0"/>
              <a:cs typeface="Arial" charset="0"/>
            </a:endParaRPr>
          </a:p>
          <a:p>
            <a:pPr marL="0" indent="0">
              <a:lnSpc>
                <a:spcPct val="150000"/>
              </a:lnSpc>
              <a:buNone/>
            </a:pPr>
            <a:endParaRPr lang="en-US" sz="1400" dirty="0" smtClean="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15</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575" y="890588"/>
            <a:ext cx="9086850" cy="5076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07333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152400" y="312738"/>
            <a:ext cx="8991600" cy="540116"/>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ea typeface="Arial" charset="0"/>
                <a:cs typeface="Arial" charset="0"/>
              </a:rPr>
              <a:t>Field Trials – Critters of the day and night</a:t>
            </a:r>
            <a:endParaRPr lang="en-US" sz="2800" b="1"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16</a:t>
            </a:fld>
            <a:endParaRPr lang="en-US"/>
          </a:p>
        </p:txBody>
      </p:sp>
      <p:pic>
        <p:nvPicPr>
          <p:cNvPr id="9218" name="Picture 2" descr="image00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1600200"/>
            <a:ext cx="3743325"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9" name="Picture 2" descr="image00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852854"/>
            <a:ext cx="27622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0" name="Picture 7" descr="image00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48675" y="3333750"/>
            <a:ext cx="3808900" cy="2794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9775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219"/>
                                        </p:tgtEl>
                                        <p:attrNameLst>
                                          <p:attrName>style.visibility</p:attrName>
                                        </p:attrNameLst>
                                      </p:cBhvr>
                                      <p:to>
                                        <p:strVal val="visible"/>
                                      </p:to>
                                    </p:set>
                                    <p:anim calcmode="lin" valueType="num">
                                      <p:cBhvr additive="base">
                                        <p:cTn id="13" dur="500" fill="hold"/>
                                        <p:tgtEl>
                                          <p:spTgt spid="9219"/>
                                        </p:tgtEl>
                                        <p:attrNameLst>
                                          <p:attrName>ppt_x</p:attrName>
                                        </p:attrNameLst>
                                      </p:cBhvr>
                                      <p:tavLst>
                                        <p:tav tm="0">
                                          <p:val>
                                            <p:strVal val="#ppt_x"/>
                                          </p:val>
                                        </p:tav>
                                        <p:tav tm="100000">
                                          <p:val>
                                            <p:strVal val="#ppt_x"/>
                                          </p:val>
                                        </p:tav>
                                      </p:tavLst>
                                    </p:anim>
                                    <p:anim calcmode="lin" valueType="num">
                                      <p:cBhvr additive="base">
                                        <p:cTn id="14" dur="500" fill="hold"/>
                                        <p:tgtEl>
                                          <p:spTgt spid="921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anim calcmode="lin" valueType="num">
                                      <p:cBhvr additive="base">
                                        <p:cTn id="19" dur="500" fill="hold"/>
                                        <p:tgtEl>
                                          <p:spTgt spid="9220"/>
                                        </p:tgtEl>
                                        <p:attrNameLst>
                                          <p:attrName>ppt_x</p:attrName>
                                        </p:attrNameLst>
                                      </p:cBhvr>
                                      <p:tavLst>
                                        <p:tav tm="0">
                                          <p:val>
                                            <p:strVal val="#ppt_x"/>
                                          </p:val>
                                        </p:tav>
                                        <p:tav tm="100000">
                                          <p:val>
                                            <p:strVal val="#ppt_x"/>
                                          </p:val>
                                        </p:tav>
                                      </p:tavLst>
                                    </p:anim>
                                    <p:anim calcmode="lin" valueType="num">
                                      <p:cBhvr additive="base">
                                        <p:cTn id="20"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152400" y="312738"/>
            <a:ext cx="8991600" cy="5254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ea typeface="Arial" charset="0"/>
                <a:cs typeface="Arial" charset="0"/>
              </a:rPr>
              <a:t>Field Trials – Critters of the day and night</a:t>
            </a:r>
            <a:endParaRPr lang="en-US" sz="2800" b="1"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17</a:t>
            </a:fld>
            <a:endParaRPr lang="en-US"/>
          </a:p>
        </p:txBody>
      </p:sp>
      <p:pic>
        <p:nvPicPr>
          <p:cNvPr id="11266" name="Picture 6" descr="image00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095253"/>
            <a:ext cx="4848681" cy="4162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58068" y="1095253"/>
            <a:ext cx="4233069" cy="254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00764" y="3643191"/>
            <a:ext cx="3228115" cy="2468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174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fade">
                                      <p:cBhvr>
                                        <p:cTn id="15" dur="1000"/>
                                        <p:tgtEl>
                                          <p:spTgt spid="11268"/>
                                        </p:tgtEl>
                                      </p:cBhvr>
                                    </p:animEffect>
                                    <p:anim calcmode="lin" valueType="num">
                                      <p:cBhvr>
                                        <p:cTn id="16" dur="1000" fill="hold"/>
                                        <p:tgtEl>
                                          <p:spTgt spid="11268"/>
                                        </p:tgtEl>
                                        <p:attrNameLst>
                                          <p:attrName>ppt_x</p:attrName>
                                        </p:attrNameLst>
                                      </p:cBhvr>
                                      <p:tavLst>
                                        <p:tav tm="0">
                                          <p:val>
                                            <p:strVal val="#ppt_x"/>
                                          </p:val>
                                        </p:tav>
                                        <p:tav tm="100000">
                                          <p:val>
                                            <p:strVal val="#ppt_x"/>
                                          </p:val>
                                        </p:tav>
                                      </p:tavLst>
                                    </p:anim>
                                    <p:anim calcmode="lin" valueType="num">
                                      <p:cBhvr>
                                        <p:cTn id="17"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11269"/>
                                        </p:tgtEl>
                                        <p:attrNameLst>
                                          <p:attrName>style.visibility</p:attrName>
                                        </p:attrNameLst>
                                      </p:cBhvr>
                                      <p:to>
                                        <p:strVal val="visible"/>
                                      </p:to>
                                    </p:set>
                                    <p:anim calcmode="lin" valueType="num">
                                      <p:cBhvr additive="base">
                                        <p:cTn id="22" dur="500" fill="hold"/>
                                        <p:tgtEl>
                                          <p:spTgt spid="11269"/>
                                        </p:tgtEl>
                                        <p:attrNameLst>
                                          <p:attrName>ppt_x</p:attrName>
                                        </p:attrNameLst>
                                      </p:cBhvr>
                                      <p:tavLst>
                                        <p:tav tm="0">
                                          <p:val>
                                            <p:strVal val="1+#ppt_w/2"/>
                                          </p:val>
                                        </p:tav>
                                        <p:tav tm="100000">
                                          <p:val>
                                            <p:strVal val="#ppt_x"/>
                                          </p:val>
                                        </p:tav>
                                      </p:tavLst>
                                    </p:anim>
                                    <p:anim calcmode="lin" valueType="num">
                                      <p:cBhvr additive="base">
                                        <p:cTn id="23"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381000" y="312738"/>
            <a:ext cx="8382000" cy="4492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ea typeface="Arial" charset="0"/>
                <a:cs typeface="Arial" charset="0"/>
              </a:rPr>
              <a:t>Field Trials – Critters of the day and night</a:t>
            </a:r>
            <a:endParaRPr lang="en-US" sz="2800" b="1"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18</a:t>
            </a:fld>
            <a:endParaRPr lang="en-US"/>
          </a:p>
        </p:txBody>
      </p:sp>
      <p:pic>
        <p:nvPicPr>
          <p:cNvPr id="12290" name="Picture 3" descr="image00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847725"/>
            <a:ext cx="2581275"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47800" y="3352800"/>
            <a:ext cx="6181725" cy="2495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05200" y="847725"/>
            <a:ext cx="3059546" cy="2233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3725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barn(inVertical)">
                                      <p:cBhvr>
                                        <p:cTn id="12" dur="500"/>
                                        <p:tgtEl>
                                          <p:spTgt spid="1229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291"/>
                                        </p:tgtEl>
                                        <p:attrNameLst>
                                          <p:attrName>style.visibility</p:attrName>
                                        </p:attrNameLst>
                                      </p:cBhvr>
                                      <p:to>
                                        <p:strVal val="visible"/>
                                      </p:to>
                                    </p:set>
                                    <p:anim calcmode="lin" valueType="num">
                                      <p:cBhvr>
                                        <p:cTn id="17" dur="500" fill="hold"/>
                                        <p:tgtEl>
                                          <p:spTgt spid="12291"/>
                                        </p:tgtEl>
                                        <p:attrNameLst>
                                          <p:attrName>ppt_w</p:attrName>
                                        </p:attrNameLst>
                                      </p:cBhvr>
                                      <p:tavLst>
                                        <p:tav tm="0">
                                          <p:val>
                                            <p:fltVal val="0"/>
                                          </p:val>
                                        </p:tav>
                                        <p:tav tm="100000">
                                          <p:val>
                                            <p:strVal val="#ppt_w"/>
                                          </p:val>
                                        </p:tav>
                                      </p:tavLst>
                                    </p:anim>
                                    <p:anim calcmode="lin" valueType="num">
                                      <p:cBhvr>
                                        <p:cTn id="18" dur="500" fill="hold"/>
                                        <p:tgtEl>
                                          <p:spTgt spid="12291"/>
                                        </p:tgtEl>
                                        <p:attrNameLst>
                                          <p:attrName>ppt_h</p:attrName>
                                        </p:attrNameLst>
                                      </p:cBhvr>
                                      <p:tavLst>
                                        <p:tav tm="0">
                                          <p:val>
                                            <p:fltVal val="0"/>
                                          </p:val>
                                        </p:tav>
                                        <p:tav tm="100000">
                                          <p:val>
                                            <p:strVal val="#ppt_h"/>
                                          </p:val>
                                        </p:tav>
                                      </p:tavLst>
                                    </p:anim>
                                    <p:animEffect transition="in" filter="fade">
                                      <p:cBhvr>
                                        <p:cTn id="19"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457200" y="312738"/>
            <a:ext cx="8096250" cy="4492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ea typeface="Arial" charset="0"/>
                <a:cs typeface="Arial" charset="0"/>
              </a:rPr>
              <a:t>Field Trials – Critters of the day and night</a:t>
            </a:r>
            <a:endParaRPr lang="en-US" sz="2800" b="1"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19</a:t>
            </a:fld>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0550" y="1138238"/>
            <a:ext cx="7962900" cy="4581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394622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65638" y="312738"/>
            <a:ext cx="8229600" cy="508243"/>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latin typeface="Arial" charset="0"/>
                <a:ea typeface="Arial" charset="0"/>
                <a:cs typeface="Arial" charset="0"/>
              </a:rPr>
              <a:t>Introduction</a:t>
            </a:r>
          </a:p>
        </p:txBody>
      </p:sp>
      <p:sp>
        <p:nvSpPr>
          <p:cNvPr id="26627" name="Content Placeholder 2"/>
          <p:cNvSpPr>
            <a:spLocks noGrp="1" noChangeAspect="1"/>
          </p:cNvSpPr>
          <p:nvPr>
            <p:ph idx="1"/>
          </p:nvPr>
        </p:nvSpPr>
        <p:spPr bwMode="auto">
          <a:xfrm>
            <a:off x="609602" y="961002"/>
            <a:ext cx="5867398" cy="5079453"/>
          </a:xfrm>
          <a:noFill/>
          <a:ln>
            <a:miter lim="800000"/>
            <a:headEnd/>
            <a:tailEnd/>
          </a:ln>
        </p:spPr>
        <p:txBody>
          <a:bodyPr vert="horz" wrap="square" lIns="91440" tIns="45720" rIns="91440" bIns="45720" numCol="1" anchor="t" anchorCtr="0" compatLnSpc="1">
            <a:prstTxWarp prst="textNoShape">
              <a:avLst/>
            </a:prstTxWarp>
            <a:noAutofit/>
          </a:bodyPr>
          <a:lstStyle/>
          <a:p>
            <a:pPr>
              <a:spcBef>
                <a:spcPts val="600"/>
              </a:spcBef>
            </a:pPr>
            <a:r>
              <a:rPr lang="en-US" sz="1800" dirty="0" smtClean="0">
                <a:ea typeface="Arial" charset="0"/>
                <a:cs typeface="Arial" charset="0"/>
              </a:rPr>
              <a:t>Optical fiber cables can be exposed to a number of </a:t>
            </a:r>
            <a:r>
              <a:rPr lang="en-US" sz="1800" dirty="0" smtClean="0">
                <a:ea typeface="Arial" charset="0"/>
                <a:cs typeface="Arial" charset="0"/>
              </a:rPr>
              <a:t>potential  hazards </a:t>
            </a:r>
            <a:r>
              <a:rPr lang="en-US" sz="1800" dirty="0" smtClean="0">
                <a:ea typeface="Arial" charset="0"/>
                <a:cs typeface="Arial" charset="0"/>
              </a:rPr>
              <a:t>in an indoor or outdoor environment</a:t>
            </a:r>
            <a:r>
              <a:rPr lang="en-US" sz="1800" dirty="0" smtClean="0">
                <a:ea typeface="Arial" charset="0"/>
                <a:cs typeface="Arial" charset="0"/>
              </a:rPr>
              <a:t>.</a:t>
            </a:r>
            <a:endParaRPr lang="en-US" sz="1800" dirty="0" smtClean="0">
              <a:ea typeface="Arial" charset="0"/>
              <a:cs typeface="Arial" charset="0"/>
            </a:endParaRPr>
          </a:p>
          <a:p>
            <a:pPr>
              <a:spcBef>
                <a:spcPts val="600"/>
              </a:spcBef>
            </a:pPr>
            <a:r>
              <a:rPr lang="en-US" sz="1800" dirty="0" smtClean="0">
                <a:ea typeface="Arial" charset="0"/>
                <a:cs typeface="Arial" charset="0"/>
              </a:rPr>
              <a:t>Damage can occur in a relatively short period of time</a:t>
            </a:r>
          </a:p>
          <a:p>
            <a:pPr>
              <a:spcBef>
                <a:spcPts val="600"/>
              </a:spcBef>
            </a:pPr>
            <a:r>
              <a:rPr lang="en-US" sz="1800" dirty="0" smtClean="0">
                <a:ea typeface="Arial" charset="0"/>
                <a:cs typeface="Arial" charset="0"/>
              </a:rPr>
              <a:t>The </a:t>
            </a:r>
            <a:r>
              <a:rPr lang="en-US" sz="1800" dirty="0" smtClean="0">
                <a:ea typeface="Arial" charset="0"/>
                <a:cs typeface="Arial" charset="0"/>
              </a:rPr>
              <a:t>type and severity of damage depends upon several </a:t>
            </a:r>
            <a:r>
              <a:rPr lang="en-US" sz="1800" dirty="0" smtClean="0">
                <a:ea typeface="Arial" charset="0"/>
                <a:cs typeface="Arial" charset="0"/>
              </a:rPr>
              <a:t> factors </a:t>
            </a:r>
            <a:r>
              <a:rPr lang="en-US" sz="1800" dirty="0" smtClean="0">
                <a:ea typeface="Arial" charset="0"/>
                <a:cs typeface="Arial" charset="0"/>
              </a:rPr>
              <a:t>including species, type </a:t>
            </a:r>
            <a:r>
              <a:rPr lang="en-US" sz="1800" dirty="0" smtClean="0">
                <a:ea typeface="Arial" charset="0"/>
                <a:cs typeface="Arial" charset="0"/>
              </a:rPr>
              <a:t>of installation/application</a:t>
            </a:r>
            <a:r>
              <a:rPr lang="en-US" sz="1800" dirty="0" smtClean="0">
                <a:ea typeface="Arial" charset="0"/>
                <a:cs typeface="Arial" charset="0"/>
              </a:rPr>
              <a:t>, and the </a:t>
            </a:r>
            <a:r>
              <a:rPr lang="en-US" sz="1800" dirty="0" smtClean="0">
                <a:ea typeface="Arial" charset="0"/>
                <a:cs typeface="Arial" charset="0"/>
              </a:rPr>
              <a:t>geographic </a:t>
            </a:r>
            <a:r>
              <a:rPr lang="en-US" sz="1800" dirty="0" smtClean="0">
                <a:ea typeface="Arial" charset="0"/>
                <a:cs typeface="Arial" charset="0"/>
              </a:rPr>
              <a:t>location</a:t>
            </a:r>
            <a:r>
              <a:rPr lang="en-US" sz="1800" dirty="0" smtClean="0">
                <a:ea typeface="Arial" charset="0"/>
                <a:cs typeface="Arial" charset="0"/>
              </a:rPr>
              <a:t>.</a:t>
            </a:r>
            <a:endParaRPr lang="en-US" sz="1800" dirty="0" smtClean="0">
              <a:ea typeface="Arial" charset="0"/>
              <a:cs typeface="Arial" charset="0"/>
            </a:endParaRPr>
          </a:p>
          <a:p>
            <a:pPr>
              <a:spcBef>
                <a:spcPts val="600"/>
              </a:spcBef>
            </a:pPr>
            <a:r>
              <a:rPr lang="en-US" sz="1800" dirty="0" smtClean="0">
                <a:ea typeface="Arial" charset="0"/>
                <a:cs typeface="Arial" charset="0"/>
              </a:rPr>
              <a:t>Rodent protection for optical fiber cables is generally based on making it difficult for the animal to gnaw into the cable core.  However some rodent protection is based upon making the cable “blend in” with the surroundings</a:t>
            </a:r>
            <a:r>
              <a:rPr lang="en-US" sz="1800" dirty="0" smtClean="0">
                <a:ea typeface="Arial" charset="0"/>
                <a:cs typeface="Arial" charset="0"/>
              </a:rPr>
              <a:t>.</a:t>
            </a:r>
            <a:endParaRPr lang="en-US" sz="1800" dirty="0" smtClean="0">
              <a:ea typeface="Arial" charset="0"/>
              <a:cs typeface="Arial" charset="0"/>
            </a:endParaRPr>
          </a:p>
          <a:p>
            <a:pPr>
              <a:spcBef>
                <a:spcPts val="600"/>
              </a:spcBef>
            </a:pPr>
            <a:r>
              <a:rPr lang="en-US" sz="1800" dirty="0" smtClean="0">
                <a:ea typeface="Arial" charset="0"/>
                <a:cs typeface="Arial" charset="0"/>
              </a:rPr>
              <a:t>The small diameter of fiber optic cables make them susceptible to </a:t>
            </a:r>
            <a:r>
              <a:rPr lang="en-US" sz="1800" dirty="0" smtClean="0">
                <a:ea typeface="Arial" charset="0"/>
                <a:cs typeface="Arial" charset="0"/>
              </a:rPr>
              <a:t>gnawing</a:t>
            </a:r>
            <a:r>
              <a:rPr lang="en-US" sz="1800" dirty="0" smtClean="0">
                <a:ea typeface="Arial" charset="0"/>
                <a:cs typeface="Arial" charset="0"/>
              </a:rPr>
              <a:t>.  Diameters typically greater than 19mm (0.75 in) are generally less susceptible to gnawing.</a:t>
            </a:r>
          </a:p>
        </p:txBody>
      </p:sp>
      <p:sp>
        <p:nvSpPr>
          <p:cNvPr id="4" name="Slide Number Placeholder 3"/>
          <p:cNvSpPr>
            <a:spLocks noGrp="1"/>
          </p:cNvSpPr>
          <p:nvPr>
            <p:ph type="sldNum" sz="quarter" idx="10"/>
          </p:nvPr>
        </p:nvSpPr>
        <p:spPr/>
        <p:txBody>
          <a:bodyPr/>
          <a:lstStyle/>
          <a:p>
            <a:fld id="{F081C464-AF3B-B042-B6FF-E2AA658FFD40}" type="slidenum">
              <a:rPr lang="en-US"/>
              <a:pPr/>
              <a:t>2</a:t>
            </a:fld>
            <a:endParaRPr lang="en-US"/>
          </a:p>
        </p:txBody>
      </p:sp>
      <p:pic>
        <p:nvPicPr>
          <p:cNvPr id="5" name="Picture 5" descr="photo of rodent chewing through wir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553200" y="820981"/>
            <a:ext cx="2514600" cy="18446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http://www.basinandrangewatch.org/images/AZ-deer.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36698" y="3200400"/>
            <a:ext cx="1662928" cy="19202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51221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146538" y="342900"/>
            <a:ext cx="8991600" cy="495300"/>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2800" b="1" dirty="0" smtClean="0">
                <a:ea typeface="Arial" charset="0"/>
                <a:cs typeface="Arial" charset="0"/>
              </a:rPr>
              <a:t>Questions</a:t>
            </a:r>
            <a:endParaRPr lang="en-US" sz="2800" b="1"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20</a:t>
            </a:fld>
            <a:endParaRPr lang="en-US"/>
          </a:p>
        </p:txBody>
      </p:sp>
      <p:pic>
        <p:nvPicPr>
          <p:cNvPr id="14338" name="Picture 2" descr="\\occ-fileserver\Users\mstover\My Documents\Michael\Misc\Rodent Resistance\Pictures\Gopher Caddyshack.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84738" y="1600200"/>
            <a:ext cx="7315200" cy="411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6234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65638" y="312738"/>
            <a:ext cx="8229600" cy="6016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latin typeface="Arial" charset="0"/>
                <a:ea typeface="Arial" charset="0"/>
                <a:cs typeface="Arial" charset="0"/>
              </a:rPr>
              <a:t>Competition</a:t>
            </a:r>
          </a:p>
        </p:txBody>
      </p:sp>
      <p:sp>
        <p:nvSpPr>
          <p:cNvPr id="26627" name="Content Placeholder 2"/>
          <p:cNvSpPr>
            <a:spLocks noGrp="1" noChangeAspect="1"/>
          </p:cNvSpPr>
          <p:nvPr>
            <p:ph idx="1"/>
          </p:nvPr>
        </p:nvSpPr>
        <p:spPr bwMode="auto">
          <a:xfrm>
            <a:off x="640080" y="914400"/>
            <a:ext cx="8597420" cy="4572000"/>
          </a:xfrm>
          <a:noFill/>
          <a:ln>
            <a:miter lim="800000"/>
            <a:headEnd/>
            <a:tailEnd/>
          </a:ln>
        </p:spPr>
        <p:txBody>
          <a:bodyPr vert="horz" wrap="square" lIns="91440" tIns="45720" rIns="91440" bIns="45720" numCol="1" anchor="t" anchorCtr="0" compatLnSpc="1">
            <a:prstTxWarp prst="textNoShape">
              <a:avLst/>
            </a:prstTxWarp>
            <a:noAutofit/>
          </a:bodyPr>
          <a:lstStyle/>
          <a:p>
            <a:r>
              <a:rPr lang="en-US" sz="2000" dirty="0" smtClean="0">
                <a:ea typeface="Arial" charset="0"/>
                <a:cs typeface="Arial" charset="0"/>
              </a:rPr>
              <a:t>Competitors offer a variety of armoring for rodent protection</a:t>
            </a:r>
          </a:p>
          <a:p>
            <a:pPr lvl="1"/>
            <a:r>
              <a:rPr lang="en-US" sz="1800" dirty="0" smtClean="0">
                <a:ea typeface="Arial" charset="0"/>
                <a:cs typeface="Arial" charset="0"/>
              </a:rPr>
              <a:t>Corrugated Steel Tape (CST)</a:t>
            </a:r>
          </a:p>
          <a:p>
            <a:pPr lvl="1"/>
            <a:r>
              <a:rPr lang="en-US" sz="1800" dirty="0" smtClean="0">
                <a:ea typeface="Arial" charset="0"/>
                <a:cs typeface="Arial" charset="0"/>
              </a:rPr>
              <a:t>FRP</a:t>
            </a:r>
          </a:p>
          <a:p>
            <a:pPr lvl="1"/>
            <a:r>
              <a:rPr lang="en-US" sz="1800" dirty="0" smtClean="0">
                <a:ea typeface="Arial" charset="0"/>
                <a:cs typeface="Arial" charset="0"/>
              </a:rPr>
              <a:t>Steel Wire </a:t>
            </a:r>
          </a:p>
          <a:p>
            <a:pPr lvl="1"/>
            <a:r>
              <a:rPr lang="en-US" sz="1800" dirty="0" smtClean="0">
                <a:ea typeface="Arial" charset="0"/>
                <a:cs typeface="Arial" charset="0"/>
              </a:rPr>
              <a:t>Nylon Jacket</a:t>
            </a:r>
          </a:p>
          <a:p>
            <a:pPr lvl="1"/>
            <a:r>
              <a:rPr lang="en-US" sz="1800" dirty="0" smtClean="0">
                <a:ea typeface="Arial" charset="0"/>
                <a:cs typeface="Arial" charset="0"/>
              </a:rPr>
              <a:t>Chemical Repellents</a:t>
            </a:r>
            <a:endParaRPr lang="en-US" sz="1400" dirty="0">
              <a:ea typeface="Arial" charset="0"/>
              <a:cs typeface="Arial" charset="0"/>
            </a:endParaRPr>
          </a:p>
          <a:p>
            <a:r>
              <a:rPr lang="en-US" sz="2000" dirty="0" smtClean="0">
                <a:ea typeface="Arial" charset="0"/>
                <a:cs typeface="Arial" charset="0"/>
              </a:rPr>
              <a:t>Corning </a:t>
            </a:r>
            <a:r>
              <a:rPr lang="en-US" sz="2000" dirty="0" smtClean="0">
                <a:ea typeface="Arial" charset="0"/>
                <a:cs typeface="Arial" charset="0"/>
              </a:rPr>
              <a:t>offers a dielectric armor in their Mic Cables, but make no statement about them being rodent resistant.  They only mention crush resistance</a:t>
            </a:r>
            <a:r>
              <a:rPr lang="en-US" sz="2000" dirty="0" smtClean="0">
                <a:ea typeface="Arial" charset="0"/>
                <a:cs typeface="Arial" charset="0"/>
              </a:rPr>
              <a:t>.</a:t>
            </a:r>
            <a:endParaRPr lang="en-US" sz="2000" dirty="0" smtClean="0">
              <a:ea typeface="Arial" charset="0"/>
              <a:cs typeface="Arial" charset="0"/>
            </a:endParaRPr>
          </a:p>
          <a:p>
            <a:r>
              <a:rPr lang="en-US" sz="2000" dirty="0" smtClean="0">
                <a:ea typeface="Arial" charset="0"/>
                <a:cs typeface="Arial" charset="0"/>
              </a:rPr>
              <a:t>Some competitors state that their interlocked armor cables (ILA) are rated for direct burial and some even state that they are rodent resistant.  </a:t>
            </a:r>
          </a:p>
          <a:p>
            <a:r>
              <a:rPr lang="en-US" sz="2000" dirty="0" smtClean="0">
                <a:ea typeface="Arial" charset="0"/>
                <a:cs typeface="Arial" charset="0"/>
              </a:rPr>
              <a:t>Most competitors in the industry do not recommend ILA for direct burial</a:t>
            </a:r>
            <a:endParaRPr lang="en-US" sz="2000" dirty="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3</a:t>
            </a:fld>
            <a:endParaRPr lang="en-US"/>
          </a:p>
        </p:txBody>
      </p:sp>
      <p:pic>
        <p:nvPicPr>
          <p:cNvPr id="1026" name="Picture 2" descr="http://farm4.staticflickr.com/3603/3651323703_51b4b800ef_z.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02222" y="1371600"/>
            <a:ext cx="2893016" cy="1600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89446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65638" y="312738"/>
            <a:ext cx="8229600" cy="4492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latin typeface="Arial" charset="0"/>
                <a:ea typeface="Arial" charset="0"/>
                <a:cs typeface="Arial" charset="0"/>
              </a:rPr>
              <a:t>Competition</a:t>
            </a:r>
          </a:p>
        </p:txBody>
      </p:sp>
      <p:sp>
        <p:nvSpPr>
          <p:cNvPr id="26627" name="Content Placeholder 2"/>
          <p:cNvSpPr>
            <a:spLocks noGrp="1" noChangeAspect="1"/>
          </p:cNvSpPr>
          <p:nvPr>
            <p:ph idx="1"/>
          </p:nvPr>
        </p:nvSpPr>
        <p:spPr bwMode="auto">
          <a:xfrm>
            <a:off x="609600" y="908248"/>
            <a:ext cx="8381999" cy="5079453"/>
          </a:xfrm>
          <a:noFill/>
          <a:ln>
            <a:miter lim="800000"/>
            <a:headEnd/>
            <a:tailEnd/>
          </a:ln>
        </p:spPr>
        <p:txBody>
          <a:bodyPr vert="horz" wrap="square" lIns="91440" tIns="45720" rIns="91440" bIns="45720" numCol="1" anchor="t" anchorCtr="0" compatLnSpc="1">
            <a:prstTxWarp prst="textNoShape">
              <a:avLst/>
            </a:prstTxWarp>
            <a:normAutofit/>
          </a:bodyPr>
          <a:lstStyle/>
          <a:p>
            <a:pPr>
              <a:lnSpc>
                <a:spcPct val="150000"/>
              </a:lnSpc>
            </a:pPr>
            <a:r>
              <a:rPr lang="en-US" sz="2000" dirty="0" smtClean="0">
                <a:ea typeface="Arial" charset="0"/>
                <a:cs typeface="Arial" charset="0"/>
              </a:rPr>
              <a:t>Belden lists a percent effective chart for various types of armoring.</a:t>
            </a:r>
          </a:p>
          <a:p>
            <a:pPr>
              <a:lnSpc>
                <a:spcPct val="150000"/>
              </a:lnSpc>
            </a:pPr>
            <a:r>
              <a:rPr lang="en-US" sz="2000" dirty="0" smtClean="0">
                <a:ea typeface="Arial" charset="0"/>
                <a:cs typeface="Arial" charset="0"/>
              </a:rPr>
              <a:t>There is no mention on how they determined the results.</a:t>
            </a:r>
          </a:p>
        </p:txBody>
      </p:sp>
      <p:sp>
        <p:nvSpPr>
          <p:cNvPr id="4" name="Slide Number Placeholder 3"/>
          <p:cNvSpPr>
            <a:spLocks noGrp="1"/>
          </p:cNvSpPr>
          <p:nvPr>
            <p:ph type="sldNum" sz="quarter" idx="10"/>
          </p:nvPr>
        </p:nvSpPr>
        <p:spPr/>
        <p:txBody>
          <a:bodyPr/>
          <a:lstStyle/>
          <a:p>
            <a:fld id="{F081C464-AF3B-B042-B6FF-E2AA658FFD40}" type="slidenum">
              <a:rPr lang="en-US"/>
              <a:pPr/>
              <a:t>4</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8924" y="2034826"/>
            <a:ext cx="8029831" cy="395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01857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65638" y="312738"/>
            <a:ext cx="8229600" cy="4492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latin typeface="Arial" charset="0"/>
                <a:ea typeface="Arial" charset="0"/>
                <a:cs typeface="Arial" charset="0"/>
              </a:rPr>
              <a:t>Armoring - OCC</a:t>
            </a:r>
          </a:p>
        </p:txBody>
      </p:sp>
      <p:sp>
        <p:nvSpPr>
          <p:cNvPr id="26627" name="Content Placeholder 2"/>
          <p:cNvSpPr>
            <a:spLocks noGrp="1" noChangeAspect="1"/>
          </p:cNvSpPr>
          <p:nvPr>
            <p:ph idx="1"/>
          </p:nvPr>
        </p:nvSpPr>
        <p:spPr bwMode="auto">
          <a:xfrm>
            <a:off x="609601" y="838200"/>
            <a:ext cx="7680960" cy="5079453"/>
          </a:xfrm>
          <a:noFill/>
          <a:ln>
            <a:miter lim="800000"/>
            <a:headEnd/>
            <a:tailEnd/>
          </a:ln>
        </p:spPr>
        <p:txBody>
          <a:bodyPr vert="horz" wrap="square" lIns="91440" tIns="45720" rIns="91440" bIns="45720" numCol="1" anchor="t" anchorCtr="0" compatLnSpc="1">
            <a:prstTxWarp prst="textNoShape">
              <a:avLst/>
            </a:prstTxWarp>
            <a:noAutofit/>
          </a:bodyPr>
          <a:lstStyle/>
          <a:p>
            <a:pPr>
              <a:lnSpc>
                <a:spcPct val="110000"/>
              </a:lnSpc>
            </a:pPr>
            <a:r>
              <a:rPr lang="en-US" sz="1800" b="1" dirty="0" smtClean="0">
                <a:ea typeface="Arial" charset="0"/>
                <a:cs typeface="Arial" charset="0"/>
              </a:rPr>
              <a:t>CST</a:t>
            </a:r>
          </a:p>
          <a:p>
            <a:pPr lvl="1">
              <a:lnSpc>
                <a:spcPct val="110000"/>
              </a:lnSpc>
            </a:pPr>
            <a:r>
              <a:rPr lang="en-US" sz="1400" dirty="0" smtClean="0">
                <a:ea typeface="Arial" charset="0"/>
                <a:cs typeface="Arial" charset="0"/>
              </a:rPr>
              <a:t>Excellent:  Direct Burial, Aerial, Subterranean Tunnels</a:t>
            </a:r>
          </a:p>
          <a:p>
            <a:pPr lvl="1">
              <a:lnSpc>
                <a:spcPct val="110000"/>
              </a:lnSpc>
            </a:pPr>
            <a:r>
              <a:rPr lang="en-US" sz="1400" dirty="0" smtClean="0">
                <a:ea typeface="Arial" charset="0"/>
                <a:cs typeface="Arial" charset="0"/>
              </a:rPr>
              <a:t>Caution</a:t>
            </a:r>
            <a:r>
              <a:rPr lang="en-US" sz="1400" dirty="0" smtClean="0">
                <a:ea typeface="Arial" charset="0"/>
                <a:cs typeface="Arial" charset="0"/>
              </a:rPr>
              <a:t>:  Conduit, Cable Tray</a:t>
            </a:r>
          </a:p>
          <a:p>
            <a:pPr lvl="1">
              <a:lnSpc>
                <a:spcPct val="110000"/>
              </a:lnSpc>
            </a:pPr>
            <a:r>
              <a:rPr lang="en-US" sz="1400" dirty="0" smtClean="0">
                <a:ea typeface="Arial" charset="0"/>
                <a:cs typeface="Arial" charset="0"/>
              </a:rPr>
              <a:t>Not Recommended:  Deployable</a:t>
            </a:r>
          </a:p>
          <a:p>
            <a:pPr>
              <a:lnSpc>
                <a:spcPct val="110000"/>
              </a:lnSpc>
            </a:pPr>
            <a:r>
              <a:rPr lang="en-US" sz="1800" b="1" dirty="0" smtClean="0">
                <a:ea typeface="Arial" charset="0"/>
                <a:cs typeface="Arial" charset="0"/>
              </a:rPr>
              <a:t>FRP</a:t>
            </a:r>
          </a:p>
          <a:p>
            <a:pPr lvl="1">
              <a:lnSpc>
                <a:spcPct val="110000"/>
              </a:lnSpc>
            </a:pPr>
            <a:r>
              <a:rPr lang="en-US" sz="1400" dirty="0" smtClean="0">
                <a:ea typeface="Arial" charset="0"/>
                <a:cs typeface="Arial" charset="0"/>
              </a:rPr>
              <a:t>Excellent:  Deployable, Subterranean Tunnels, Conduit, Cable Tray</a:t>
            </a:r>
          </a:p>
          <a:p>
            <a:pPr lvl="1">
              <a:lnSpc>
                <a:spcPct val="110000"/>
              </a:lnSpc>
            </a:pPr>
            <a:r>
              <a:rPr lang="en-US" sz="1400" dirty="0" smtClean="0">
                <a:ea typeface="Arial" charset="0"/>
                <a:cs typeface="Arial" charset="0"/>
              </a:rPr>
              <a:t>Good:  Aerial</a:t>
            </a:r>
          </a:p>
          <a:p>
            <a:pPr lvl="1">
              <a:lnSpc>
                <a:spcPct val="110000"/>
              </a:lnSpc>
            </a:pPr>
            <a:r>
              <a:rPr lang="en-US" sz="1400" dirty="0" smtClean="0">
                <a:ea typeface="Arial" charset="0"/>
                <a:cs typeface="Arial" charset="0"/>
              </a:rPr>
              <a:t>Not Recommended:  Direct Burial</a:t>
            </a:r>
          </a:p>
          <a:p>
            <a:pPr>
              <a:lnSpc>
                <a:spcPct val="110000"/>
              </a:lnSpc>
            </a:pPr>
            <a:r>
              <a:rPr lang="en-US" sz="1800" b="1" dirty="0" err="1" smtClean="0">
                <a:ea typeface="Arial" charset="0"/>
                <a:cs typeface="Arial" charset="0"/>
              </a:rPr>
              <a:t>Bitterant</a:t>
            </a:r>
            <a:r>
              <a:rPr lang="en-US" sz="1800" dirty="0" smtClean="0">
                <a:ea typeface="Arial" charset="0"/>
                <a:cs typeface="Arial" charset="0"/>
              </a:rPr>
              <a:t> (non-toxic)</a:t>
            </a:r>
            <a:endParaRPr lang="en-US" sz="1800" b="1" dirty="0" smtClean="0">
              <a:ea typeface="Arial" charset="0"/>
              <a:cs typeface="Arial" charset="0"/>
            </a:endParaRPr>
          </a:p>
          <a:p>
            <a:pPr lvl="1">
              <a:lnSpc>
                <a:spcPct val="110000"/>
              </a:lnSpc>
            </a:pPr>
            <a:r>
              <a:rPr lang="en-US" sz="1400" dirty="0">
                <a:ea typeface="Arial" charset="0"/>
                <a:cs typeface="Arial" charset="0"/>
              </a:rPr>
              <a:t>Excellent: Subterranean </a:t>
            </a:r>
            <a:r>
              <a:rPr lang="en-US" sz="1400" dirty="0" smtClean="0">
                <a:ea typeface="Arial" charset="0"/>
                <a:cs typeface="Arial" charset="0"/>
              </a:rPr>
              <a:t>Tunnels, Deployable, Conduit, Cable Tray</a:t>
            </a:r>
          </a:p>
          <a:p>
            <a:pPr lvl="1">
              <a:lnSpc>
                <a:spcPct val="110000"/>
              </a:lnSpc>
            </a:pPr>
            <a:r>
              <a:rPr lang="en-US" sz="1400" dirty="0" smtClean="0">
                <a:ea typeface="Arial" charset="0"/>
                <a:cs typeface="Arial" charset="0"/>
              </a:rPr>
              <a:t>Not Recommended:  Aerial, Direct Burial</a:t>
            </a:r>
          </a:p>
          <a:p>
            <a:pPr>
              <a:lnSpc>
                <a:spcPct val="110000"/>
              </a:lnSpc>
            </a:pPr>
            <a:r>
              <a:rPr lang="en-US" sz="1800" b="1" dirty="0" smtClean="0">
                <a:ea typeface="Arial" charset="0"/>
                <a:cs typeface="Arial" charset="0"/>
              </a:rPr>
              <a:t>Braid</a:t>
            </a:r>
          </a:p>
          <a:p>
            <a:pPr lvl="1">
              <a:lnSpc>
                <a:spcPct val="110000"/>
              </a:lnSpc>
            </a:pPr>
            <a:r>
              <a:rPr lang="en-US" sz="1400" dirty="0" smtClean="0">
                <a:ea typeface="Arial" charset="0"/>
                <a:cs typeface="Arial" charset="0"/>
              </a:rPr>
              <a:t>Excellent:  Marine Applications</a:t>
            </a:r>
          </a:p>
          <a:p>
            <a:pPr lvl="1">
              <a:lnSpc>
                <a:spcPct val="110000"/>
              </a:lnSpc>
            </a:pPr>
            <a:r>
              <a:rPr lang="en-US" sz="1400" dirty="0" smtClean="0">
                <a:ea typeface="Arial" charset="0"/>
                <a:cs typeface="Arial" charset="0"/>
              </a:rPr>
              <a:t>Poor:  Deployable</a:t>
            </a:r>
          </a:p>
          <a:p>
            <a:pPr lvl="1">
              <a:lnSpc>
                <a:spcPct val="110000"/>
              </a:lnSpc>
            </a:pPr>
            <a:r>
              <a:rPr lang="en-US" sz="1400" dirty="0">
                <a:ea typeface="Arial" charset="0"/>
                <a:cs typeface="Arial" charset="0"/>
              </a:rPr>
              <a:t>Not Recommended:  Direct </a:t>
            </a:r>
            <a:r>
              <a:rPr lang="en-US" sz="1400" dirty="0" smtClean="0">
                <a:ea typeface="Arial" charset="0"/>
                <a:cs typeface="Arial" charset="0"/>
              </a:rPr>
              <a:t>Burial, Conduit, </a:t>
            </a:r>
            <a:r>
              <a:rPr lang="en-US" sz="1400" dirty="0">
                <a:ea typeface="Arial" charset="0"/>
                <a:cs typeface="Arial" charset="0"/>
              </a:rPr>
              <a:t>Subterranean </a:t>
            </a:r>
            <a:r>
              <a:rPr lang="en-US" sz="1400" dirty="0" smtClean="0">
                <a:ea typeface="Arial" charset="0"/>
                <a:cs typeface="Arial" charset="0"/>
              </a:rPr>
              <a:t>Tunnels, Aerial, Cable Tray</a:t>
            </a:r>
            <a:endParaRPr lang="en-US" sz="1400" dirty="0">
              <a:ea typeface="Arial" charset="0"/>
              <a:cs typeface="Arial" charset="0"/>
            </a:endParaRPr>
          </a:p>
          <a:p>
            <a:pPr>
              <a:lnSpc>
                <a:spcPct val="110000"/>
              </a:lnSpc>
            </a:pPr>
            <a:r>
              <a:rPr lang="en-US" sz="1800" b="1" dirty="0" smtClean="0">
                <a:ea typeface="Arial" charset="0"/>
                <a:cs typeface="Arial" charset="0"/>
              </a:rPr>
              <a:t>ILA</a:t>
            </a:r>
          </a:p>
          <a:p>
            <a:pPr lvl="1">
              <a:lnSpc>
                <a:spcPct val="110000"/>
              </a:lnSpc>
            </a:pPr>
            <a:r>
              <a:rPr lang="en-US" sz="1400" dirty="0" smtClean="0">
                <a:ea typeface="Arial" charset="0"/>
                <a:cs typeface="Arial" charset="0"/>
              </a:rPr>
              <a:t>Not Recommended:  Any Rodent Protection    </a:t>
            </a:r>
          </a:p>
        </p:txBody>
      </p:sp>
      <p:sp>
        <p:nvSpPr>
          <p:cNvPr id="4" name="Slide Number Placeholder 3"/>
          <p:cNvSpPr>
            <a:spLocks noGrp="1"/>
          </p:cNvSpPr>
          <p:nvPr>
            <p:ph type="sldNum" sz="quarter" idx="10"/>
          </p:nvPr>
        </p:nvSpPr>
        <p:spPr/>
        <p:txBody>
          <a:bodyPr/>
          <a:lstStyle/>
          <a:p>
            <a:fld id="{F081C464-AF3B-B042-B6FF-E2AA658FFD40}" type="slidenum">
              <a:rPr lang="en-US"/>
              <a:pPr/>
              <a:t>5</a:t>
            </a:fld>
            <a:endParaRPr lang="en-US"/>
          </a:p>
        </p:txBody>
      </p:sp>
      <p:pic>
        <p:nvPicPr>
          <p:cNvPr id="2050" name="Picture 2" descr="image00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00800" y="1600200"/>
            <a:ext cx="2590800" cy="1941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627">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2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27">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627">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7">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627">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627">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62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65638" y="312738"/>
            <a:ext cx="8229600" cy="6016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latin typeface="Arial" charset="0"/>
                <a:ea typeface="Arial" charset="0"/>
                <a:cs typeface="Arial" charset="0"/>
              </a:rPr>
              <a:t>Know Your Threat!</a:t>
            </a:r>
          </a:p>
        </p:txBody>
      </p:sp>
      <p:sp>
        <p:nvSpPr>
          <p:cNvPr id="26627" name="Content Placeholder 2"/>
          <p:cNvSpPr>
            <a:spLocks noGrp="1" noChangeAspect="1"/>
          </p:cNvSpPr>
          <p:nvPr>
            <p:ph idx="1"/>
          </p:nvPr>
        </p:nvSpPr>
        <p:spPr bwMode="auto">
          <a:xfrm>
            <a:off x="565638" y="3131820"/>
            <a:ext cx="8068457" cy="2743200"/>
          </a:xfrm>
          <a:noFill/>
          <a:ln>
            <a:miter lim="800000"/>
            <a:headEnd/>
            <a:tailEnd/>
          </a:ln>
        </p:spPr>
        <p:txBody>
          <a:bodyPr vert="horz" wrap="square" lIns="91440" tIns="45720" rIns="91440" bIns="45720" numCol="1" anchor="t" anchorCtr="0" compatLnSpc="1">
            <a:prstTxWarp prst="textNoShape">
              <a:avLst/>
            </a:prstTxWarp>
            <a:noAutofit/>
          </a:bodyPr>
          <a:lstStyle/>
          <a:p>
            <a:pPr>
              <a:lnSpc>
                <a:spcPct val="110000"/>
              </a:lnSpc>
            </a:pPr>
            <a:r>
              <a:rPr lang="en-US" sz="1600" dirty="0" smtClean="0">
                <a:ea typeface="Arial" charset="0"/>
                <a:cs typeface="Arial" charset="0"/>
              </a:rPr>
              <a:t>Most important thing to understand is what will be the threat to the cable.</a:t>
            </a:r>
          </a:p>
          <a:p>
            <a:pPr>
              <a:lnSpc>
                <a:spcPct val="110000"/>
              </a:lnSpc>
            </a:pPr>
            <a:r>
              <a:rPr lang="en-US" sz="1600" dirty="0" smtClean="0">
                <a:ea typeface="Arial" charset="0"/>
                <a:cs typeface="Arial" charset="0"/>
              </a:rPr>
              <a:t>Once you know what the threat is, the correct armoring can be applied.</a:t>
            </a:r>
          </a:p>
          <a:p>
            <a:pPr>
              <a:lnSpc>
                <a:spcPct val="110000"/>
              </a:lnSpc>
            </a:pPr>
            <a:r>
              <a:rPr lang="en-US" sz="1600" dirty="0" smtClean="0">
                <a:ea typeface="Arial" charset="0"/>
                <a:cs typeface="Arial" charset="0"/>
              </a:rPr>
              <a:t>Some armoring works great for certain applications, but some armoring may attract mammals.</a:t>
            </a:r>
          </a:p>
          <a:p>
            <a:pPr marL="0" indent="0">
              <a:lnSpc>
                <a:spcPct val="110000"/>
              </a:lnSpc>
              <a:buNone/>
            </a:pPr>
            <a:r>
              <a:rPr lang="en-US" sz="1600" dirty="0" smtClean="0">
                <a:ea typeface="Arial" charset="0"/>
                <a:cs typeface="Arial" charset="0"/>
              </a:rPr>
              <a:t>	- </a:t>
            </a:r>
            <a:r>
              <a:rPr lang="en-US" sz="1400" dirty="0" smtClean="0">
                <a:ea typeface="Arial" charset="0"/>
                <a:cs typeface="Arial" charset="0"/>
              </a:rPr>
              <a:t>Example:  </a:t>
            </a:r>
            <a:r>
              <a:rPr lang="en-US" sz="1400" dirty="0" err="1" smtClean="0">
                <a:ea typeface="Arial" charset="0"/>
                <a:cs typeface="Arial" charset="0"/>
              </a:rPr>
              <a:t>Bitterant</a:t>
            </a:r>
            <a:r>
              <a:rPr lang="en-US" sz="1400" dirty="0" smtClean="0">
                <a:ea typeface="Arial" charset="0"/>
                <a:cs typeface="Arial" charset="0"/>
              </a:rPr>
              <a:t> – May attract Squirrels, but will deter rats/mice</a:t>
            </a:r>
          </a:p>
          <a:p>
            <a:pPr>
              <a:lnSpc>
                <a:spcPct val="110000"/>
              </a:lnSpc>
            </a:pPr>
            <a:r>
              <a:rPr lang="en-US" sz="1600" dirty="0" smtClean="0">
                <a:ea typeface="Arial" charset="0"/>
                <a:cs typeface="Arial" charset="0"/>
              </a:rPr>
              <a:t>Some applications may only require a color change</a:t>
            </a:r>
          </a:p>
          <a:p>
            <a:pPr>
              <a:lnSpc>
                <a:spcPct val="110000"/>
              </a:lnSpc>
            </a:pPr>
            <a:r>
              <a:rPr lang="en-US" sz="1600" dirty="0" smtClean="0">
                <a:ea typeface="Arial" charset="0"/>
                <a:cs typeface="Arial" charset="0"/>
              </a:rPr>
              <a:t>Some examples of threats OCC has came across:  Rats, Gophers, Groundhogs, Deer, Monkeys, Termites, Jackals, Rabbits, Dingo’s, Goats, Oryx’s, Possums, Blue Crabs, Marmots, Snowshoe Hares, and Installers… </a:t>
            </a:r>
          </a:p>
        </p:txBody>
      </p:sp>
      <p:sp>
        <p:nvSpPr>
          <p:cNvPr id="4" name="Slide Number Placeholder 3"/>
          <p:cNvSpPr>
            <a:spLocks noGrp="1"/>
          </p:cNvSpPr>
          <p:nvPr>
            <p:ph type="sldNum" sz="quarter" idx="10"/>
          </p:nvPr>
        </p:nvSpPr>
        <p:spPr/>
        <p:txBody>
          <a:bodyPr/>
          <a:lstStyle/>
          <a:p>
            <a:fld id="{F081C464-AF3B-B042-B6FF-E2AA658FFD40}" type="slidenum">
              <a:rPr lang="en-US"/>
              <a:pPr/>
              <a:t>6</a:t>
            </a:fld>
            <a:endParaRPr lang="en-US"/>
          </a:p>
        </p:txBody>
      </p:sp>
      <p:pic>
        <p:nvPicPr>
          <p:cNvPr id="1026" name="Picture 2" descr="\\occ-fileserver\Users\mstover\My Documents\Michael\Misc\Rodent Resistance\Pictures\Squirrel Aerial 2.jpg"/>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00600" y="914400"/>
            <a:ext cx="3017520" cy="214122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earth-cards.com/gopher_6311.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9601" y="914400"/>
            <a:ext cx="3095625" cy="2143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02010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95F249E-9C5C-2043-9AEE-C402CAE47F15}" type="slidenum">
              <a:rPr lang="en-US" smtClean="0"/>
              <a:pPr/>
              <a:t>7</a:t>
            </a:fld>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71600" y="981075"/>
            <a:ext cx="3429000" cy="4895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1"/>
          <p:cNvSpPr>
            <a:spLocks noGrp="1"/>
          </p:cNvSpPr>
          <p:nvPr>
            <p:ph type="title"/>
          </p:nvPr>
        </p:nvSpPr>
        <p:spPr bwMode="auto">
          <a:xfrm>
            <a:off x="565638" y="312738"/>
            <a:ext cx="8229600" cy="5254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latin typeface="Arial" charset="0"/>
                <a:ea typeface="Arial" charset="0"/>
                <a:cs typeface="Arial" charset="0"/>
              </a:rPr>
              <a:t>Know Your Threat!</a:t>
            </a:r>
          </a:p>
        </p:txBody>
      </p:sp>
      <p:sp>
        <p:nvSpPr>
          <p:cNvPr id="8" name="Content Placeholder 2"/>
          <p:cNvSpPr>
            <a:spLocks noGrp="1" noChangeAspect="1"/>
          </p:cNvSpPr>
          <p:nvPr>
            <p:ph idx="1"/>
          </p:nvPr>
        </p:nvSpPr>
        <p:spPr bwMode="auto">
          <a:xfrm>
            <a:off x="5486401" y="1460867"/>
            <a:ext cx="3308837" cy="2196733"/>
          </a:xfrm>
          <a:noFill/>
          <a:ln>
            <a:miter lim="800000"/>
            <a:headEnd/>
            <a:tailEnd/>
          </a:ln>
        </p:spPr>
        <p:txBody>
          <a:bodyPr vert="horz" wrap="square" lIns="91440" tIns="45720" rIns="91440" bIns="45720" numCol="1" anchor="t" anchorCtr="0" compatLnSpc="1">
            <a:prstTxWarp prst="textNoShape">
              <a:avLst/>
            </a:prstTxWarp>
            <a:noAutofit/>
          </a:bodyPr>
          <a:lstStyle/>
          <a:p>
            <a:pPr marL="0" indent="0">
              <a:spcBef>
                <a:spcPts val="600"/>
              </a:spcBef>
              <a:buNone/>
            </a:pPr>
            <a:r>
              <a:rPr lang="en-US" sz="2400" dirty="0" smtClean="0">
                <a:ea typeface="Arial" charset="0"/>
                <a:cs typeface="Arial" charset="0"/>
              </a:rPr>
              <a:t>Some installers will do anything to make it look like a cable or rodent issue and not an install issue.</a:t>
            </a:r>
          </a:p>
        </p:txBody>
      </p:sp>
    </p:spTree>
    <p:extLst>
      <p:ext uri="{BB962C8B-B14F-4D97-AF65-F5344CB8AC3E}">
        <p14:creationId xmlns:p14="http://schemas.microsoft.com/office/powerpoint/2010/main" xmlns="" val="3799926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65638" y="312738"/>
            <a:ext cx="8229600" cy="5254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latin typeface="Arial" charset="0"/>
                <a:ea typeface="Arial" charset="0"/>
                <a:cs typeface="Arial" charset="0"/>
              </a:rPr>
              <a:t>Direct Burial</a:t>
            </a:r>
          </a:p>
        </p:txBody>
      </p:sp>
      <p:sp>
        <p:nvSpPr>
          <p:cNvPr id="26627" name="Content Placeholder 2"/>
          <p:cNvSpPr>
            <a:spLocks noGrp="1" noChangeAspect="1"/>
          </p:cNvSpPr>
          <p:nvPr>
            <p:ph idx="1"/>
          </p:nvPr>
        </p:nvSpPr>
        <p:spPr bwMode="auto">
          <a:xfrm>
            <a:off x="565638" y="838200"/>
            <a:ext cx="5835163" cy="4280613"/>
          </a:xfrm>
          <a:noFill/>
          <a:ln>
            <a:miter lim="800000"/>
            <a:headEnd/>
            <a:tailEnd/>
          </a:ln>
        </p:spPr>
        <p:txBody>
          <a:bodyPr vert="horz" wrap="square" lIns="91440" tIns="45720" rIns="91440" bIns="45720" numCol="1" anchor="t" anchorCtr="0" compatLnSpc="1">
            <a:prstTxWarp prst="textNoShape">
              <a:avLst/>
            </a:prstTxWarp>
            <a:normAutofit/>
          </a:bodyPr>
          <a:lstStyle/>
          <a:p>
            <a:pPr>
              <a:spcBef>
                <a:spcPts val="600"/>
              </a:spcBef>
            </a:pPr>
            <a:r>
              <a:rPr lang="en-US" sz="1600" dirty="0" smtClean="0">
                <a:ea typeface="Arial" charset="0"/>
                <a:cs typeface="Arial" charset="0"/>
              </a:rPr>
              <a:t>Only Corrugated Steel Tape (CST) is the only armoring recommended for Direct Burial</a:t>
            </a:r>
          </a:p>
          <a:p>
            <a:pPr>
              <a:spcBef>
                <a:spcPts val="600"/>
              </a:spcBef>
            </a:pPr>
            <a:r>
              <a:rPr lang="en-US" sz="1600" dirty="0">
                <a:ea typeface="Arial" charset="0"/>
                <a:cs typeface="Arial" charset="0"/>
              </a:rPr>
              <a:t>Designed for use with burrowing and non-burrowing </a:t>
            </a:r>
            <a:r>
              <a:rPr lang="en-US" sz="1600" dirty="0" smtClean="0">
                <a:ea typeface="Arial" charset="0"/>
                <a:cs typeface="Arial" charset="0"/>
              </a:rPr>
              <a:t>Rodents</a:t>
            </a:r>
          </a:p>
          <a:p>
            <a:pPr>
              <a:spcBef>
                <a:spcPts val="600"/>
              </a:spcBef>
            </a:pPr>
            <a:endParaRPr lang="en-US" sz="1600" dirty="0">
              <a:ea typeface="Arial" charset="0"/>
              <a:cs typeface="Arial" charset="0"/>
            </a:endParaRPr>
          </a:p>
          <a:p>
            <a:pPr>
              <a:spcBef>
                <a:spcPts val="600"/>
              </a:spcBef>
            </a:pPr>
            <a:endParaRPr lang="en-US" sz="1600" dirty="0" smtClean="0">
              <a:ea typeface="Arial" charset="0"/>
              <a:cs typeface="Arial" charset="0"/>
            </a:endParaRPr>
          </a:p>
          <a:p>
            <a:pPr>
              <a:spcBef>
                <a:spcPts val="600"/>
              </a:spcBef>
            </a:pPr>
            <a:endParaRPr lang="en-US" sz="1600" dirty="0">
              <a:ea typeface="Arial" charset="0"/>
              <a:cs typeface="Arial" charset="0"/>
            </a:endParaRPr>
          </a:p>
          <a:p>
            <a:pPr>
              <a:spcBef>
                <a:spcPts val="600"/>
              </a:spcBef>
            </a:pPr>
            <a:r>
              <a:rPr lang="en-US" sz="1600" dirty="0" smtClean="0">
                <a:ea typeface="Arial" charset="0"/>
                <a:cs typeface="Arial" charset="0"/>
              </a:rPr>
              <a:t>Non-CST cables do not offer adequate protection from burrowing rodents</a:t>
            </a:r>
            <a:endParaRPr lang="en-US" sz="1600" dirty="0">
              <a:ea typeface="Arial" charset="0"/>
              <a:cs typeface="Arial" charset="0"/>
            </a:endParaRPr>
          </a:p>
          <a:p>
            <a:pPr marL="0" indent="0">
              <a:lnSpc>
                <a:spcPct val="150000"/>
              </a:lnSpc>
              <a:buNone/>
            </a:pPr>
            <a:endParaRPr lang="en-US" sz="1400" dirty="0" smtClean="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8</a:t>
            </a:fld>
            <a:endParaRPr lang="en-US"/>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90600" y="2057400"/>
            <a:ext cx="2954215" cy="732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preferRelativeResize="0">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6400800" y="851601"/>
            <a:ext cx="2470638" cy="1739199"/>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74478" y="4018074"/>
            <a:ext cx="2438399"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443156" y="4020360"/>
            <a:ext cx="2632329" cy="18265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2" descr="image001"/>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400801" y="4020360"/>
            <a:ext cx="2429024" cy="1881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079277" y="5849501"/>
            <a:ext cx="1828800" cy="261610"/>
          </a:xfrm>
          <a:prstGeom prst="rect">
            <a:avLst/>
          </a:prstGeom>
          <a:noFill/>
        </p:spPr>
        <p:txBody>
          <a:bodyPr wrap="square" rtlCol="0">
            <a:spAutoFit/>
          </a:bodyPr>
          <a:lstStyle/>
          <a:p>
            <a:r>
              <a:rPr lang="en-US" sz="1100" dirty="0" smtClean="0"/>
              <a:t>FRP subjected to Gophers</a:t>
            </a:r>
            <a:endParaRPr lang="en-US" sz="1100" dirty="0"/>
          </a:p>
        </p:txBody>
      </p:sp>
      <p:sp>
        <p:nvSpPr>
          <p:cNvPr id="14" name="TextBox 13"/>
          <p:cNvSpPr txBox="1"/>
          <p:nvPr/>
        </p:nvSpPr>
        <p:spPr>
          <a:xfrm>
            <a:off x="4220307" y="5858283"/>
            <a:ext cx="767613" cy="261610"/>
          </a:xfrm>
          <a:prstGeom prst="rect">
            <a:avLst/>
          </a:prstGeom>
          <a:noFill/>
        </p:spPr>
        <p:txBody>
          <a:bodyPr wrap="square" rtlCol="0">
            <a:spAutoFit/>
          </a:bodyPr>
          <a:lstStyle/>
          <a:p>
            <a:r>
              <a:rPr lang="en-US" sz="1100" dirty="0" smtClean="0"/>
              <a:t>Gopher</a:t>
            </a:r>
            <a:endParaRPr lang="en-US" sz="1100" dirty="0"/>
          </a:p>
        </p:txBody>
      </p:sp>
      <p:sp>
        <p:nvSpPr>
          <p:cNvPr id="15" name="TextBox 14"/>
          <p:cNvSpPr txBox="1"/>
          <p:nvPr/>
        </p:nvSpPr>
        <p:spPr>
          <a:xfrm>
            <a:off x="7017436" y="5902265"/>
            <a:ext cx="1528687" cy="261610"/>
          </a:xfrm>
          <a:prstGeom prst="rect">
            <a:avLst/>
          </a:prstGeom>
          <a:noFill/>
        </p:spPr>
        <p:txBody>
          <a:bodyPr wrap="square" rtlCol="0">
            <a:spAutoFit/>
          </a:bodyPr>
          <a:lstStyle/>
          <a:p>
            <a:r>
              <a:rPr lang="en-US" sz="1100" dirty="0" smtClean="0"/>
              <a:t>Ground Hog</a:t>
            </a:r>
            <a:endParaRPr lang="en-US" sz="1100" dirty="0"/>
          </a:p>
        </p:txBody>
      </p:sp>
    </p:spTree>
    <p:extLst>
      <p:ext uri="{BB962C8B-B14F-4D97-AF65-F5344CB8AC3E}">
        <p14:creationId xmlns:p14="http://schemas.microsoft.com/office/powerpoint/2010/main" xmlns="" val="150705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565638" y="312738"/>
            <a:ext cx="8229600" cy="525462"/>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latin typeface="Arial" charset="0"/>
                <a:ea typeface="Arial" charset="0"/>
                <a:cs typeface="Arial" charset="0"/>
              </a:rPr>
              <a:t>Aerial</a:t>
            </a:r>
          </a:p>
        </p:txBody>
      </p:sp>
      <p:sp>
        <p:nvSpPr>
          <p:cNvPr id="26627" name="Content Placeholder 2"/>
          <p:cNvSpPr>
            <a:spLocks noGrp="1" noChangeAspect="1"/>
          </p:cNvSpPr>
          <p:nvPr>
            <p:ph idx="1"/>
          </p:nvPr>
        </p:nvSpPr>
        <p:spPr bwMode="auto">
          <a:xfrm>
            <a:off x="565638" y="838200"/>
            <a:ext cx="6063762" cy="4280613"/>
          </a:xfrm>
          <a:noFill/>
          <a:ln>
            <a:miter lim="800000"/>
            <a:headEnd/>
            <a:tailEnd/>
          </a:ln>
        </p:spPr>
        <p:txBody>
          <a:bodyPr vert="horz" wrap="square" lIns="91440" tIns="45720" rIns="91440" bIns="45720" numCol="1" anchor="t" anchorCtr="0" compatLnSpc="1">
            <a:prstTxWarp prst="textNoShape">
              <a:avLst/>
            </a:prstTxWarp>
            <a:normAutofit/>
          </a:bodyPr>
          <a:lstStyle/>
          <a:p>
            <a:pPr>
              <a:spcBef>
                <a:spcPts val="600"/>
              </a:spcBef>
            </a:pPr>
            <a:r>
              <a:rPr lang="en-US" sz="1800" dirty="0" smtClean="0">
                <a:ea typeface="Arial" charset="0"/>
                <a:cs typeface="Arial" charset="0"/>
              </a:rPr>
              <a:t>Squirrels are typically the culprit</a:t>
            </a:r>
          </a:p>
          <a:p>
            <a:pPr>
              <a:spcBef>
                <a:spcPts val="600"/>
              </a:spcBef>
            </a:pPr>
            <a:r>
              <a:rPr lang="en-US" sz="1800" dirty="0" smtClean="0">
                <a:ea typeface="Arial" charset="0"/>
                <a:cs typeface="Arial" charset="0"/>
              </a:rPr>
              <a:t>Lashing CST provides best protection</a:t>
            </a:r>
          </a:p>
          <a:p>
            <a:pPr lvl="1">
              <a:spcBef>
                <a:spcPts val="600"/>
              </a:spcBef>
            </a:pPr>
            <a:r>
              <a:rPr lang="en-US" sz="1400" dirty="0" smtClean="0">
                <a:ea typeface="Arial" charset="0"/>
                <a:cs typeface="Arial" charset="0"/>
              </a:rPr>
              <a:t>Requires Grounding</a:t>
            </a:r>
            <a:endParaRPr lang="en-US" sz="1400" dirty="0">
              <a:ea typeface="Arial" charset="0"/>
              <a:cs typeface="Arial" charset="0"/>
            </a:endParaRPr>
          </a:p>
          <a:p>
            <a:pPr>
              <a:spcBef>
                <a:spcPts val="600"/>
              </a:spcBef>
            </a:pPr>
            <a:r>
              <a:rPr lang="en-US" sz="1800" dirty="0" smtClean="0">
                <a:ea typeface="Arial" charset="0"/>
                <a:cs typeface="Arial" charset="0"/>
              </a:rPr>
              <a:t>Lashing FRP can be an </a:t>
            </a:r>
            <a:r>
              <a:rPr lang="en-US" sz="1800" dirty="0" smtClean="0">
                <a:ea typeface="Arial" charset="0"/>
                <a:cs typeface="Arial" charset="0"/>
              </a:rPr>
              <a:t>alternative</a:t>
            </a:r>
            <a:endParaRPr lang="en-US" sz="1400" dirty="0" smtClean="0">
              <a:ea typeface="Arial" charset="0"/>
              <a:cs typeface="Arial" charset="0"/>
            </a:endParaRPr>
          </a:p>
          <a:p>
            <a:pPr>
              <a:spcBef>
                <a:spcPts val="600"/>
              </a:spcBef>
            </a:pPr>
            <a:r>
              <a:rPr lang="en-US" sz="1800" dirty="0" err="1" smtClean="0">
                <a:ea typeface="Arial" charset="0"/>
                <a:cs typeface="Arial" charset="0"/>
              </a:rPr>
              <a:t>Bitterant</a:t>
            </a:r>
            <a:r>
              <a:rPr lang="en-US" sz="1800" dirty="0" smtClean="0">
                <a:ea typeface="Arial" charset="0"/>
                <a:cs typeface="Arial" charset="0"/>
              </a:rPr>
              <a:t> not really recommended for Squirrel resistance</a:t>
            </a:r>
          </a:p>
          <a:p>
            <a:pPr>
              <a:spcBef>
                <a:spcPts val="600"/>
              </a:spcBef>
            </a:pPr>
            <a:r>
              <a:rPr lang="en-US" sz="1800" dirty="0" smtClean="0">
                <a:ea typeface="Arial" charset="0"/>
                <a:cs typeface="Arial" charset="0"/>
              </a:rPr>
              <a:t>Squirrels equate bitter taste to bitter tasting nutshell.  They will eat through the </a:t>
            </a:r>
            <a:r>
              <a:rPr lang="en-US" sz="1800" dirty="0" err="1" smtClean="0">
                <a:ea typeface="Arial" charset="0"/>
                <a:cs typeface="Arial" charset="0"/>
              </a:rPr>
              <a:t>bitterant</a:t>
            </a:r>
            <a:r>
              <a:rPr lang="en-US" sz="1800" dirty="0" smtClean="0">
                <a:ea typeface="Arial" charset="0"/>
                <a:cs typeface="Arial" charset="0"/>
              </a:rPr>
              <a:t> jacket hoping to find a nut inside.</a:t>
            </a:r>
            <a:endParaRPr lang="en-US" sz="1800" dirty="0">
              <a:ea typeface="Arial" charset="0"/>
              <a:cs typeface="Arial" charset="0"/>
            </a:endParaRPr>
          </a:p>
          <a:p>
            <a:pPr marL="0" indent="0">
              <a:lnSpc>
                <a:spcPct val="150000"/>
              </a:lnSpc>
              <a:buNone/>
            </a:pPr>
            <a:endParaRPr lang="en-US" sz="1400" dirty="0" smtClean="0">
              <a:ea typeface="Arial" charset="0"/>
              <a:cs typeface="Arial" charset="0"/>
            </a:endParaRPr>
          </a:p>
        </p:txBody>
      </p:sp>
      <p:sp>
        <p:nvSpPr>
          <p:cNvPr id="4" name="Slide Number Placeholder 3"/>
          <p:cNvSpPr>
            <a:spLocks noGrp="1"/>
          </p:cNvSpPr>
          <p:nvPr>
            <p:ph type="sldNum" sz="quarter" idx="10"/>
          </p:nvPr>
        </p:nvSpPr>
        <p:spPr/>
        <p:txBody>
          <a:bodyPr/>
          <a:lstStyle/>
          <a:p>
            <a:fld id="{F081C464-AF3B-B042-B6FF-E2AA658FFD40}" type="slidenum">
              <a:rPr lang="en-US"/>
              <a:pPr/>
              <a:t>9</a:t>
            </a:fld>
            <a:endParaRPr lang="en-US"/>
          </a:p>
        </p:txBody>
      </p:sp>
      <p:pic>
        <p:nvPicPr>
          <p:cNvPr id="4098" name="Picture 2" descr="\\occ-fileserver\Users\mstover\My Documents\Michael\Misc\Rodent Resistance\Pictures\Squirrel Aerial.jpg"/>
          <p:cNvPicPr>
            <a:picLocks noChangeAspect="1" noChangeArrowheads="1"/>
          </p:cNvPicPr>
          <p:nvPr/>
        </p:nvPicPr>
        <p:blipFill>
          <a:blip r:embed="rId2">
            <a:extLst>
              <a:ext uri="{28A0092B-C50C-407E-A947-70E740481C1C}">
                <a14:useLocalDpi xmlns:a14="http://schemas.microsoft.com/office/drawing/2010/main" xmlns="" val="0"/>
              </a:ext>
            </a:extLst>
          </a:blip>
          <a:srcRect l="30369"/>
          <a:stretch>
            <a:fillRect/>
          </a:stretch>
        </p:blipFill>
        <p:spPr bwMode="auto">
          <a:xfrm>
            <a:off x="6248400" y="533400"/>
            <a:ext cx="2546838" cy="20574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teleburst.files.wordpress.com/2010/08/squirrel-eating-nut.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8400" y="3505200"/>
            <a:ext cx="2382349" cy="19051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8335540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Y 2012 OCC MASTER Slide (new as of 2012.10.0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2204</TotalTime>
  <Words>963</Words>
  <Application>Microsoft Macintosh PowerPoint</Application>
  <PresentationFormat>On-screen Show (4:3)</PresentationFormat>
  <Paragraphs>209</Paragraphs>
  <Slides>20</Slides>
  <Notes>3</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1_Office Theme</vt:lpstr>
      <vt:lpstr>FY 2012 OCC MASTER Slide (new as of 2012.10.09</vt:lpstr>
      <vt:lpstr>2_Office Theme</vt:lpstr>
      <vt:lpstr>Slide 1</vt:lpstr>
      <vt:lpstr>Introduction</vt:lpstr>
      <vt:lpstr>Competition</vt:lpstr>
      <vt:lpstr>Competition</vt:lpstr>
      <vt:lpstr>Armoring - OCC</vt:lpstr>
      <vt:lpstr>Know Your Threat!</vt:lpstr>
      <vt:lpstr>Know Your Threat!</vt:lpstr>
      <vt:lpstr>Direct Burial</vt:lpstr>
      <vt:lpstr>Aerial</vt:lpstr>
      <vt:lpstr>Subterranean Tunnels</vt:lpstr>
      <vt:lpstr>Conduit/Cable Tray</vt:lpstr>
      <vt:lpstr>Deployable</vt:lpstr>
      <vt:lpstr>Termite Resistance</vt:lpstr>
      <vt:lpstr>Field Trials – Rodent Resistance</vt:lpstr>
      <vt:lpstr>Field Trials – Rodent Resistance</vt:lpstr>
      <vt:lpstr>Field Trials – Critters of the day and night</vt:lpstr>
      <vt:lpstr>Field Trials – Critters of the day and night</vt:lpstr>
      <vt:lpstr>Field Trials – Critters of the day and night</vt:lpstr>
      <vt:lpstr>Field Trials – Critters of the day and night</vt:lpstr>
      <vt:lpstr>Questions</vt:lpstr>
    </vt:vector>
  </TitlesOfParts>
  <Company>Access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XXXXXXXX</dc:title>
  <dc:creator>Erica Mason</dc:creator>
  <cp:lastModifiedBy>Heather Johnson</cp:lastModifiedBy>
  <cp:revision>108</cp:revision>
  <dcterms:created xsi:type="dcterms:W3CDTF">2012-09-13T18:28:59Z</dcterms:created>
  <dcterms:modified xsi:type="dcterms:W3CDTF">2012-11-30T14:12:08Z</dcterms:modified>
</cp:coreProperties>
</file>